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83"/>
  </p:notesMasterIdLst>
  <p:sldIdLst>
    <p:sldId id="256" r:id="rId5"/>
    <p:sldId id="303" r:id="rId6"/>
    <p:sldId id="334" r:id="rId7"/>
    <p:sldId id="323" r:id="rId8"/>
    <p:sldId id="324" r:id="rId9"/>
    <p:sldId id="304" r:id="rId10"/>
    <p:sldId id="305" r:id="rId11"/>
    <p:sldId id="321" r:id="rId12"/>
    <p:sldId id="326" r:id="rId13"/>
    <p:sldId id="325" r:id="rId14"/>
    <p:sldId id="307" r:id="rId15"/>
    <p:sldId id="311" r:id="rId16"/>
    <p:sldId id="343" r:id="rId17"/>
    <p:sldId id="351" r:id="rId18"/>
    <p:sldId id="310" r:id="rId19"/>
    <p:sldId id="312" r:id="rId20"/>
    <p:sldId id="327" r:id="rId21"/>
    <p:sldId id="335" r:id="rId22"/>
    <p:sldId id="316" r:id="rId23"/>
    <p:sldId id="317" r:id="rId24"/>
    <p:sldId id="318" r:id="rId25"/>
    <p:sldId id="319" r:id="rId26"/>
    <p:sldId id="320" r:id="rId27"/>
    <p:sldId id="330" r:id="rId28"/>
    <p:sldId id="352" r:id="rId29"/>
    <p:sldId id="350" r:id="rId30"/>
    <p:sldId id="331" r:id="rId31"/>
    <p:sldId id="332" r:id="rId32"/>
    <p:sldId id="338" r:id="rId33"/>
    <p:sldId id="339" r:id="rId34"/>
    <p:sldId id="344" r:id="rId35"/>
    <p:sldId id="341" r:id="rId36"/>
    <p:sldId id="347" r:id="rId37"/>
    <p:sldId id="348" r:id="rId38"/>
    <p:sldId id="262" r:id="rId39"/>
    <p:sldId id="257" r:id="rId40"/>
    <p:sldId id="258" r:id="rId41"/>
    <p:sldId id="260" r:id="rId42"/>
    <p:sldId id="261" r:id="rId43"/>
    <p:sldId id="263" r:id="rId44"/>
    <p:sldId id="264" r:id="rId45"/>
    <p:sldId id="269" r:id="rId46"/>
    <p:sldId id="265" r:id="rId47"/>
    <p:sldId id="266" r:id="rId48"/>
    <p:sldId id="267" r:id="rId49"/>
    <p:sldId id="273" r:id="rId50"/>
    <p:sldId id="272" r:id="rId51"/>
    <p:sldId id="275" r:id="rId52"/>
    <p:sldId id="277" r:id="rId53"/>
    <p:sldId id="278" r:id="rId54"/>
    <p:sldId id="280" r:id="rId55"/>
    <p:sldId id="282" r:id="rId56"/>
    <p:sldId id="284" r:id="rId57"/>
    <p:sldId id="287" r:id="rId58"/>
    <p:sldId id="288" r:id="rId59"/>
    <p:sldId id="289" r:id="rId60"/>
    <p:sldId id="292" r:id="rId61"/>
    <p:sldId id="285" r:id="rId62"/>
    <p:sldId id="286" r:id="rId63"/>
    <p:sldId id="290" r:id="rId64"/>
    <p:sldId id="291" r:id="rId65"/>
    <p:sldId id="299" r:id="rId66"/>
    <p:sldId id="300" r:id="rId67"/>
    <p:sldId id="301" r:id="rId68"/>
    <p:sldId id="297" r:id="rId69"/>
    <p:sldId id="298" r:id="rId70"/>
    <p:sldId id="293" r:id="rId71"/>
    <p:sldId id="294" r:id="rId72"/>
    <p:sldId id="296" r:id="rId73"/>
    <p:sldId id="349" r:id="rId74"/>
    <p:sldId id="353" r:id="rId75"/>
    <p:sldId id="313" r:id="rId76"/>
    <p:sldId id="328" r:id="rId77"/>
    <p:sldId id="329" r:id="rId78"/>
    <p:sldId id="314" r:id="rId79"/>
    <p:sldId id="315" r:id="rId80"/>
    <p:sldId id="355" r:id="rId81"/>
    <p:sldId id="354" r:id="rId8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京都市教育委員会" initials="k" lastIdx="2" clrIdx="0">
    <p:extLst>
      <p:ext uri="{19B8F6BF-5375-455C-9EA6-DF929625EA0E}">
        <p15:presenceInfo xmlns:p15="http://schemas.microsoft.com/office/powerpoint/2012/main" userId="京都市教育委員会"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5678A6-0A41-4BFA-9D57-71DE54F2777D}" v="3" dt="2023-05-15T09:05:32.181"/>
    <p1510:client id="{B90F44B3-4493-4BF5-9EB9-97BA364411BD}" v="90" dt="2023-05-10T09:36:51.3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11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commentAuthors" Target="commentAuthors.xml"/><Relationship Id="rId89" Type="http://schemas.microsoft.com/office/2016/11/relationships/changesInfo" Target="changesInfos/changesInfo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microsoft.com/office/2015/10/relationships/revisionInfo" Target="revisionInfo.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notesMaster" Target="notesMasters/notesMaster1.xml"/><Relationship Id="rId88"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田中　淳一" userId="S::e0003148@m365.edu.city.kyoto.jp::f1ba9525-2714-4f07-ab00-5b2a86a681bf" providerId="AD" clId="Web-{9D5678A6-0A41-4BFA-9D57-71DE54F2777D}"/>
    <pc:docChg chg="modSld">
      <pc:chgData name="田中　淳一" userId="S::e0003148@m365.edu.city.kyoto.jp::f1ba9525-2714-4f07-ab00-5b2a86a681bf" providerId="AD" clId="Web-{9D5678A6-0A41-4BFA-9D57-71DE54F2777D}" dt="2023-05-15T09:05:32.181" v="2" actId="1076"/>
      <pc:docMkLst>
        <pc:docMk/>
      </pc:docMkLst>
      <pc:sldChg chg="modSp">
        <pc:chgData name="田中　淳一" userId="S::e0003148@m365.edu.city.kyoto.jp::f1ba9525-2714-4f07-ab00-5b2a86a681bf" providerId="AD" clId="Web-{9D5678A6-0A41-4BFA-9D57-71DE54F2777D}" dt="2023-05-15T09:05:32.181" v="2" actId="1076"/>
        <pc:sldMkLst>
          <pc:docMk/>
          <pc:sldMk cId="2860899266" sldId="308"/>
        </pc:sldMkLst>
        <pc:spChg chg="mod">
          <ac:chgData name="田中　淳一" userId="S::e0003148@m365.edu.city.kyoto.jp::f1ba9525-2714-4f07-ab00-5b2a86a681bf" providerId="AD" clId="Web-{9D5678A6-0A41-4BFA-9D57-71DE54F2777D}" dt="2023-05-15T09:05:32.181" v="2" actId="1076"/>
          <ac:spMkLst>
            <pc:docMk/>
            <pc:sldMk cId="2860899266" sldId="308"/>
            <ac:spMk id="4" creationId="{A7BA2EEC-CAD9-18A7-8358-1E302E0D4108}"/>
          </ac:spMkLst>
        </pc:spChg>
      </pc:sldChg>
      <pc:sldChg chg="modSp">
        <pc:chgData name="田中　淳一" userId="S::e0003148@m365.edu.city.kyoto.jp::f1ba9525-2714-4f07-ab00-5b2a86a681bf" providerId="AD" clId="Web-{9D5678A6-0A41-4BFA-9D57-71DE54F2777D}" dt="2023-05-15T09:04:13.081" v="0" actId="1076"/>
        <pc:sldMkLst>
          <pc:docMk/>
          <pc:sldMk cId="197832311" sldId="336"/>
        </pc:sldMkLst>
        <pc:spChg chg="mod">
          <ac:chgData name="田中　淳一" userId="S::e0003148@m365.edu.city.kyoto.jp::f1ba9525-2714-4f07-ab00-5b2a86a681bf" providerId="AD" clId="Web-{9D5678A6-0A41-4BFA-9D57-71DE54F2777D}" dt="2023-05-15T09:04:13.081" v="0" actId="1076"/>
          <ac:spMkLst>
            <pc:docMk/>
            <pc:sldMk cId="197832311" sldId="336"/>
            <ac:spMk id="3" creationId="{DBB1E655-51B9-205C-515D-FD04D6E15869}"/>
          </ac:spMkLst>
        </pc:spChg>
      </pc:sldChg>
      <pc:sldChg chg="modSp">
        <pc:chgData name="田中　淳一" userId="S::e0003148@m365.edu.city.kyoto.jp::f1ba9525-2714-4f07-ab00-5b2a86a681bf" providerId="AD" clId="Web-{9D5678A6-0A41-4BFA-9D57-71DE54F2777D}" dt="2023-05-15T09:04:20.582" v="1" actId="1076"/>
        <pc:sldMkLst>
          <pc:docMk/>
          <pc:sldMk cId="2012765059" sldId="340"/>
        </pc:sldMkLst>
        <pc:spChg chg="mod">
          <ac:chgData name="田中　淳一" userId="S::e0003148@m365.edu.city.kyoto.jp::f1ba9525-2714-4f07-ab00-5b2a86a681bf" providerId="AD" clId="Web-{9D5678A6-0A41-4BFA-9D57-71DE54F2777D}" dt="2023-05-15T09:04:20.582" v="1" actId="1076"/>
          <ac:spMkLst>
            <pc:docMk/>
            <pc:sldMk cId="2012765059" sldId="340"/>
            <ac:spMk id="3" creationId="{7237C884-7574-B28C-E12F-D024261F12E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75690D-5E62-42F2-9977-4DEA141163DB}" type="datetimeFigureOut">
              <a:rPr kumimoji="1" lang="ja-JP" altLang="en-US" smtClean="0"/>
              <a:t>2023/5/15</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188A26-60FD-4397-A6AD-CE6419A609EF}" type="slidenum">
              <a:rPr kumimoji="1" lang="ja-JP" altLang="en-US" smtClean="0"/>
              <a:t>‹#›</a:t>
            </a:fld>
            <a:endParaRPr kumimoji="1" lang="ja-JP" altLang="en-US"/>
          </a:p>
        </p:txBody>
      </p:sp>
    </p:spTree>
    <p:extLst>
      <p:ext uri="{BB962C8B-B14F-4D97-AF65-F5344CB8AC3E}">
        <p14:creationId xmlns:p14="http://schemas.microsoft.com/office/powerpoint/2010/main" val="292676353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本日はお集まりいただきありがとうございます。</a:t>
            </a:r>
            <a:endParaRPr kumimoji="1" lang="en-US" altLang="ja-JP"/>
          </a:p>
          <a:p>
            <a:r>
              <a:rPr kumimoji="1" lang="ja-JP" altLang="en-US"/>
              <a:t>西京極中学校の長谷川文彦と申します。</a:t>
            </a:r>
            <a:endParaRPr kumimoji="1" lang="en-US" altLang="ja-JP"/>
          </a:p>
          <a:p>
            <a:r>
              <a:rPr kumimoji="1" lang="ja-JP" altLang="en-US"/>
              <a:t>自己の学級経営をどのような思いで，どのような取り組みをしているのかを話させていただきます。また，みなさんのご意見もいただき，私もこの研修を通して学ぶことができればと考えております。</a:t>
            </a:r>
            <a:endParaRPr kumimoji="1" lang="en-US" altLang="ja-JP"/>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表題に掲げている言葉は今年度の入学式の際に子どもたちに提示した言葉です。</a:t>
            </a:r>
          </a:p>
          <a:p>
            <a:r>
              <a:rPr kumimoji="1" lang="ja-JP" altLang="en-US"/>
              <a:t>本日はよろしくお願いいたします。</a:t>
            </a:r>
            <a:endParaRPr kumimoji="1" lang="en-US" altLang="ja-JP"/>
          </a:p>
        </p:txBody>
      </p:sp>
      <p:sp>
        <p:nvSpPr>
          <p:cNvPr id="4" name="スライド番号プレースホルダー 3"/>
          <p:cNvSpPr>
            <a:spLocks noGrp="1"/>
          </p:cNvSpPr>
          <p:nvPr>
            <p:ph type="sldNum" sz="quarter" idx="5"/>
          </p:nvPr>
        </p:nvSpPr>
        <p:spPr/>
        <p:txBody>
          <a:bodyPr/>
          <a:lstStyle/>
          <a:p>
            <a:fld id="{CE188A26-60FD-4397-A6AD-CE6419A609EF}" type="slidenum">
              <a:rPr kumimoji="1" lang="ja-JP" altLang="en-US" smtClean="0"/>
              <a:t>1</a:t>
            </a:fld>
            <a:endParaRPr kumimoji="1" lang="ja-JP" altLang="en-US"/>
          </a:p>
        </p:txBody>
      </p:sp>
    </p:spTree>
    <p:extLst>
      <p:ext uri="{BB962C8B-B14F-4D97-AF65-F5344CB8AC3E}">
        <p14:creationId xmlns:p14="http://schemas.microsoft.com/office/powerpoint/2010/main" val="34410395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終学活で意識することは次の３点です。</a:t>
            </a:r>
            <a:endParaRPr kumimoji="1" lang="en-US" altLang="ja-JP"/>
          </a:p>
          <a:p>
            <a:r>
              <a:rPr kumimoji="1" lang="ja-JP" altLang="en-US"/>
              <a:t>生徒は自身の役割によって集配を取りに行ったり，時間割を張り替えたりします。</a:t>
            </a:r>
            <a:endParaRPr kumimoji="1" lang="en-US" altLang="ja-JP"/>
          </a:p>
          <a:p>
            <a:r>
              <a:rPr kumimoji="1" lang="ja-JP" altLang="en-US"/>
              <a:t>それは４月当初に生徒に具体的な動きを説明し，声をかけることである程度習慣づくと思います。</a:t>
            </a:r>
            <a:endParaRPr kumimoji="1" lang="en-US" altLang="ja-JP"/>
          </a:p>
          <a:p>
            <a:r>
              <a:rPr kumimoji="1" lang="ja-JP" altLang="en-US"/>
              <a:t>そして，</a:t>
            </a:r>
            <a:r>
              <a:rPr lang="ja-JP" altLang="en-US" b="0" i="0">
                <a:solidFill>
                  <a:srgbClr val="202124"/>
                </a:solidFill>
                <a:effectLst/>
                <a:latin typeface="arial" panose="020B0604020202020204" pitchFamily="34" charset="0"/>
              </a:rPr>
              <a:t>「主体性」とは、自分の意志や判断に基づき、責任を持って行動することです。</a:t>
            </a:r>
            <a:endParaRPr lang="en-US" altLang="ja-JP" b="0" i="0">
              <a:solidFill>
                <a:srgbClr val="202124"/>
              </a:solidFill>
              <a:effectLst/>
              <a:latin typeface="arial" panose="020B0604020202020204" pitchFamily="34" charset="0"/>
            </a:endParaRPr>
          </a:p>
          <a:p>
            <a:r>
              <a:rPr kumimoji="1" lang="ja-JP" altLang="en-US" b="0" i="0">
                <a:solidFill>
                  <a:srgbClr val="202124"/>
                </a:solidFill>
                <a:effectLst/>
                <a:latin typeface="arial" panose="020B0604020202020204" pitchFamily="34" charset="0"/>
              </a:rPr>
              <a:t>では，この日常で「主体性」を身につけさせるためにはどうしたらいいか。</a:t>
            </a:r>
            <a:endParaRPr kumimoji="1" lang="en-US" altLang="ja-JP" b="0" i="0">
              <a:solidFill>
                <a:srgbClr val="202124"/>
              </a:solidFill>
              <a:effectLst/>
              <a:latin typeface="arial" panose="020B0604020202020204" pitchFamily="34" charset="0"/>
            </a:endParaRPr>
          </a:p>
          <a:p>
            <a:r>
              <a:rPr kumimoji="1" lang="ja-JP" altLang="en-US" b="0" i="0">
                <a:solidFill>
                  <a:srgbClr val="202124"/>
                </a:solidFill>
                <a:effectLst/>
                <a:latin typeface="arial" panose="020B0604020202020204" pitchFamily="34" charset="0"/>
              </a:rPr>
              <a:t>終学活では班長が司会を行います。班長を取り上げて説明をすると，判断の基準を示してやることが大切です。</a:t>
            </a:r>
            <a:endParaRPr kumimoji="1" lang="en-US" altLang="ja-JP" b="0" i="0">
              <a:solidFill>
                <a:srgbClr val="202124"/>
              </a:solidFill>
              <a:effectLst/>
              <a:latin typeface="arial" panose="020B0604020202020204" pitchFamily="34" charset="0"/>
            </a:endParaRPr>
          </a:p>
          <a:p>
            <a:r>
              <a:rPr kumimoji="1" lang="ja-JP" altLang="en-US" b="0" i="0">
                <a:solidFill>
                  <a:srgbClr val="202124"/>
                </a:solidFill>
                <a:effectLst/>
                <a:latin typeface="arial" panose="020B0604020202020204" pitchFamily="34" charset="0"/>
              </a:rPr>
              <a:t>ここでいう判断の基準は班長の立場で言えば「静かにさせる」，周りの生徒で言えば「静かにする」です。</a:t>
            </a:r>
            <a:endParaRPr kumimoji="1" lang="en-US" altLang="ja-JP" b="0" i="0">
              <a:solidFill>
                <a:srgbClr val="202124"/>
              </a:solidFill>
              <a:effectLst/>
              <a:latin typeface="arial" panose="020B0604020202020204" pitchFamily="34" charset="0"/>
            </a:endParaRPr>
          </a:p>
          <a:p>
            <a:r>
              <a:rPr kumimoji="1" lang="ja-JP" altLang="en-US" b="0" i="0">
                <a:solidFill>
                  <a:srgbClr val="202124"/>
                </a:solidFill>
                <a:effectLst/>
                <a:latin typeface="arial" panose="020B0604020202020204" pitchFamily="34" charset="0"/>
              </a:rPr>
              <a:t>その基準を４月当初は担任が示し続けますが，徐々に周りからも「静かにしよう」という声掛けがでてきます。</a:t>
            </a:r>
            <a:endParaRPr kumimoji="1" lang="en-US" altLang="ja-JP" b="0" i="0">
              <a:solidFill>
                <a:srgbClr val="202124"/>
              </a:solidFill>
              <a:effectLst/>
              <a:latin typeface="arial" panose="020B0604020202020204" pitchFamily="34" charset="0"/>
            </a:endParaRPr>
          </a:p>
          <a:p>
            <a:r>
              <a:rPr kumimoji="1" lang="ja-JP" altLang="en-US" b="0" i="0">
                <a:solidFill>
                  <a:srgbClr val="202124"/>
                </a:solidFill>
                <a:effectLst/>
                <a:latin typeface="arial" panose="020B0604020202020204" pitchFamily="34" charset="0"/>
              </a:rPr>
              <a:t>そうすることで班長は終学活を始めるタイミングを判断し，責任をもって終学活を進めることができます。</a:t>
            </a:r>
            <a:endParaRPr kumimoji="1" lang="en-US" altLang="ja-JP" b="0" i="0">
              <a:solidFill>
                <a:srgbClr val="202124"/>
              </a:solidFill>
              <a:effectLst/>
              <a:latin typeface="arial" panose="020B0604020202020204" pitchFamily="34" charset="0"/>
            </a:endParaRPr>
          </a:p>
          <a:p>
            <a:endParaRPr kumimoji="1" lang="en-US" altLang="ja-JP"/>
          </a:p>
          <a:p>
            <a:r>
              <a:rPr kumimoji="1" lang="ja-JP" altLang="en-US"/>
              <a:t>一日の総括では，できていたことを認めたり，褒めたりします。</a:t>
            </a:r>
            <a:endParaRPr kumimoji="1" lang="en-US" altLang="ja-JP"/>
          </a:p>
          <a:p>
            <a:r>
              <a:rPr kumimoji="1" lang="ja-JP" altLang="en-US"/>
              <a:t>ただ，必要以上に褒める必要はないと思っています。</a:t>
            </a:r>
            <a:endParaRPr kumimoji="1" lang="en-US" altLang="ja-JP"/>
          </a:p>
          <a:p>
            <a:r>
              <a:rPr kumimoji="1" lang="ja-JP" altLang="en-US"/>
              <a:t>子どもたちの行動を見ていて「素敵だな」「いいな」と思ったことは紹介をします。</a:t>
            </a:r>
            <a:endParaRPr kumimoji="1" lang="en-US" altLang="ja-JP"/>
          </a:p>
          <a:p>
            <a:r>
              <a:rPr kumimoji="1" lang="ja-JP" altLang="en-US"/>
              <a:t>他にも，例えば体育祭や文化祭などの学年練習があったとします。朝学活でその際の動きを伝え，その通りに行動できればできたことを認め・褒めます。</a:t>
            </a:r>
            <a:endParaRPr kumimoji="1" lang="en-US" altLang="ja-JP"/>
          </a:p>
          <a:p>
            <a:r>
              <a:rPr kumimoji="1" lang="ja-JP" altLang="en-US"/>
              <a:t>認めるため，褒めるためにも話をきちんと聞かせることが大切だと感じています。</a:t>
            </a:r>
            <a:endParaRPr kumimoji="1" lang="en-US" altLang="ja-JP"/>
          </a:p>
          <a:p>
            <a:r>
              <a:rPr kumimoji="1" lang="ja-JP" altLang="en-US"/>
              <a:t>後は，朝学活のときと同じで終学活も時間を守ります。</a:t>
            </a:r>
            <a:endParaRPr kumimoji="1" lang="en-US" altLang="ja-JP"/>
          </a:p>
          <a:p>
            <a:r>
              <a:rPr kumimoji="1" lang="ja-JP" altLang="en-US"/>
              <a:t>他クラスが終わって廊下がざわざわしているときに話を聞くというのは子どもたちにとっても難しいことだと思います。</a:t>
            </a:r>
            <a:endParaRPr kumimoji="1" lang="en-US" altLang="ja-JP"/>
          </a:p>
          <a:p>
            <a:r>
              <a:rPr kumimoji="1" lang="ja-JP" altLang="en-US"/>
              <a:t>そのように時には子どもの視点に立って物事を考えることも時には必要なことかと思います。</a:t>
            </a:r>
            <a:endParaRPr kumimoji="1" lang="en-US" altLang="ja-JP"/>
          </a:p>
          <a:p>
            <a:endParaRPr kumimoji="1" lang="ja-JP" altLang="en-US"/>
          </a:p>
        </p:txBody>
      </p:sp>
      <p:sp>
        <p:nvSpPr>
          <p:cNvPr id="4" name="スライド番号プレースホルダー 3"/>
          <p:cNvSpPr>
            <a:spLocks noGrp="1"/>
          </p:cNvSpPr>
          <p:nvPr>
            <p:ph type="sldNum" sz="quarter" idx="5"/>
          </p:nvPr>
        </p:nvSpPr>
        <p:spPr/>
        <p:txBody>
          <a:bodyPr/>
          <a:lstStyle/>
          <a:p>
            <a:fld id="{CE188A26-60FD-4397-A6AD-CE6419A609EF}" type="slidenum">
              <a:rPr kumimoji="1" lang="ja-JP" altLang="en-US" smtClean="0"/>
              <a:t>10</a:t>
            </a:fld>
            <a:endParaRPr kumimoji="1" lang="ja-JP" altLang="en-US"/>
          </a:p>
        </p:txBody>
      </p:sp>
    </p:spTree>
    <p:extLst>
      <p:ext uri="{BB962C8B-B14F-4D97-AF65-F5344CB8AC3E}">
        <p14:creationId xmlns:p14="http://schemas.microsoft.com/office/powerpoint/2010/main" val="13802806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次にイメージ図で言う葉の部分について話していきます。</a:t>
            </a:r>
            <a:endParaRPr kumimoji="1" lang="en-US" altLang="ja-JP"/>
          </a:p>
          <a:p>
            <a:r>
              <a:rPr kumimoji="1" lang="ja-JP" altLang="en-US"/>
              <a:t>学級開きについてです。</a:t>
            </a:r>
            <a:endParaRPr kumimoji="1" lang="en-US" altLang="ja-JP"/>
          </a:p>
          <a:p>
            <a:r>
              <a:rPr kumimoji="1" lang="ja-JP" altLang="en-US"/>
              <a:t>学級開きでいろいろな役割を決めていくと思います。その際にはどのようなことを意識しているか。</a:t>
            </a:r>
            <a:endParaRPr kumimoji="1" lang="en-US" altLang="ja-JP"/>
          </a:p>
          <a:p>
            <a:r>
              <a:rPr kumimoji="1" lang="ja-JP" altLang="en-US"/>
              <a:t>つぎの３つです。</a:t>
            </a:r>
            <a:endParaRPr kumimoji="1" lang="en-US" altLang="ja-JP"/>
          </a:p>
          <a:p>
            <a:r>
              <a:rPr kumimoji="1" lang="ja-JP" altLang="en-US"/>
              <a:t>①何をいつするのかを明確にする</a:t>
            </a:r>
            <a:endParaRPr kumimoji="1" lang="en-US" altLang="ja-JP"/>
          </a:p>
          <a:p>
            <a:r>
              <a:rPr kumimoji="1" lang="ja-JP" altLang="en-US"/>
              <a:t>②誰がするのかを明確にする</a:t>
            </a:r>
            <a:endParaRPr kumimoji="1" lang="en-US" altLang="ja-JP"/>
          </a:p>
          <a:p>
            <a:r>
              <a:rPr kumimoji="1" lang="ja-JP" altLang="en-US"/>
              <a:t>③最終責任者を決める</a:t>
            </a:r>
            <a:endParaRPr kumimoji="1" lang="en-US" altLang="ja-JP"/>
          </a:p>
          <a:p>
            <a:r>
              <a:rPr kumimoji="1" lang="ja-JP" altLang="en-US"/>
              <a:t>この３つが分かっていれば，どうしたらいいかわからない，ということがなくなると考えられます。</a:t>
            </a:r>
            <a:endParaRPr kumimoji="1" lang="en-US" altLang="ja-JP"/>
          </a:p>
        </p:txBody>
      </p:sp>
      <p:sp>
        <p:nvSpPr>
          <p:cNvPr id="4" name="スライド番号プレースホルダー 3"/>
          <p:cNvSpPr>
            <a:spLocks noGrp="1"/>
          </p:cNvSpPr>
          <p:nvPr>
            <p:ph type="sldNum" sz="quarter" idx="5"/>
          </p:nvPr>
        </p:nvSpPr>
        <p:spPr/>
        <p:txBody>
          <a:bodyPr/>
          <a:lstStyle/>
          <a:p>
            <a:fld id="{CE188A26-60FD-4397-A6AD-CE6419A609EF}" type="slidenum">
              <a:rPr kumimoji="1" lang="ja-JP" altLang="en-US" smtClean="0"/>
              <a:t>11</a:t>
            </a:fld>
            <a:endParaRPr kumimoji="1" lang="ja-JP" altLang="en-US"/>
          </a:p>
        </p:txBody>
      </p:sp>
    </p:spTree>
    <p:extLst>
      <p:ext uri="{BB962C8B-B14F-4D97-AF65-F5344CB8AC3E}">
        <p14:creationId xmlns:p14="http://schemas.microsoft.com/office/powerpoint/2010/main" val="1534130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では，具体的な場面を紹介していきたいと思います。</a:t>
            </a:r>
            <a:endParaRPr kumimoji="1" lang="en-US" altLang="ja-JP"/>
          </a:p>
          <a:p>
            <a:r>
              <a:rPr kumimoji="1" lang="ja-JP" altLang="en-US"/>
              <a:t>①と②については先ほどの「いつ・だれが何をするのか」という部分に当てはまります。</a:t>
            </a:r>
            <a:endParaRPr kumimoji="1" lang="en-US" altLang="ja-JP"/>
          </a:p>
          <a:p>
            <a:r>
              <a:rPr kumimoji="1" lang="ja-JP" altLang="en-US"/>
              <a:t>③に関しては学級開きの時間の中で，実際に机を動かし，次に出す掃除当番表をもとに掃除のイメージを持たせます。</a:t>
            </a:r>
            <a:endParaRPr kumimoji="1" lang="en-US" altLang="ja-JP"/>
          </a:p>
          <a:p>
            <a:r>
              <a:rPr kumimoji="1" lang="ja-JP" altLang="en-US"/>
              <a:t>④～⑥は日常の学級活動ですが，一緒に掃除をするようにしています。</a:t>
            </a:r>
            <a:endParaRPr kumimoji="1" lang="en-US" altLang="ja-JP"/>
          </a:p>
        </p:txBody>
      </p:sp>
      <p:sp>
        <p:nvSpPr>
          <p:cNvPr id="4" name="スライド番号プレースホルダー 3"/>
          <p:cNvSpPr>
            <a:spLocks noGrp="1"/>
          </p:cNvSpPr>
          <p:nvPr>
            <p:ph type="sldNum" sz="quarter" idx="5"/>
          </p:nvPr>
        </p:nvSpPr>
        <p:spPr/>
        <p:txBody>
          <a:bodyPr/>
          <a:lstStyle/>
          <a:p>
            <a:fld id="{CE188A26-60FD-4397-A6AD-CE6419A609EF}" type="slidenum">
              <a:rPr kumimoji="1" lang="ja-JP" altLang="en-US" smtClean="0"/>
              <a:t>12</a:t>
            </a:fld>
            <a:endParaRPr kumimoji="1" lang="ja-JP" altLang="en-US"/>
          </a:p>
        </p:txBody>
      </p:sp>
    </p:spTree>
    <p:extLst>
      <p:ext uri="{BB962C8B-B14F-4D97-AF65-F5344CB8AC3E}">
        <p14:creationId xmlns:p14="http://schemas.microsoft.com/office/powerpoint/2010/main" val="3699928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掃除当番表はこのようになっています。</a:t>
            </a:r>
            <a:endParaRPr kumimoji="1" lang="en-US" altLang="ja-JP"/>
          </a:p>
          <a:p>
            <a:r>
              <a:rPr kumimoji="1" lang="ja-JP" altLang="en-US"/>
              <a:t>必要に応じてもう少し具体的でもいいかなと思います。</a:t>
            </a:r>
          </a:p>
        </p:txBody>
      </p:sp>
      <p:sp>
        <p:nvSpPr>
          <p:cNvPr id="4" name="スライド番号プレースホルダー 3"/>
          <p:cNvSpPr>
            <a:spLocks noGrp="1"/>
          </p:cNvSpPr>
          <p:nvPr>
            <p:ph type="sldNum" sz="quarter" idx="5"/>
          </p:nvPr>
        </p:nvSpPr>
        <p:spPr/>
        <p:txBody>
          <a:bodyPr/>
          <a:lstStyle/>
          <a:p>
            <a:fld id="{CE188A26-60FD-4397-A6AD-CE6419A609EF}" type="slidenum">
              <a:rPr kumimoji="1" lang="ja-JP" altLang="en-US" smtClean="0"/>
              <a:t>13</a:t>
            </a:fld>
            <a:endParaRPr kumimoji="1" lang="ja-JP" altLang="en-US"/>
          </a:p>
        </p:txBody>
      </p:sp>
    </p:spTree>
    <p:extLst>
      <p:ext uri="{BB962C8B-B14F-4D97-AF65-F5344CB8AC3E}">
        <p14:creationId xmlns:p14="http://schemas.microsoft.com/office/powerpoint/2010/main" val="16474997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小学校の担任をしていたときはより細かく示していました。</a:t>
            </a:r>
          </a:p>
        </p:txBody>
      </p:sp>
      <p:sp>
        <p:nvSpPr>
          <p:cNvPr id="4" name="スライド番号プレースホルダー 3"/>
          <p:cNvSpPr>
            <a:spLocks noGrp="1"/>
          </p:cNvSpPr>
          <p:nvPr>
            <p:ph type="sldNum" sz="quarter" idx="5"/>
          </p:nvPr>
        </p:nvSpPr>
        <p:spPr/>
        <p:txBody>
          <a:bodyPr/>
          <a:lstStyle/>
          <a:p>
            <a:fld id="{CE188A26-60FD-4397-A6AD-CE6419A609EF}" type="slidenum">
              <a:rPr kumimoji="1" lang="ja-JP" altLang="en-US" smtClean="0"/>
              <a:t>14</a:t>
            </a:fld>
            <a:endParaRPr kumimoji="1" lang="ja-JP" altLang="en-US"/>
          </a:p>
        </p:txBody>
      </p:sp>
    </p:spTree>
    <p:extLst>
      <p:ext uri="{BB962C8B-B14F-4D97-AF65-F5344CB8AC3E}">
        <p14:creationId xmlns:p14="http://schemas.microsoft.com/office/powerpoint/2010/main" val="6624728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中学校１年生では「朝登校すれば何をすればよいのか」など，わからないことがたくさんあると思います。</a:t>
            </a:r>
            <a:endParaRPr kumimoji="1" lang="en-US" altLang="ja-JP"/>
          </a:p>
          <a:p>
            <a:r>
              <a:rPr kumimoji="1" lang="ja-JP" altLang="en-US"/>
              <a:t>その時のポイントとしては生徒に質問させながら話を進めたり，「小学校の時はどうだった」と聞きながら，比較しながらイメージできるように進めていきます。</a:t>
            </a:r>
          </a:p>
        </p:txBody>
      </p:sp>
      <p:sp>
        <p:nvSpPr>
          <p:cNvPr id="4" name="スライド番号プレースホルダー 3"/>
          <p:cNvSpPr>
            <a:spLocks noGrp="1"/>
          </p:cNvSpPr>
          <p:nvPr>
            <p:ph type="sldNum" sz="quarter" idx="5"/>
          </p:nvPr>
        </p:nvSpPr>
        <p:spPr/>
        <p:txBody>
          <a:bodyPr/>
          <a:lstStyle/>
          <a:p>
            <a:fld id="{CE188A26-60FD-4397-A6AD-CE6419A609EF}" type="slidenum">
              <a:rPr kumimoji="1" lang="ja-JP" altLang="en-US" smtClean="0"/>
              <a:t>15</a:t>
            </a:fld>
            <a:endParaRPr kumimoji="1" lang="ja-JP" altLang="en-US"/>
          </a:p>
        </p:txBody>
      </p:sp>
    </p:spTree>
    <p:extLst>
      <p:ext uri="{BB962C8B-B14F-4D97-AF65-F5344CB8AC3E}">
        <p14:creationId xmlns:p14="http://schemas.microsoft.com/office/powerpoint/2010/main" val="10536565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次の場面は学級目標決めです。</a:t>
            </a:r>
            <a:endParaRPr kumimoji="1" lang="en-US" altLang="ja-JP"/>
          </a:p>
          <a:p>
            <a:r>
              <a:rPr kumimoji="1" lang="ja-JP" altLang="en-US"/>
              <a:t>まず，初めに学級目標を決める意義として「共通の目標があることは，共通の行動ができること」だと考えています。</a:t>
            </a:r>
            <a:endParaRPr kumimoji="1" lang="en-US" altLang="ja-JP"/>
          </a:p>
          <a:p>
            <a:r>
              <a:rPr kumimoji="1" lang="ja-JP" altLang="en-US"/>
              <a:t>その上で次の３点を意識しています。</a:t>
            </a:r>
            <a:endParaRPr kumimoji="1" lang="en-US" altLang="ja-JP"/>
          </a:p>
          <a:p>
            <a:r>
              <a:rPr kumimoji="1" lang="ja-JP" altLang="en-US"/>
              <a:t>①全員で目標を決める</a:t>
            </a:r>
            <a:endParaRPr kumimoji="1" lang="en-US" altLang="ja-JP"/>
          </a:p>
          <a:p>
            <a:r>
              <a:rPr kumimoji="1" lang="ja-JP" altLang="en-US"/>
              <a:t>②覚えやすい目標を作る</a:t>
            </a:r>
            <a:endParaRPr kumimoji="1" lang="en-US" altLang="ja-JP"/>
          </a:p>
          <a:p>
            <a:r>
              <a:rPr kumimoji="1" lang="ja-JP" altLang="en-US"/>
              <a:t>③目標を日常生活で何度も確認する</a:t>
            </a:r>
            <a:endParaRPr kumimoji="1" lang="en-US" altLang="ja-JP"/>
          </a:p>
          <a:p>
            <a:r>
              <a:rPr kumimoji="1" lang="ja-JP" altLang="en-US"/>
              <a:t>ということです。</a:t>
            </a:r>
            <a:endParaRPr kumimoji="1" lang="en-US" altLang="ja-JP"/>
          </a:p>
          <a:p>
            <a:r>
              <a:rPr kumimoji="1" lang="ja-JP" altLang="en-US"/>
              <a:t>特に③ですが，学級目標を決めて終わるのではなく，折を見て触れる機会を作ることも必要だと考えます。</a:t>
            </a:r>
            <a:endParaRPr kumimoji="1" lang="en-US" altLang="ja-JP"/>
          </a:p>
        </p:txBody>
      </p:sp>
      <p:sp>
        <p:nvSpPr>
          <p:cNvPr id="4" name="スライド番号プレースホルダー 3"/>
          <p:cNvSpPr>
            <a:spLocks noGrp="1"/>
          </p:cNvSpPr>
          <p:nvPr>
            <p:ph type="sldNum" sz="quarter" idx="5"/>
          </p:nvPr>
        </p:nvSpPr>
        <p:spPr/>
        <p:txBody>
          <a:bodyPr/>
          <a:lstStyle/>
          <a:p>
            <a:fld id="{CE188A26-60FD-4397-A6AD-CE6419A609EF}" type="slidenum">
              <a:rPr kumimoji="1" lang="ja-JP" altLang="en-US" smtClean="0"/>
              <a:t>16</a:t>
            </a:fld>
            <a:endParaRPr kumimoji="1" lang="ja-JP" altLang="en-US"/>
          </a:p>
        </p:txBody>
      </p:sp>
    </p:spTree>
    <p:extLst>
      <p:ext uri="{BB962C8B-B14F-4D97-AF65-F5344CB8AC3E}">
        <p14:creationId xmlns:p14="http://schemas.microsoft.com/office/powerpoint/2010/main" val="29132898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では，具体的にどのような決め方があるでしょうか。</a:t>
            </a:r>
            <a:endParaRPr kumimoji="1" lang="en-US" altLang="ja-JP"/>
          </a:p>
          <a:p>
            <a:r>
              <a:rPr kumimoji="1" lang="ja-JP" altLang="en-US"/>
              <a:t>今まで行ったことのある実践をいくつか紹介します。</a:t>
            </a:r>
            <a:endParaRPr kumimoji="1" lang="en-US" altLang="ja-JP"/>
          </a:p>
          <a:p>
            <a:r>
              <a:rPr kumimoji="1" lang="ja-JP" altLang="en-US"/>
              <a:t>まず，学級目標を決める際には「先生はこんなクラスになってほしい」という思いを語ります。</a:t>
            </a:r>
            <a:endParaRPr kumimoji="1" lang="en-US" altLang="ja-JP"/>
          </a:p>
          <a:p>
            <a:r>
              <a:rPr kumimoji="1" lang="ja-JP" altLang="en-US"/>
              <a:t>その上でこのような決め方をしたことがあります。</a:t>
            </a:r>
            <a:endParaRPr kumimoji="1" lang="en-US" altLang="ja-JP"/>
          </a:p>
          <a:p>
            <a:r>
              <a:rPr kumimoji="1" lang="ja-JP" altLang="en-US"/>
              <a:t>１つ目は子どもたちが班で話し合って候補のものをださせます。</a:t>
            </a:r>
            <a:endParaRPr kumimoji="1" lang="en-US" altLang="ja-JP"/>
          </a:p>
          <a:p>
            <a:r>
              <a:rPr kumimoji="1" lang="ja-JP" altLang="en-US"/>
              <a:t>２つめはキーワードをいくつか挙げてそれをつなぎます。</a:t>
            </a:r>
            <a:endParaRPr kumimoji="1" lang="en-US" altLang="ja-JP"/>
          </a:p>
          <a:p>
            <a:r>
              <a:rPr kumimoji="1" lang="ja-JP" altLang="en-US"/>
              <a:t>３つめは端末や資料を活用しかっこいい言葉やフレーズを調べて，班で交流し作成をします。</a:t>
            </a:r>
            <a:endParaRPr kumimoji="1" lang="en-US" altLang="ja-JP"/>
          </a:p>
          <a:p>
            <a:r>
              <a:rPr kumimoji="1" lang="ja-JP" altLang="en-US"/>
              <a:t>その他にも昨年度以降の学級目標を生徒総会の資料をもとに紹介したりしてイメージを持たせるようにしています。</a:t>
            </a:r>
          </a:p>
        </p:txBody>
      </p:sp>
      <p:sp>
        <p:nvSpPr>
          <p:cNvPr id="4" name="スライド番号プレースホルダー 3"/>
          <p:cNvSpPr>
            <a:spLocks noGrp="1"/>
          </p:cNvSpPr>
          <p:nvPr>
            <p:ph type="sldNum" sz="quarter" idx="5"/>
          </p:nvPr>
        </p:nvSpPr>
        <p:spPr/>
        <p:txBody>
          <a:bodyPr/>
          <a:lstStyle/>
          <a:p>
            <a:fld id="{CE188A26-60FD-4397-A6AD-CE6419A609EF}" type="slidenum">
              <a:rPr kumimoji="1" lang="ja-JP" altLang="en-US" smtClean="0"/>
              <a:t>17</a:t>
            </a:fld>
            <a:endParaRPr kumimoji="1" lang="ja-JP" altLang="en-US"/>
          </a:p>
        </p:txBody>
      </p:sp>
    </p:spTree>
    <p:extLst>
      <p:ext uri="{BB962C8B-B14F-4D97-AF65-F5344CB8AC3E}">
        <p14:creationId xmlns:p14="http://schemas.microsoft.com/office/powerpoint/2010/main" val="35794972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学級開きの際には色々なレクリエーションも行います。</a:t>
            </a:r>
            <a:endParaRPr kumimoji="1" lang="en-US" altLang="ja-JP"/>
          </a:p>
          <a:p>
            <a:r>
              <a:rPr kumimoji="1" lang="ja-JP" altLang="en-US"/>
              <a:t>短時間でできるものや，新しいクラスに緊張している生徒の緊張を解くようなものを行っています。</a:t>
            </a:r>
          </a:p>
        </p:txBody>
      </p:sp>
      <p:sp>
        <p:nvSpPr>
          <p:cNvPr id="4" name="スライド番号プレースホルダー 3"/>
          <p:cNvSpPr>
            <a:spLocks noGrp="1"/>
          </p:cNvSpPr>
          <p:nvPr>
            <p:ph type="sldNum" sz="quarter" idx="5"/>
          </p:nvPr>
        </p:nvSpPr>
        <p:spPr/>
        <p:txBody>
          <a:bodyPr/>
          <a:lstStyle/>
          <a:p>
            <a:fld id="{CE188A26-60FD-4397-A6AD-CE6419A609EF}" type="slidenum">
              <a:rPr kumimoji="1" lang="ja-JP" altLang="en-US" smtClean="0"/>
              <a:t>18</a:t>
            </a:fld>
            <a:endParaRPr kumimoji="1" lang="ja-JP" altLang="en-US"/>
          </a:p>
        </p:txBody>
      </p:sp>
    </p:spTree>
    <p:extLst>
      <p:ext uri="{BB962C8B-B14F-4D97-AF65-F5344CB8AC3E}">
        <p14:creationId xmlns:p14="http://schemas.microsoft.com/office/powerpoint/2010/main" val="39713623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次にリーダーの育成・個々の成長についてです。</a:t>
            </a:r>
            <a:endParaRPr kumimoji="1" lang="en-US" altLang="ja-JP"/>
          </a:p>
          <a:p>
            <a:r>
              <a:rPr kumimoji="1" lang="ja-JP" altLang="en-US"/>
              <a:t>このような取り組みが挙げられます。</a:t>
            </a:r>
          </a:p>
        </p:txBody>
      </p:sp>
      <p:sp>
        <p:nvSpPr>
          <p:cNvPr id="4" name="スライド番号プレースホルダー 3"/>
          <p:cNvSpPr>
            <a:spLocks noGrp="1"/>
          </p:cNvSpPr>
          <p:nvPr>
            <p:ph type="sldNum" sz="quarter" idx="5"/>
          </p:nvPr>
        </p:nvSpPr>
        <p:spPr/>
        <p:txBody>
          <a:bodyPr/>
          <a:lstStyle/>
          <a:p>
            <a:fld id="{CE188A26-60FD-4397-A6AD-CE6419A609EF}" type="slidenum">
              <a:rPr kumimoji="1" lang="ja-JP" altLang="en-US" smtClean="0"/>
              <a:t>19</a:t>
            </a:fld>
            <a:endParaRPr kumimoji="1" lang="ja-JP" altLang="en-US"/>
          </a:p>
        </p:txBody>
      </p:sp>
    </p:spTree>
    <p:extLst>
      <p:ext uri="{BB962C8B-B14F-4D97-AF65-F5344CB8AC3E}">
        <p14:creationId xmlns:p14="http://schemas.microsoft.com/office/powerpoint/2010/main" val="40196874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まずは私の経歴を簡単に紹介させていただきます。</a:t>
            </a:r>
            <a:endParaRPr kumimoji="1" lang="en-US" altLang="ja-JP"/>
          </a:p>
          <a:p>
            <a:r>
              <a:rPr kumimoji="1" lang="ja-JP" altLang="en-US"/>
              <a:t>松原中学校に新採で採用され，中学１年から３年を担任として持ち上がりました。</a:t>
            </a:r>
            <a:endParaRPr kumimoji="1" lang="en-US" altLang="ja-JP"/>
          </a:p>
          <a:p>
            <a:r>
              <a:rPr kumimoji="1" lang="ja-JP" altLang="en-US"/>
              <a:t>その後，校下の小学校に３年間勤務しました。小学校６年，２年，６年の担任をしました。</a:t>
            </a:r>
            <a:endParaRPr kumimoji="1" lang="en-US" altLang="ja-JP"/>
          </a:p>
          <a:p>
            <a:r>
              <a:rPr kumimoji="1" lang="ja-JP" altLang="en-US"/>
              <a:t>そして，現在の勤務校の西京極中学校に赴任して４年目となり，現在は中学校１年生の担任をしております。</a:t>
            </a:r>
          </a:p>
        </p:txBody>
      </p:sp>
      <p:sp>
        <p:nvSpPr>
          <p:cNvPr id="4" name="スライド番号プレースホルダー 3"/>
          <p:cNvSpPr>
            <a:spLocks noGrp="1"/>
          </p:cNvSpPr>
          <p:nvPr>
            <p:ph type="sldNum" sz="quarter" idx="5"/>
          </p:nvPr>
        </p:nvSpPr>
        <p:spPr/>
        <p:txBody>
          <a:bodyPr/>
          <a:lstStyle/>
          <a:p>
            <a:fld id="{CE188A26-60FD-4397-A6AD-CE6419A609EF}" type="slidenum">
              <a:rPr kumimoji="1" lang="ja-JP" altLang="en-US" smtClean="0"/>
              <a:t>2</a:t>
            </a:fld>
            <a:endParaRPr kumimoji="1" lang="ja-JP" altLang="en-US"/>
          </a:p>
        </p:txBody>
      </p:sp>
    </p:spTree>
    <p:extLst>
      <p:ext uri="{BB962C8B-B14F-4D97-AF65-F5344CB8AC3E}">
        <p14:creationId xmlns:p14="http://schemas.microsoft.com/office/powerpoint/2010/main" val="1477286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西京極中学校では男女が仲良くあってほしいという思いから男女隣同士で並んでいます。</a:t>
            </a:r>
            <a:endParaRPr kumimoji="1" lang="en-US" altLang="ja-JP"/>
          </a:p>
          <a:p>
            <a:r>
              <a:rPr kumimoji="1" lang="ja-JP" altLang="en-US"/>
              <a:t>今年度の１年生は席替えを班長会議で行っています。</a:t>
            </a:r>
            <a:endParaRPr kumimoji="1" lang="en-US" altLang="ja-JP"/>
          </a:p>
          <a:p>
            <a:r>
              <a:rPr kumimoji="1" lang="ja-JP" altLang="en-US"/>
              <a:t>まず，班長はクラスの投票によって決まります。</a:t>
            </a:r>
            <a:endParaRPr kumimoji="1" lang="en-US" altLang="ja-JP"/>
          </a:p>
          <a:p>
            <a:r>
              <a:rPr kumimoji="1" lang="ja-JP" altLang="en-US"/>
              <a:t>そして一例ですがこのような方法で決めることがあります。</a:t>
            </a:r>
            <a:endParaRPr kumimoji="1" lang="en-US" altLang="ja-JP"/>
          </a:p>
          <a:p>
            <a:pPr marL="0" indent="0">
              <a:buNone/>
            </a:pPr>
            <a:r>
              <a:rPr lang="ja-JP" altLang="en-US" sz="1200">
                <a:latin typeface="UD デジタル 教科書体 NK-R" panose="02020400000000000000" pitchFamily="18" charset="-128"/>
                <a:ea typeface="UD デジタル 教科書体 NK-R" panose="02020400000000000000" pitchFamily="18" charset="-128"/>
              </a:rPr>
              <a:t>①班長に「この人がいると助かる」という人を一人選ばせる。</a:t>
            </a:r>
            <a:endParaRPr lang="en-US" altLang="ja-JP" sz="120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1200">
                <a:latin typeface="UD デジタル 教科書体 NK-R" panose="02020400000000000000" pitchFamily="18" charset="-128"/>
                <a:ea typeface="UD デジタル 教科書体 NK-R" panose="02020400000000000000" pitchFamily="18" charset="-128"/>
              </a:rPr>
              <a:t>②班長に「この人がいれば助かる」という異性を一人選ばせる。</a:t>
            </a:r>
            <a:endParaRPr lang="en-US" altLang="ja-JP" sz="120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1200">
                <a:latin typeface="UD デジタル 教科書体 NK-R" panose="02020400000000000000" pitchFamily="18" charset="-128"/>
                <a:ea typeface="UD デジタル 教科書体 NK-R" panose="02020400000000000000" pitchFamily="18" charset="-128"/>
              </a:rPr>
              <a:t>③その上で人間関係や視力，聴力の配慮を含めて話し合いを進めていく。</a:t>
            </a:r>
            <a:endParaRPr lang="en-US" altLang="ja-JP" sz="120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1200">
                <a:latin typeface="UD デジタル 教科書体 NK-R" panose="02020400000000000000" pitchFamily="18" charset="-128"/>
                <a:ea typeface="UD デジタル 教科書体 NK-R" panose="02020400000000000000" pitchFamily="18" charset="-128"/>
              </a:rPr>
              <a:t>という方法です。</a:t>
            </a:r>
            <a:endParaRPr lang="en-US" altLang="ja-JP" sz="120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1200">
                <a:latin typeface="UD デジタル 教科書体 NK-R" panose="02020400000000000000" pitchFamily="18" charset="-128"/>
                <a:ea typeface="UD デジタル 教科書体 NK-R" panose="02020400000000000000" pitchFamily="18" charset="-128"/>
              </a:rPr>
              <a:t>最終の決定権は教師が持つというのは，どれだけ考えて席替えをしても１００パーセント全員が満足するということはないと思います。</a:t>
            </a:r>
            <a:endParaRPr lang="en-US" altLang="ja-JP" sz="120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1200">
                <a:latin typeface="UD デジタル 教科書体 NK-R" panose="02020400000000000000" pitchFamily="18" charset="-128"/>
                <a:ea typeface="UD デジタル 教科書体 NK-R" panose="02020400000000000000" pitchFamily="18" charset="-128"/>
              </a:rPr>
              <a:t>そのためクラスの数名からハレーションが起こることがあります。</a:t>
            </a:r>
            <a:endParaRPr lang="en-US" altLang="ja-JP" sz="120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1200">
                <a:latin typeface="UD デジタル 教科書体 NK-R" panose="02020400000000000000" pitchFamily="18" charset="-128"/>
                <a:ea typeface="UD デジタル 教科書体 NK-R" panose="02020400000000000000" pitchFamily="18" charset="-128"/>
              </a:rPr>
              <a:t>しかし「最終的に決めたのは先生だ」ということを生徒に伝えることでその矛先は班長に向くことはありません。</a:t>
            </a:r>
            <a:endParaRPr lang="en-US" altLang="ja-JP" sz="120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1200">
                <a:latin typeface="UD デジタル 教科書体 NK-R" panose="02020400000000000000" pitchFamily="18" charset="-128"/>
                <a:ea typeface="UD デジタル 教科書体 NK-R" panose="02020400000000000000" pitchFamily="18" charset="-128"/>
              </a:rPr>
              <a:t>班長会議は基本的には放課後に行っているので，部活の時間を削ったり，クラスのことを考えて行動している班長を守りたいという思いがあります。</a:t>
            </a:r>
            <a:endParaRPr lang="en-US" altLang="ja-JP" sz="120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1200">
                <a:latin typeface="UD デジタル 教科書体 NK-R" panose="02020400000000000000" pitchFamily="18" charset="-128"/>
                <a:ea typeface="UD デジタル 教科書体 NK-R" panose="02020400000000000000" pitchFamily="18" charset="-128"/>
              </a:rPr>
              <a:t>ただし，責任感という点においてはもしかすると学年があがるにつれて班長にゆだねていってもいいのかもしれません。</a:t>
            </a:r>
            <a:endParaRPr lang="en-US" altLang="ja-JP" sz="120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1200">
                <a:latin typeface="UD デジタル 教科書体 NK-R" panose="02020400000000000000" pitchFamily="18" charset="-128"/>
                <a:ea typeface="UD デジタル 教科書体 NK-R" panose="02020400000000000000" pitchFamily="18" charset="-128"/>
              </a:rPr>
              <a:t>しかし，その際には班長会議の中で教師がうまく調整していく必要があると思います。</a:t>
            </a:r>
            <a:endParaRPr lang="en-US" altLang="ja-JP" sz="1200">
              <a:latin typeface="UD デジタル 教科書体 NK-R" panose="02020400000000000000" pitchFamily="18" charset="-128"/>
              <a:ea typeface="UD デジタル 教科書体 NK-R" panose="02020400000000000000" pitchFamily="18" charset="-128"/>
            </a:endParaRPr>
          </a:p>
          <a:p>
            <a:endParaRPr kumimoji="1" lang="en-US" altLang="ja-JP"/>
          </a:p>
          <a:p>
            <a:r>
              <a:rPr kumimoji="1" lang="ja-JP" altLang="en-US"/>
              <a:t>みなさんの学校では席替えはどのように行っていますか。</a:t>
            </a:r>
            <a:endParaRPr kumimoji="1" lang="en-US" altLang="ja-JP"/>
          </a:p>
          <a:p>
            <a:endParaRPr kumimoji="1" lang="en-US" altLang="ja-JP"/>
          </a:p>
          <a:p>
            <a:endParaRPr kumimoji="1" lang="en-US" altLang="ja-JP"/>
          </a:p>
          <a:p>
            <a:endParaRPr kumimoji="1" lang="ja-JP" altLang="en-US"/>
          </a:p>
        </p:txBody>
      </p:sp>
      <p:sp>
        <p:nvSpPr>
          <p:cNvPr id="4" name="スライド番号プレースホルダー 3"/>
          <p:cNvSpPr>
            <a:spLocks noGrp="1"/>
          </p:cNvSpPr>
          <p:nvPr>
            <p:ph type="sldNum" sz="quarter" idx="5"/>
          </p:nvPr>
        </p:nvSpPr>
        <p:spPr/>
        <p:txBody>
          <a:bodyPr/>
          <a:lstStyle/>
          <a:p>
            <a:fld id="{CE188A26-60FD-4397-A6AD-CE6419A609EF}" type="slidenum">
              <a:rPr kumimoji="1" lang="ja-JP" altLang="en-US" smtClean="0"/>
              <a:t>20</a:t>
            </a:fld>
            <a:endParaRPr kumimoji="1" lang="ja-JP" altLang="en-US"/>
          </a:p>
        </p:txBody>
      </p:sp>
    </p:spTree>
    <p:extLst>
      <p:ext uri="{BB962C8B-B14F-4D97-AF65-F5344CB8AC3E}">
        <p14:creationId xmlns:p14="http://schemas.microsoft.com/office/powerpoint/2010/main" val="31807064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５月３１日に校内学習を行いました。</a:t>
            </a:r>
            <a:endParaRPr kumimoji="1" lang="en-US" altLang="ja-JP"/>
          </a:p>
          <a:p>
            <a:r>
              <a:rPr kumimoji="1" lang="ja-JP" altLang="en-US"/>
              <a:t>「学年の交流を深めよう」という目的で行いました。</a:t>
            </a:r>
            <a:endParaRPr kumimoji="1" lang="en-US" altLang="ja-JP"/>
          </a:p>
          <a:p>
            <a:r>
              <a:rPr kumimoji="1" lang="ja-JP" altLang="en-US"/>
              <a:t>準備の段階で委員会生徒を動かし，競技の説明動画などを撮影し生徒主体の取り組みを行いました。</a:t>
            </a:r>
          </a:p>
        </p:txBody>
      </p:sp>
      <p:sp>
        <p:nvSpPr>
          <p:cNvPr id="4" name="スライド番号プレースホルダー 3"/>
          <p:cNvSpPr>
            <a:spLocks noGrp="1"/>
          </p:cNvSpPr>
          <p:nvPr>
            <p:ph type="sldNum" sz="quarter" idx="5"/>
          </p:nvPr>
        </p:nvSpPr>
        <p:spPr/>
        <p:txBody>
          <a:bodyPr/>
          <a:lstStyle/>
          <a:p>
            <a:fld id="{CE188A26-60FD-4397-A6AD-CE6419A609EF}" type="slidenum">
              <a:rPr kumimoji="1" lang="ja-JP" altLang="en-US" smtClean="0"/>
              <a:t>21</a:t>
            </a:fld>
            <a:endParaRPr kumimoji="1" lang="ja-JP" altLang="en-US"/>
          </a:p>
        </p:txBody>
      </p:sp>
    </p:spTree>
    <p:extLst>
      <p:ext uri="{BB962C8B-B14F-4D97-AF65-F5344CB8AC3E}">
        <p14:creationId xmlns:p14="http://schemas.microsoft.com/office/powerpoint/2010/main" val="5491922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委員会では様々な取り組みが行われます。</a:t>
            </a:r>
            <a:endParaRPr kumimoji="1" lang="en-US" altLang="ja-JP"/>
          </a:p>
          <a:p>
            <a:r>
              <a:rPr kumimoji="1" lang="ja-JP" altLang="en-US"/>
              <a:t>ベル着点検や朝読書の取り組みなどもその一つです。</a:t>
            </a:r>
            <a:endParaRPr kumimoji="1" lang="en-US" altLang="ja-JP"/>
          </a:p>
          <a:p>
            <a:r>
              <a:rPr kumimoji="1" lang="ja-JP" altLang="en-US"/>
              <a:t>委員会の生徒が積極的に声掛けすることを促したり，頑張っていることは認め，褒めることをしています。</a:t>
            </a:r>
            <a:endParaRPr kumimoji="1" lang="en-US" altLang="ja-JP"/>
          </a:p>
          <a:p>
            <a:r>
              <a:rPr kumimoji="1" lang="ja-JP" altLang="en-US"/>
              <a:t>球技大会などの学校行事も体育委員が中心となって進めます。</a:t>
            </a:r>
          </a:p>
        </p:txBody>
      </p:sp>
      <p:sp>
        <p:nvSpPr>
          <p:cNvPr id="4" name="スライド番号プレースホルダー 3"/>
          <p:cNvSpPr>
            <a:spLocks noGrp="1"/>
          </p:cNvSpPr>
          <p:nvPr>
            <p:ph type="sldNum" sz="quarter" idx="5"/>
          </p:nvPr>
        </p:nvSpPr>
        <p:spPr/>
        <p:txBody>
          <a:bodyPr/>
          <a:lstStyle/>
          <a:p>
            <a:fld id="{CE188A26-60FD-4397-A6AD-CE6419A609EF}" type="slidenum">
              <a:rPr kumimoji="1" lang="ja-JP" altLang="en-US" smtClean="0"/>
              <a:t>22</a:t>
            </a:fld>
            <a:endParaRPr kumimoji="1" lang="ja-JP" altLang="en-US"/>
          </a:p>
        </p:txBody>
      </p:sp>
    </p:spTree>
    <p:extLst>
      <p:ext uri="{BB962C8B-B14F-4D97-AF65-F5344CB8AC3E}">
        <p14:creationId xmlns:p14="http://schemas.microsoft.com/office/powerpoint/2010/main" val="14427427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先月には，西京極中学校でも合唱コンクールと体育祭がありました。</a:t>
            </a:r>
            <a:endParaRPr kumimoji="1" lang="en-US" altLang="ja-JP"/>
          </a:p>
          <a:p>
            <a:r>
              <a:rPr kumimoji="1" lang="ja-JP" altLang="en-US"/>
              <a:t>行事の指導の際に生徒たちによく言う言葉があります。</a:t>
            </a:r>
            <a:endParaRPr kumimoji="1" lang="en-US" altLang="ja-JP"/>
          </a:p>
          <a:p>
            <a:r>
              <a:rPr kumimoji="1" lang="ja-JP" altLang="en-US"/>
              <a:t>それは「行事は成長するためにある」という言葉です。</a:t>
            </a:r>
            <a:endParaRPr kumimoji="1" lang="en-US" altLang="ja-JP"/>
          </a:p>
          <a:p>
            <a:r>
              <a:rPr kumimoji="1" lang="ja-JP" altLang="en-US"/>
              <a:t>合唱コンクールの練習では「○○が歌わない」等でもめることがあります。</a:t>
            </a:r>
            <a:endParaRPr kumimoji="1" lang="en-US" altLang="ja-JP"/>
          </a:p>
          <a:p>
            <a:r>
              <a:rPr kumimoji="1" lang="ja-JP" altLang="en-US"/>
              <a:t>体育祭の練習でも「もっとちゃんとやれ」「全力でやって」などの言葉が聞かれます。</a:t>
            </a:r>
            <a:endParaRPr kumimoji="1" lang="en-US" altLang="ja-JP"/>
          </a:p>
          <a:p>
            <a:r>
              <a:rPr kumimoji="1" lang="ja-JP" altLang="en-US"/>
              <a:t>そんなときはどのような言葉がけが適切なのか，どのように対応していくことが大切なのかをクラスで考える時間をとるときがあります。</a:t>
            </a:r>
            <a:endParaRPr kumimoji="1" lang="en-US" altLang="ja-JP"/>
          </a:p>
          <a:p>
            <a:r>
              <a:rPr kumimoji="1" lang="ja-JP" altLang="en-US"/>
              <a:t>そのような課題を小さなサイクルで解決していくことが成長につながると感じています。</a:t>
            </a:r>
          </a:p>
        </p:txBody>
      </p:sp>
      <p:sp>
        <p:nvSpPr>
          <p:cNvPr id="4" name="スライド番号プレースホルダー 3"/>
          <p:cNvSpPr>
            <a:spLocks noGrp="1"/>
          </p:cNvSpPr>
          <p:nvPr>
            <p:ph type="sldNum" sz="quarter" idx="5"/>
          </p:nvPr>
        </p:nvSpPr>
        <p:spPr/>
        <p:txBody>
          <a:bodyPr/>
          <a:lstStyle/>
          <a:p>
            <a:fld id="{CE188A26-60FD-4397-A6AD-CE6419A609EF}" type="slidenum">
              <a:rPr kumimoji="1" lang="ja-JP" altLang="en-US" smtClean="0"/>
              <a:t>23</a:t>
            </a:fld>
            <a:endParaRPr kumimoji="1" lang="ja-JP" altLang="en-US"/>
          </a:p>
        </p:txBody>
      </p:sp>
    </p:spTree>
    <p:extLst>
      <p:ext uri="{BB962C8B-B14F-4D97-AF65-F5344CB8AC3E}">
        <p14:creationId xmlns:p14="http://schemas.microsoft.com/office/powerpoint/2010/main" val="6921251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合唱コンクールでは次のような取り組みをしました。</a:t>
            </a:r>
            <a:endParaRPr kumimoji="1" lang="en-US" altLang="ja-JP"/>
          </a:p>
          <a:p>
            <a:pPr marL="0" indent="0">
              <a:buNone/>
            </a:pPr>
            <a:r>
              <a:rPr kumimoji="1" lang="ja-JP" altLang="en-US" sz="1200">
                <a:latin typeface="UD デジタル 教科書体 NK-R" panose="02020400000000000000" pitchFamily="18" charset="-128"/>
                <a:ea typeface="UD デジタル 教科書体 NK-R" panose="02020400000000000000" pitchFamily="18" charset="-128"/>
              </a:rPr>
              <a:t>合唱コンクールを通して少しでも，クラスの一体感や成長を感じられるように工夫をしています。</a:t>
            </a:r>
            <a:endParaRPr kumimoji="1" lang="en-US" altLang="ja-JP" sz="1200">
              <a:latin typeface="UD デジタル 教科書体 NK-R" panose="02020400000000000000" pitchFamily="18" charset="-128"/>
              <a:ea typeface="UD デジタル 教科書体 NK-R" panose="02020400000000000000" pitchFamily="18" charset="-128"/>
            </a:endParaRPr>
          </a:p>
          <a:p>
            <a:pPr marL="0" indent="0">
              <a:buNone/>
            </a:pPr>
            <a:endParaRPr kumimoji="1" lang="ja-JP" altLang="en-US"/>
          </a:p>
        </p:txBody>
      </p:sp>
      <p:sp>
        <p:nvSpPr>
          <p:cNvPr id="4" name="スライド番号プレースホルダー 3"/>
          <p:cNvSpPr>
            <a:spLocks noGrp="1"/>
          </p:cNvSpPr>
          <p:nvPr>
            <p:ph type="sldNum" sz="quarter" idx="5"/>
          </p:nvPr>
        </p:nvSpPr>
        <p:spPr/>
        <p:txBody>
          <a:bodyPr/>
          <a:lstStyle/>
          <a:p>
            <a:fld id="{CE188A26-60FD-4397-A6AD-CE6419A609EF}" type="slidenum">
              <a:rPr kumimoji="1" lang="ja-JP" altLang="en-US" smtClean="0"/>
              <a:t>24</a:t>
            </a:fld>
            <a:endParaRPr kumimoji="1" lang="ja-JP" altLang="en-US"/>
          </a:p>
        </p:txBody>
      </p:sp>
    </p:spTree>
    <p:extLst>
      <p:ext uri="{BB962C8B-B14F-4D97-AF65-F5344CB8AC3E}">
        <p14:creationId xmlns:p14="http://schemas.microsoft.com/office/powerpoint/2010/main" val="29836774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例えば，歌詞カードは一人一行ずつ割り振りを決めて書き，模造紙に貼り，星形のふせんは意気込みを書き込んでいます。</a:t>
            </a:r>
          </a:p>
        </p:txBody>
      </p:sp>
      <p:sp>
        <p:nvSpPr>
          <p:cNvPr id="4" name="スライド番号プレースホルダー 3"/>
          <p:cNvSpPr>
            <a:spLocks noGrp="1"/>
          </p:cNvSpPr>
          <p:nvPr>
            <p:ph type="sldNum" sz="quarter" idx="5"/>
          </p:nvPr>
        </p:nvSpPr>
        <p:spPr/>
        <p:txBody>
          <a:bodyPr/>
          <a:lstStyle/>
          <a:p>
            <a:fld id="{CE188A26-60FD-4397-A6AD-CE6419A609EF}" type="slidenum">
              <a:rPr kumimoji="1" lang="ja-JP" altLang="en-US" smtClean="0"/>
              <a:t>25</a:t>
            </a:fld>
            <a:endParaRPr kumimoji="1" lang="ja-JP" altLang="en-US"/>
          </a:p>
        </p:txBody>
      </p:sp>
    </p:spTree>
    <p:extLst>
      <p:ext uri="{BB962C8B-B14F-4D97-AF65-F5344CB8AC3E}">
        <p14:creationId xmlns:p14="http://schemas.microsoft.com/office/powerpoint/2010/main" val="26512987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このようなメッセージカードにみんなが寄せ書きをします。</a:t>
            </a:r>
            <a:endParaRPr kumimoji="1" lang="en-US" altLang="ja-JP"/>
          </a:p>
          <a:p>
            <a:r>
              <a:rPr kumimoji="1" lang="ja-JP" altLang="en-US"/>
              <a:t>中心の丸には自分の名前を書きます。</a:t>
            </a:r>
            <a:endParaRPr kumimoji="1" lang="en-US" altLang="ja-JP"/>
          </a:p>
          <a:p>
            <a:r>
              <a:rPr kumimoji="1" lang="ja-JP" altLang="en-US"/>
              <a:t>（生活班が６班あるので各班５分程度で１班分のメッセージを書かせていき，順番に次の班に回していきます。）</a:t>
            </a:r>
            <a:endParaRPr kumimoji="1" lang="en-US" altLang="ja-JP"/>
          </a:p>
          <a:p>
            <a:r>
              <a:rPr kumimoji="1" lang="ja-JP" altLang="en-US"/>
              <a:t>このメッセージカードを「お守り」と名付け，本番にポケットなどに入れさせています。</a:t>
            </a:r>
          </a:p>
        </p:txBody>
      </p:sp>
      <p:sp>
        <p:nvSpPr>
          <p:cNvPr id="4" name="スライド番号プレースホルダー 3"/>
          <p:cNvSpPr>
            <a:spLocks noGrp="1"/>
          </p:cNvSpPr>
          <p:nvPr>
            <p:ph type="sldNum" sz="quarter" idx="5"/>
          </p:nvPr>
        </p:nvSpPr>
        <p:spPr/>
        <p:txBody>
          <a:bodyPr/>
          <a:lstStyle/>
          <a:p>
            <a:fld id="{CE188A26-60FD-4397-A6AD-CE6419A609EF}" type="slidenum">
              <a:rPr kumimoji="1" lang="ja-JP" altLang="en-US" smtClean="0"/>
              <a:t>26</a:t>
            </a:fld>
            <a:endParaRPr kumimoji="1" lang="ja-JP" altLang="en-US"/>
          </a:p>
        </p:txBody>
      </p:sp>
    </p:spTree>
    <p:extLst>
      <p:ext uri="{BB962C8B-B14F-4D97-AF65-F5344CB8AC3E}">
        <p14:creationId xmlns:p14="http://schemas.microsoft.com/office/powerpoint/2010/main" val="5205162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体育祭では，予行練習が２回ありました。１年生の学年種目は「バンブーサーフィン」でした。</a:t>
            </a:r>
            <a:endParaRPr kumimoji="1" lang="en-US" altLang="ja-JP"/>
          </a:p>
          <a:p>
            <a:r>
              <a:rPr kumimoji="1" lang="ja-JP" altLang="en-US"/>
              <a:t>一回目の学年練習では５クラス中４位でボロボロでした。２回目は僅差で２位という結果でした。</a:t>
            </a:r>
            <a:endParaRPr kumimoji="1" lang="en-US" altLang="ja-JP"/>
          </a:p>
          <a:p>
            <a:r>
              <a:rPr kumimoji="1" lang="ja-JP" altLang="en-US"/>
              <a:t>本番では何位になったと思いますか。</a:t>
            </a:r>
            <a:endParaRPr kumimoji="1" lang="en-US" altLang="ja-JP"/>
          </a:p>
          <a:p>
            <a:r>
              <a:rPr kumimoji="1" lang="ja-JP" altLang="en-US"/>
              <a:t>１位になれました。</a:t>
            </a:r>
            <a:endParaRPr kumimoji="1" lang="en-US" altLang="ja-JP"/>
          </a:p>
          <a:p>
            <a:r>
              <a:rPr kumimoji="1" lang="ja-JP" altLang="en-US"/>
              <a:t>私はどのような働きかけをしたでしょう。</a:t>
            </a:r>
            <a:endParaRPr kumimoji="1" lang="en-US" altLang="ja-JP"/>
          </a:p>
          <a:p>
            <a:r>
              <a:rPr kumimoji="1" lang="ja-JP" altLang="en-US"/>
              <a:t>特に私のほうから何も働きかけはしていないつもりです。</a:t>
            </a:r>
            <a:endParaRPr kumimoji="1" lang="en-US" altLang="ja-JP"/>
          </a:p>
          <a:p>
            <a:r>
              <a:rPr kumimoji="1" lang="ja-JP" altLang="en-US"/>
              <a:t>しかし，学年練習２回目の惜しくも２位の結果から子どもたちから「バンブーサーフィンの順番や作戦を考えたいので時間をください」と申し出がありました。</a:t>
            </a:r>
            <a:endParaRPr kumimoji="1" lang="en-US" altLang="ja-JP"/>
          </a:p>
          <a:p>
            <a:r>
              <a:rPr kumimoji="1" lang="ja-JP" altLang="en-US"/>
              <a:t>それを受けて，バンブーサーフィンのコツを調べてくるものがいたり，前に出て順番や少しでも早くするにはどうしたらよいかみんなで考える子どもたちの姿がありました。</a:t>
            </a:r>
            <a:endParaRPr kumimoji="1" lang="en-US" altLang="ja-JP"/>
          </a:p>
          <a:p>
            <a:r>
              <a:rPr kumimoji="1" lang="ja-JP" altLang="en-US"/>
              <a:t>なぜ，このような姿が生まれたのか。</a:t>
            </a:r>
            <a:endParaRPr kumimoji="1" lang="en-US" altLang="ja-JP"/>
          </a:p>
          <a:p>
            <a:r>
              <a:rPr kumimoji="1" lang="ja-JP" altLang="en-US"/>
              <a:t>自分なりに分析をしてみました。</a:t>
            </a:r>
            <a:endParaRPr kumimoji="1" lang="en-US" altLang="ja-JP"/>
          </a:p>
          <a:p>
            <a:r>
              <a:rPr kumimoji="1" lang="ja-JP" altLang="en-US"/>
              <a:t>今年度のクラマネの結果を見て，「クラスの友達と協力し合える」「このクラスには，意見を言いやすい雰囲気がある」の項目の数値が非常に高かったということがありました。</a:t>
            </a:r>
            <a:endParaRPr kumimoji="1" lang="en-US" altLang="ja-JP"/>
          </a:p>
          <a:p>
            <a:r>
              <a:rPr kumimoji="1" lang="ja-JP" altLang="en-US"/>
              <a:t>それは，普段からクラスで子どもたちが相手のことを考えて行動したり，この仲間と頑張りたいという思いを持っていたりするからだと思います。</a:t>
            </a:r>
            <a:endParaRPr kumimoji="1" lang="en-US" altLang="ja-JP"/>
          </a:p>
          <a:p>
            <a:r>
              <a:rPr kumimoji="1" lang="ja-JP" altLang="en-US"/>
              <a:t>では，このような子どもたちをどのように育てるか。</a:t>
            </a:r>
            <a:endParaRPr kumimoji="1" lang="en-US" altLang="ja-JP"/>
          </a:p>
          <a:p>
            <a:r>
              <a:rPr kumimoji="1" lang="ja-JP" altLang="en-US"/>
              <a:t>教師の立場で言えば教師がお手本を見せるということです。例えば「子どもの話は最後まで絶対聞く」「学級のレクなどは一緒に楽しむ」「相手を傷つけるような発言・行動は指導する」というようなことです。</a:t>
            </a:r>
            <a:endParaRPr kumimoji="1" lang="en-US" altLang="ja-JP"/>
          </a:p>
          <a:p>
            <a:r>
              <a:rPr kumimoji="1" lang="ja-JP" altLang="en-US"/>
              <a:t>このようなことを繰り返すことでいい姿を少しでも子どもに身につけさせていきたいと思います。</a:t>
            </a:r>
            <a:endParaRPr kumimoji="1" lang="en-US" altLang="ja-JP"/>
          </a:p>
          <a:p>
            <a:r>
              <a:rPr kumimoji="1" lang="ja-JP" altLang="en-US"/>
              <a:t>子どもたちは先生の表情や行動など，様々なことを本当によく見ています。</a:t>
            </a:r>
            <a:endParaRPr kumimoji="1" lang="en-US" altLang="ja-JP"/>
          </a:p>
          <a:p>
            <a:r>
              <a:rPr kumimoji="1" lang="ja-JP" altLang="en-US"/>
              <a:t>そのため，子どもたちのお手本となれるような行動や言動を心がけています。</a:t>
            </a:r>
            <a:endParaRPr kumimoji="1" lang="en-US" altLang="ja-JP"/>
          </a:p>
        </p:txBody>
      </p:sp>
      <p:sp>
        <p:nvSpPr>
          <p:cNvPr id="4" name="スライド番号プレースホルダー 3"/>
          <p:cNvSpPr>
            <a:spLocks noGrp="1"/>
          </p:cNvSpPr>
          <p:nvPr>
            <p:ph type="sldNum" sz="quarter" idx="5"/>
          </p:nvPr>
        </p:nvSpPr>
        <p:spPr/>
        <p:txBody>
          <a:bodyPr/>
          <a:lstStyle/>
          <a:p>
            <a:fld id="{CE188A26-60FD-4397-A6AD-CE6419A609EF}" type="slidenum">
              <a:rPr kumimoji="1" lang="ja-JP" altLang="en-US" smtClean="0"/>
              <a:t>27</a:t>
            </a:fld>
            <a:endParaRPr kumimoji="1" lang="ja-JP" altLang="en-US"/>
          </a:p>
        </p:txBody>
      </p:sp>
    </p:spTree>
    <p:extLst>
      <p:ext uri="{BB962C8B-B14F-4D97-AF65-F5344CB8AC3E}">
        <p14:creationId xmlns:p14="http://schemas.microsoft.com/office/powerpoint/2010/main" val="16179094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最後に生徒同士の繋がりです。</a:t>
            </a:r>
            <a:endParaRPr kumimoji="1" lang="en-US" altLang="ja-JP"/>
          </a:p>
          <a:p>
            <a:r>
              <a:rPr kumimoji="1" lang="ja-JP" altLang="en-US"/>
              <a:t>私がよく使う言葉が「学級は安心・安全に，楽しく過ごせる場所であるべきだ」ということです。</a:t>
            </a:r>
            <a:endParaRPr kumimoji="1" lang="en-US" altLang="ja-JP"/>
          </a:p>
          <a:p>
            <a:r>
              <a:rPr kumimoji="1" lang="ja-JP" altLang="en-US"/>
              <a:t>この言葉も考えて行動するということにつながっています。</a:t>
            </a:r>
            <a:endParaRPr kumimoji="1" lang="en-US" altLang="ja-JP"/>
          </a:p>
          <a:p>
            <a:r>
              <a:rPr kumimoji="1" lang="ja-JP" altLang="en-US"/>
              <a:t>また，生徒たちの繋がりは学活や総合の授業，普段の授業で交流を持てるように図ったり，休み時間に子どもたちが楽しく時間を過ごしたりすることで日々交流は深まっていくと思います。今回は繋がりを感じられるものを含んだ掲示物の工夫をお伝えします。</a:t>
            </a:r>
          </a:p>
        </p:txBody>
      </p:sp>
      <p:sp>
        <p:nvSpPr>
          <p:cNvPr id="4" name="スライド番号プレースホルダー 3"/>
          <p:cNvSpPr>
            <a:spLocks noGrp="1"/>
          </p:cNvSpPr>
          <p:nvPr>
            <p:ph type="sldNum" sz="quarter" idx="5"/>
          </p:nvPr>
        </p:nvSpPr>
        <p:spPr/>
        <p:txBody>
          <a:bodyPr/>
          <a:lstStyle/>
          <a:p>
            <a:fld id="{CE188A26-60FD-4397-A6AD-CE6419A609EF}" type="slidenum">
              <a:rPr kumimoji="1" lang="ja-JP" altLang="en-US" smtClean="0"/>
              <a:t>28</a:t>
            </a:fld>
            <a:endParaRPr kumimoji="1" lang="ja-JP" altLang="en-US"/>
          </a:p>
        </p:txBody>
      </p:sp>
    </p:spTree>
    <p:extLst>
      <p:ext uri="{BB962C8B-B14F-4D97-AF65-F5344CB8AC3E}">
        <p14:creationId xmlns:p14="http://schemas.microsoft.com/office/powerpoint/2010/main" val="36096688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教室のこの部分にこんな感じで３か月サイクルで掲示します。</a:t>
            </a:r>
          </a:p>
        </p:txBody>
      </p:sp>
      <p:sp>
        <p:nvSpPr>
          <p:cNvPr id="4" name="スライド番号プレースホルダー 3"/>
          <p:cNvSpPr>
            <a:spLocks noGrp="1"/>
          </p:cNvSpPr>
          <p:nvPr>
            <p:ph type="sldNum" sz="quarter" idx="5"/>
          </p:nvPr>
        </p:nvSpPr>
        <p:spPr/>
        <p:txBody>
          <a:bodyPr/>
          <a:lstStyle/>
          <a:p>
            <a:fld id="{CE188A26-60FD-4397-A6AD-CE6419A609EF}" type="slidenum">
              <a:rPr kumimoji="1" lang="ja-JP" altLang="en-US" smtClean="0"/>
              <a:t>29</a:t>
            </a:fld>
            <a:endParaRPr kumimoji="1" lang="ja-JP" altLang="en-US"/>
          </a:p>
        </p:txBody>
      </p:sp>
    </p:spTree>
    <p:extLst>
      <p:ext uri="{BB962C8B-B14F-4D97-AF65-F5344CB8AC3E}">
        <p14:creationId xmlns:p14="http://schemas.microsoft.com/office/powerpoint/2010/main" val="25052245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こちらは西京極中学校の教育構想図になります。</a:t>
            </a:r>
            <a:endParaRPr kumimoji="1" lang="en-US" altLang="ja-JP"/>
          </a:p>
          <a:p>
            <a:r>
              <a:rPr kumimoji="1" lang="ja-JP" altLang="en-US"/>
              <a:t>このようなことも念頭に置きながら，話を聞いていただけたらと思います。</a:t>
            </a:r>
          </a:p>
        </p:txBody>
      </p:sp>
      <p:sp>
        <p:nvSpPr>
          <p:cNvPr id="4" name="スライド番号プレースホルダー 3"/>
          <p:cNvSpPr>
            <a:spLocks noGrp="1"/>
          </p:cNvSpPr>
          <p:nvPr>
            <p:ph type="sldNum" sz="quarter" idx="5"/>
          </p:nvPr>
        </p:nvSpPr>
        <p:spPr/>
        <p:txBody>
          <a:bodyPr/>
          <a:lstStyle/>
          <a:p>
            <a:fld id="{CE188A26-60FD-4397-A6AD-CE6419A609EF}" type="slidenum">
              <a:rPr kumimoji="1" lang="ja-JP" altLang="en-US" smtClean="0"/>
              <a:t>3</a:t>
            </a:fld>
            <a:endParaRPr kumimoji="1" lang="ja-JP" altLang="en-US"/>
          </a:p>
        </p:txBody>
      </p:sp>
    </p:spTree>
    <p:extLst>
      <p:ext uri="{BB962C8B-B14F-4D97-AF65-F5344CB8AC3E}">
        <p14:creationId xmlns:p14="http://schemas.microsoft.com/office/powerpoint/2010/main" val="28515459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１年の最後にはこのような掲示をすることが多いです。</a:t>
            </a:r>
            <a:endParaRPr kumimoji="1" lang="en-US" altLang="ja-JP"/>
          </a:p>
          <a:p>
            <a:r>
              <a:rPr kumimoji="1" lang="ja-JP" altLang="en-US"/>
              <a:t>１年間の写真を張り，１年間の歩みや思い出を振り返れるようにしています。</a:t>
            </a:r>
            <a:endParaRPr kumimoji="1" lang="en-US" altLang="ja-JP"/>
          </a:p>
          <a:p>
            <a:r>
              <a:rPr kumimoji="1" lang="ja-JP" altLang="en-US"/>
              <a:t>以前のものなので枚数や教室のつくりは違っています。</a:t>
            </a:r>
            <a:endParaRPr kumimoji="1" lang="en-US" altLang="ja-JP"/>
          </a:p>
          <a:p>
            <a:endParaRPr kumimoji="1" lang="ja-JP" altLang="en-US"/>
          </a:p>
        </p:txBody>
      </p:sp>
      <p:sp>
        <p:nvSpPr>
          <p:cNvPr id="4" name="スライド番号プレースホルダー 3"/>
          <p:cNvSpPr>
            <a:spLocks noGrp="1"/>
          </p:cNvSpPr>
          <p:nvPr>
            <p:ph type="sldNum" sz="quarter" idx="5"/>
          </p:nvPr>
        </p:nvSpPr>
        <p:spPr/>
        <p:txBody>
          <a:bodyPr/>
          <a:lstStyle/>
          <a:p>
            <a:fld id="{CE188A26-60FD-4397-A6AD-CE6419A609EF}" type="slidenum">
              <a:rPr kumimoji="1" lang="ja-JP" altLang="en-US" smtClean="0"/>
              <a:t>30</a:t>
            </a:fld>
            <a:endParaRPr kumimoji="1" lang="ja-JP" altLang="en-US"/>
          </a:p>
        </p:txBody>
      </p:sp>
    </p:spTree>
    <p:extLst>
      <p:ext uri="{BB962C8B-B14F-4D97-AF65-F5344CB8AC3E}">
        <p14:creationId xmlns:p14="http://schemas.microsoft.com/office/powerpoint/2010/main" val="28569075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教室の後方に模造紙貼っています。</a:t>
            </a:r>
            <a:endParaRPr kumimoji="1" lang="en-US" altLang="ja-JP"/>
          </a:p>
          <a:p>
            <a:r>
              <a:rPr kumimoji="1" lang="ja-JP" altLang="en-US"/>
              <a:t>そして席替えのタイミングなどで隣の席の人へメッセージを書くという取り組みをしています。</a:t>
            </a:r>
          </a:p>
        </p:txBody>
      </p:sp>
      <p:sp>
        <p:nvSpPr>
          <p:cNvPr id="4" name="スライド番号プレースホルダー 3"/>
          <p:cNvSpPr>
            <a:spLocks noGrp="1"/>
          </p:cNvSpPr>
          <p:nvPr>
            <p:ph type="sldNum" sz="quarter" idx="5"/>
          </p:nvPr>
        </p:nvSpPr>
        <p:spPr/>
        <p:txBody>
          <a:bodyPr/>
          <a:lstStyle/>
          <a:p>
            <a:fld id="{CE188A26-60FD-4397-A6AD-CE6419A609EF}" type="slidenum">
              <a:rPr kumimoji="1" lang="ja-JP" altLang="en-US" smtClean="0"/>
              <a:t>31</a:t>
            </a:fld>
            <a:endParaRPr kumimoji="1" lang="ja-JP" altLang="en-US"/>
          </a:p>
        </p:txBody>
      </p:sp>
    </p:spTree>
    <p:extLst>
      <p:ext uri="{BB962C8B-B14F-4D97-AF65-F5344CB8AC3E}">
        <p14:creationId xmlns:p14="http://schemas.microsoft.com/office/powerpoint/2010/main" val="107111790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卒業式や体育祭，文化祭などのときに黒板にこのような絵やメッセージを書くことがあります。</a:t>
            </a:r>
            <a:endParaRPr kumimoji="1" lang="en-US" altLang="ja-JP"/>
          </a:p>
          <a:p>
            <a:r>
              <a:rPr kumimoji="1" lang="ja-JP" altLang="en-US"/>
              <a:t>この絵は描きたい画像をプロジェクターから黒板に写してなぞっているだけなので時間でいえば２０分かからないくらいで描けます。</a:t>
            </a:r>
          </a:p>
        </p:txBody>
      </p:sp>
      <p:sp>
        <p:nvSpPr>
          <p:cNvPr id="4" name="スライド番号プレースホルダー 3"/>
          <p:cNvSpPr>
            <a:spLocks noGrp="1"/>
          </p:cNvSpPr>
          <p:nvPr>
            <p:ph type="sldNum" sz="quarter" idx="5"/>
          </p:nvPr>
        </p:nvSpPr>
        <p:spPr/>
        <p:txBody>
          <a:bodyPr/>
          <a:lstStyle/>
          <a:p>
            <a:fld id="{CE188A26-60FD-4397-A6AD-CE6419A609EF}" type="slidenum">
              <a:rPr kumimoji="1" lang="ja-JP" altLang="en-US" smtClean="0"/>
              <a:t>32</a:t>
            </a:fld>
            <a:endParaRPr kumimoji="1" lang="ja-JP" altLang="en-US"/>
          </a:p>
        </p:txBody>
      </p:sp>
    </p:spTree>
    <p:extLst>
      <p:ext uri="{BB962C8B-B14F-4D97-AF65-F5344CB8AC3E}">
        <p14:creationId xmlns:p14="http://schemas.microsoft.com/office/powerpoint/2010/main" val="21359583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今年度の西京極中学校の夏季研修会では校内の掲示物の研修を行いました。</a:t>
            </a:r>
            <a:endParaRPr kumimoji="1" lang="en-US" altLang="ja-JP"/>
          </a:p>
          <a:p>
            <a:r>
              <a:rPr kumimoji="1" lang="ja-JP" altLang="en-US"/>
              <a:t>併せて紹介させていただきます。</a:t>
            </a:r>
          </a:p>
        </p:txBody>
      </p:sp>
      <p:sp>
        <p:nvSpPr>
          <p:cNvPr id="4" name="スライド番号プレースホルダー 3"/>
          <p:cNvSpPr>
            <a:spLocks noGrp="1"/>
          </p:cNvSpPr>
          <p:nvPr>
            <p:ph type="sldNum" sz="quarter" idx="5"/>
          </p:nvPr>
        </p:nvSpPr>
        <p:spPr/>
        <p:txBody>
          <a:bodyPr/>
          <a:lstStyle/>
          <a:p>
            <a:fld id="{CE188A26-60FD-4397-A6AD-CE6419A609EF}" type="slidenum">
              <a:rPr kumimoji="1" lang="ja-JP" altLang="en-US" smtClean="0"/>
              <a:t>33</a:t>
            </a:fld>
            <a:endParaRPr kumimoji="1" lang="ja-JP" altLang="en-US"/>
          </a:p>
        </p:txBody>
      </p:sp>
    </p:spTree>
    <p:extLst>
      <p:ext uri="{BB962C8B-B14F-4D97-AF65-F5344CB8AC3E}">
        <p14:creationId xmlns:p14="http://schemas.microsoft.com/office/powerpoint/2010/main" val="366465546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うちのクラスの賞状です。額でかざっています。</a:t>
            </a:r>
          </a:p>
        </p:txBody>
      </p:sp>
      <p:sp>
        <p:nvSpPr>
          <p:cNvPr id="4" name="スライド番号プレースホルダー 3"/>
          <p:cNvSpPr>
            <a:spLocks noGrp="1"/>
          </p:cNvSpPr>
          <p:nvPr>
            <p:ph type="sldNum" sz="quarter" idx="5"/>
          </p:nvPr>
        </p:nvSpPr>
        <p:spPr/>
        <p:txBody>
          <a:bodyPr/>
          <a:lstStyle/>
          <a:p>
            <a:fld id="{CE188A26-60FD-4397-A6AD-CE6419A609EF}" type="slidenum">
              <a:rPr kumimoji="1" lang="ja-JP" altLang="en-US" smtClean="0"/>
              <a:t>34</a:t>
            </a:fld>
            <a:endParaRPr kumimoji="1" lang="ja-JP" altLang="en-US"/>
          </a:p>
        </p:txBody>
      </p:sp>
    </p:spTree>
    <p:extLst>
      <p:ext uri="{BB962C8B-B14F-4D97-AF65-F5344CB8AC3E}">
        <p14:creationId xmlns:p14="http://schemas.microsoft.com/office/powerpoint/2010/main" val="19736292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これは画用紙に貼ってメッセージを書いています。</a:t>
            </a:r>
          </a:p>
        </p:txBody>
      </p:sp>
      <p:sp>
        <p:nvSpPr>
          <p:cNvPr id="4" name="スライド番号プレースホルダー 3"/>
          <p:cNvSpPr>
            <a:spLocks noGrp="1"/>
          </p:cNvSpPr>
          <p:nvPr>
            <p:ph type="sldNum" sz="quarter" idx="5"/>
          </p:nvPr>
        </p:nvSpPr>
        <p:spPr/>
        <p:txBody>
          <a:bodyPr/>
          <a:lstStyle/>
          <a:p>
            <a:fld id="{CE188A26-60FD-4397-A6AD-CE6419A609EF}" type="slidenum">
              <a:rPr kumimoji="1" lang="ja-JP" altLang="en-US" smtClean="0"/>
              <a:t>35</a:t>
            </a:fld>
            <a:endParaRPr kumimoji="1" lang="ja-JP" altLang="en-US"/>
          </a:p>
        </p:txBody>
      </p:sp>
    </p:spTree>
    <p:extLst>
      <p:ext uri="{BB962C8B-B14F-4D97-AF65-F5344CB8AC3E}">
        <p14:creationId xmlns:p14="http://schemas.microsoft.com/office/powerpoint/2010/main" val="31280718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みなさんは働き始めてこんな先生になりたいという先生に出会いましたか。</a:t>
            </a:r>
            <a:endParaRPr kumimoji="1" lang="en-US" altLang="ja-JP"/>
          </a:p>
          <a:p>
            <a:r>
              <a:rPr kumimoji="1" lang="ja-JP" altLang="en-US"/>
              <a:t>私は幸いなことに学生時代も含めて素敵な先生にたくさん出会うことができました。</a:t>
            </a:r>
            <a:endParaRPr kumimoji="1" lang="en-US" altLang="ja-JP"/>
          </a:p>
          <a:p>
            <a:r>
              <a:rPr kumimoji="1" lang="ja-JP" altLang="en-US"/>
              <a:t>そして，今日紹介させていただいた実践も様々な先生の真似をしたものが多いです。</a:t>
            </a:r>
            <a:endParaRPr kumimoji="1" lang="en-US" altLang="ja-JP"/>
          </a:p>
          <a:p>
            <a:r>
              <a:rPr kumimoji="1" lang="ja-JP" altLang="en-US"/>
              <a:t>様々な先生のいいところを学び，自己に落とし込んで，今後の実践に生かしていってください。</a:t>
            </a:r>
            <a:endParaRPr kumimoji="1" lang="en-US" altLang="ja-JP"/>
          </a:p>
          <a:p>
            <a:r>
              <a:rPr kumimoji="1" lang="ja-JP" altLang="en-US"/>
              <a:t>ただ，特段特別なことをやっているわけではないと思います。</a:t>
            </a:r>
            <a:endParaRPr kumimoji="1" lang="en-US" altLang="ja-JP"/>
          </a:p>
          <a:p>
            <a:r>
              <a:rPr kumimoji="1" lang="ja-JP" altLang="en-US"/>
              <a:t>しかし，日々根気強く毎日を積み重ねていくことで子どもたちは少しずつ成長していくことと思います。</a:t>
            </a:r>
          </a:p>
        </p:txBody>
      </p:sp>
      <p:sp>
        <p:nvSpPr>
          <p:cNvPr id="4" name="スライド番号プレースホルダー 3"/>
          <p:cNvSpPr>
            <a:spLocks noGrp="1"/>
          </p:cNvSpPr>
          <p:nvPr>
            <p:ph type="sldNum" sz="quarter" idx="5"/>
          </p:nvPr>
        </p:nvSpPr>
        <p:spPr/>
        <p:txBody>
          <a:bodyPr/>
          <a:lstStyle/>
          <a:p>
            <a:fld id="{CE188A26-60FD-4397-A6AD-CE6419A609EF}" type="slidenum">
              <a:rPr kumimoji="1" lang="ja-JP" altLang="en-US" smtClean="0"/>
              <a:t>70</a:t>
            </a:fld>
            <a:endParaRPr kumimoji="1" lang="ja-JP" altLang="en-US"/>
          </a:p>
        </p:txBody>
      </p:sp>
    </p:spTree>
    <p:extLst>
      <p:ext uri="{BB962C8B-B14F-4D97-AF65-F5344CB8AC3E}">
        <p14:creationId xmlns:p14="http://schemas.microsoft.com/office/powerpoint/2010/main" val="218543137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最後に先ほど詳しく紹介していなかった学級開き等で活用できるレクレーションを紹介します。</a:t>
            </a:r>
            <a:endParaRPr kumimoji="1" lang="en-US" altLang="ja-JP"/>
          </a:p>
          <a:p>
            <a:r>
              <a:rPr kumimoji="1" lang="ja-JP" altLang="en-US"/>
              <a:t>ぜひ，ご活用ください。</a:t>
            </a:r>
          </a:p>
        </p:txBody>
      </p:sp>
      <p:sp>
        <p:nvSpPr>
          <p:cNvPr id="4" name="スライド番号プレースホルダー 3"/>
          <p:cNvSpPr>
            <a:spLocks noGrp="1"/>
          </p:cNvSpPr>
          <p:nvPr>
            <p:ph type="sldNum" sz="quarter" idx="5"/>
          </p:nvPr>
        </p:nvSpPr>
        <p:spPr/>
        <p:txBody>
          <a:bodyPr/>
          <a:lstStyle/>
          <a:p>
            <a:fld id="{CE188A26-60FD-4397-A6AD-CE6419A609EF}" type="slidenum">
              <a:rPr kumimoji="1" lang="ja-JP" altLang="en-US" smtClean="0"/>
              <a:t>71</a:t>
            </a:fld>
            <a:endParaRPr kumimoji="1" lang="ja-JP" altLang="en-US"/>
          </a:p>
        </p:txBody>
      </p:sp>
    </p:spTree>
    <p:extLst>
      <p:ext uri="{BB962C8B-B14F-4D97-AF65-F5344CB8AC3E}">
        <p14:creationId xmlns:p14="http://schemas.microsoft.com/office/powerpoint/2010/main" val="27882229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私自身は学校が楽しいと思わせられる先生でありたいと思います。</a:t>
            </a:r>
            <a:endParaRPr kumimoji="1" lang="en-US" altLang="ja-JP"/>
          </a:p>
          <a:p>
            <a:r>
              <a:rPr kumimoji="1" lang="ja-JP" altLang="en-US"/>
              <a:t>また，様々な場面で考えて行動をして，良い判断ができる生徒を育てたいと思っています。</a:t>
            </a:r>
          </a:p>
        </p:txBody>
      </p:sp>
      <p:sp>
        <p:nvSpPr>
          <p:cNvPr id="4" name="スライド番号プレースホルダー 3"/>
          <p:cNvSpPr>
            <a:spLocks noGrp="1"/>
          </p:cNvSpPr>
          <p:nvPr>
            <p:ph type="sldNum" sz="quarter" idx="5"/>
          </p:nvPr>
        </p:nvSpPr>
        <p:spPr/>
        <p:txBody>
          <a:bodyPr/>
          <a:lstStyle/>
          <a:p>
            <a:fld id="{CE188A26-60FD-4397-A6AD-CE6419A609EF}" type="slidenum">
              <a:rPr kumimoji="1" lang="ja-JP" altLang="en-US" smtClean="0"/>
              <a:t>77</a:t>
            </a:fld>
            <a:endParaRPr kumimoji="1" lang="ja-JP" altLang="en-US"/>
          </a:p>
        </p:txBody>
      </p:sp>
    </p:spTree>
    <p:extLst>
      <p:ext uri="{BB962C8B-B14F-4D97-AF65-F5344CB8AC3E}">
        <p14:creationId xmlns:p14="http://schemas.microsoft.com/office/powerpoint/2010/main" val="11938487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質問です。</a:t>
            </a:r>
            <a:endParaRPr kumimoji="1" lang="en-US" altLang="ja-JP"/>
          </a:p>
          <a:p>
            <a:r>
              <a:rPr kumimoji="1" lang="ja-JP" altLang="en-US"/>
              <a:t>みなさんはどのような先生でありたいと思いますか。</a:t>
            </a:r>
            <a:endParaRPr kumimoji="1" lang="en-US" altLang="ja-JP"/>
          </a:p>
          <a:p>
            <a:r>
              <a:rPr kumimoji="1" lang="ja-JP" altLang="en-US"/>
              <a:t>また，どのような生徒を育てたいと思いますか。</a:t>
            </a:r>
          </a:p>
        </p:txBody>
      </p:sp>
      <p:sp>
        <p:nvSpPr>
          <p:cNvPr id="4" name="スライド番号プレースホルダー 3"/>
          <p:cNvSpPr>
            <a:spLocks noGrp="1"/>
          </p:cNvSpPr>
          <p:nvPr>
            <p:ph type="sldNum" sz="quarter" idx="5"/>
          </p:nvPr>
        </p:nvSpPr>
        <p:spPr/>
        <p:txBody>
          <a:bodyPr/>
          <a:lstStyle/>
          <a:p>
            <a:fld id="{CE188A26-60FD-4397-A6AD-CE6419A609EF}" type="slidenum">
              <a:rPr kumimoji="1" lang="ja-JP" altLang="en-US" smtClean="0"/>
              <a:t>4</a:t>
            </a:fld>
            <a:endParaRPr kumimoji="1" lang="ja-JP" altLang="en-US"/>
          </a:p>
        </p:txBody>
      </p:sp>
    </p:spTree>
    <p:extLst>
      <p:ext uri="{BB962C8B-B14F-4D97-AF65-F5344CB8AC3E}">
        <p14:creationId xmlns:p14="http://schemas.microsoft.com/office/powerpoint/2010/main" val="25722404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私は学校が楽しいと思わせられる先生でありたいと思います。</a:t>
            </a:r>
            <a:endParaRPr kumimoji="1" lang="en-US" altLang="ja-JP"/>
          </a:p>
          <a:p>
            <a:r>
              <a:rPr kumimoji="1" lang="ja-JP" altLang="en-US"/>
              <a:t>また，様々な場面で考えて行動をして，良い判断ができる生徒を育てたいと思っています。</a:t>
            </a:r>
          </a:p>
        </p:txBody>
      </p:sp>
      <p:sp>
        <p:nvSpPr>
          <p:cNvPr id="4" name="スライド番号プレースホルダー 3"/>
          <p:cNvSpPr>
            <a:spLocks noGrp="1"/>
          </p:cNvSpPr>
          <p:nvPr>
            <p:ph type="sldNum" sz="quarter" idx="5"/>
          </p:nvPr>
        </p:nvSpPr>
        <p:spPr/>
        <p:txBody>
          <a:bodyPr/>
          <a:lstStyle/>
          <a:p>
            <a:fld id="{CE188A26-60FD-4397-A6AD-CE6419A609EF}" type="slidenum">
              <a:rPr kumimoji="1" lang="ja-JP" altLang="en-US" smtClean="0"/>
              <a:t>5</a:t>
            </a:fld>
            <a:endParaRPr kumimoji="1" lang="ja-JP" altLang="en-US"/>
          </a:p>
        </p:txBody>
      </p:sp>
    </p:spTree>
    <p:extLst>
      <p:ext uri="{BB962C8B-B14F-4D97-AF65-F5344CB8AC3E}">
        <p14:creationId xmlns:p14="http://schemas.microsoft.com/office/powerpoint/2010/main" val="9912912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私のイメージする学級経営を図で表してみました。この台形は上側は小学校，下側は中学校をイメージしています。</a:t>
            </a:r>
            <a:endParaRPr kumimoji="1" lang="en-US" altLang="ja-JP"/>
          </a:p>
          <a:p>
            <a:r>
              <a:rPr kumimoji="1" lang="ja-JP" altLang="en-US"/>
              <a:t>三角形になっていないのは，小学校での学びがあるからです。</a:t>
            </a:r>
            <a:endParaRPr kumimoji="1" lang="en-US" altLang="ja-JP"/>
          </a:p>
          <a:p>
            <a:r>
              <a:rPr kumimoji="1" lang="ja-JP" altLang="en-US"/>
              <a:t>みなさんは中学１年生を迎え入れるときに，どのようなイメージで迎え入れていますか。</a:t>
            </a:r>
            <a:endParaRPr kumimoji="1" lang="en-US" altLang="ja-JP"/>
          </a:p>
          <a:p>
            <a:r>
              <a:rPr kumimoji="1" lang="ja-JP" altLang="en-US"/>
              <a:t>「何もわかっていない」「手取り足取り色々と教えてあげないと」という思いをお持ちかもしれません。</a:t>
            </a:r>
            <a:endParaRPr kumimoji="1" lang="en-US" altLang="ja-JP"/>
          </a:p>
          <a:p>
            <a:r>
              <a:rPr kumimoji="1" lang="ja-JP" altLang="en-US"/>
              <a:t>しかし，私自身，先ほども述べたように小学６年生を２回担任いたしました。</a:t>
            </a:r>
            <a:endParaRPr kumimoji="1" lang="en-US" altLang="ja-JP"/>
          </a:p>
          <a:p>
            <a:r>
              <a:rPr kumimoji="1" lang="ja-JP" altLang="en-US"/>
              <a:t>小学校では低学年から学習の決まり等様々なことを身につけていきます。</a:t>
            </a:r>
            <a:endParaRPr kumimoji="1" lang="en-US" altLang="ja-JP"/>
          </a:p>
          <a:p>
            <a:r>
              <a:rPr kumimoji="1" lang="ja-JP" altLang="en-US"/>
              <a:t>６年生になれば縦割り活動でリーダーとしての活動があったり，委員会活動の中心になったり，様々な場面で活躍をしています。</a:t>
            </a:r>
            <a:endParaRPr kumimoji="1" lang="en-US" altLang="ja-JP"/>
          </a:p>
          <a:p>
            <a:r>
              <a:rPr kumimoji="1" lang="ja-JP" altLang="en-US"/>
              <a:t>そのような経験のもとに，中学校での学びが深まっていくイメージです。</a:t>
            </a:r>
            <a:endParaRPr kumimoji="1" lang="en-US" altLang="ja-JP"/>
          </a:p>
          <a:p>
            <a:r>
              <a:rPr kumimoji="1" lang="ja-JP" altLang="en-US"/>
              <a:t>中学校になって変わることもありますが，「小学校で大切なことは学んでいます。」ということは生徒たちに伝えています。</a:t>
            </a:r>
            <a:endParaRPr kumimoji="1" lang="en-US" altLang="ja-JP"/>
          </a:p>
          <a:p>
            <a:r>
              <a:rPr kumimoji="1" lang="ja-JP" altLang="en-US"/>
              <a:t>このイメージでは様々な学級活動を通して子どもたちが成長できるように考えています。</a:t>
            </a:r>
            <a:endParaRPr kumimoji="1" lang="en-US" altLang="ja-JP"/>
          </a:p>
          <a:p>
            <a:r>
              <a:rPr kumimoji="1" lang="ja-JP" altLang="en-US"/>
              <a:t>木の幹をだんだん太く，強く育てていくイメージです。</a:t>
            </a:r>
          </a:p>
        </p:txBody>
      </p:sp>
      <p:sp>
        <p:nvSpPr>
          <p:cNvPr id="4" name="スライド番号プレースホルダー 3"/>
          <p:cNvSpPr>
            <a:spLocks noGrp="1"/>
          </p:cNvSpPr>
          <p:nvPr>
            <p:ph type="sldNum" sz="quarter" idx="5"/>
          </p:nvPr>
        </p:nvSpPr>
        <p:spPr/>
        <p:txBody>
          <a:bodyPr/>
          <a:lstStyle/>
          <a:p>
            <a:fld id="{CE188A26-60FD-4397-A6AD-CE6419A609EF}" type="slidenum">
              <a:rPr kumimoji="1" lang="ja-JP" altLang="en-US" smtClean="0"/>
              <a:t>6</a:t>
            </a:fld>
            <a:endParaRPr kumimoji="1" lang="ja-JP" altLang="en-US"/>
          </a:p>
        </p:txBody>
      </p:sp>
    </p:spTree>
    <p:extLst>
      <p:ext uri="{BB962C8B-B14F-4D97-AF65-F5344CB8AC3E}">
        <p14:creationId xmlns:p14="http://schemas.microsoft.com/office/powerpoint/2010/main" val="35464669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まず先ほどのイメージ図の木の幹となる部分です。</a:t>
            </a:r>
            <a:endParaRPr kumimoji="1" lang="en-US" altLang="ja-JP"/>
          </a:p>
          <a:p>
            <a:r>
              <a:rPr kumimoji="1" lang="ja-JP" altLang="en-US"/>
              <a:t>日常の学級活動の中で私が意識していることを話していきます。</a:t>
            </a:r>
            <a:endParaRPr kumimoji="1" lang="en-US" altLang="ja-JP"/>
          </a:p>
          <a:p>
            <a:r>
              <a:rPr kumimoji="1" lang="ja-JP" altLang="en-US"/>
              <a:t>まずは，朝学活で気を付けているポイントを話します。</a:t>
            </a:r>
            <a:endParaRPr kumimoji="1" lang="en-US" altLang="ja-JP"/>
          </a:p>
          <a:p>
            <a:r>
              <a:rPr kumimoji="1" lang="ja-JP" altLang="en-US"/>
              <a:t>朝学活では学校によって朝読書や朝学習を行っていると思います。</a:t>
            </a:r>
            <a:endParaRPr kumimoji="1" lang="en-US" altLang="ja-JP"/>
          </a:p>
          <a:p>
            <a:r>
              <a:rPr kumimoji="1" lang="ja-JP" altLang="en-US"/>
              <a:t>朝読書や朝学活が静かに行える環境を作ることが大切です。そのため「しゃべらない」ことを徹底します。</a:t>
            </a:r>
            <a:endParaRPr kumimoji="1" lang="en-US" altLang="ja-JP"/>
          </a:p>
          <a:p>
            <a:r>
              <a:rPr kumimoji="1" lang="ja-JP" altLang="en-US"/>
              <a:t>そのことが，話を聞く姿勢を作る大きなチャンスだと思っています。話がきちんと聞けることは学級においても授業においてもとても大切なことだと思います。</a:t>
            </a:r>
            <a:endParaRPr kumimoji="1" lang="en-US" altLang="ja-JP"/>
          </a:p>
          <a:p>
            <a:r>
              <a:rPr kumimoji="1" lang="ja-JP" altLang="en-US"/>
              <a:t>（過去の経験からも話が聞けない学級のときには授業等で苦労し，トラブルも多く起こりました。</a:t>
            </a:r>
            <a:endParaRPr kumimoji="1" lang="en-US" altLang="ja-JP"/>
          </a:p>
          <a:p>
            <a:r>
              <a:rPr kumimoji="1" lang="ja-JP" altLang="en-US"/>
              <a:t>そのような経験からきちんと話が聞ける子供を育てたいという思いを持っております。）</a:t>
            </a:r>
            <a:endParaRPr kumimoji="1" lang="en-US" altLang="ja-JP"/>
          </a:p>
          <a:p>
            <a:r>
              <a:rPr kumimoji="1" lang="ja-JP" altLang="en-US"/>
              <a:t>では，子どもたちに話を聞かせるときに大切なことは何でしょうか？</a:t>
            </a:r>
            <a:endParaRPr kumimoji="1" lang="en-US" altLang="ja-JP"/>
          </a:p>
          <a:p>
            <a:r>
              <a:rPr kumimoji="1" lang="ja-JP" altLang="en-US"/>
              <a:t>それは「簡潔にわかりやすく」話すことです。</a:t>
            </a:r>
            <a:endParaRPr kumimoji="1" lang="en-US" altLang="ja-JP"/>
          </a:p>
          <a:p>
            <a:r>
              <a:rPr kumimoji="1" lang="ja-JP" altLang="en-US"/>
              <a:t>新採の時などは，クラマネの「先生の話はわかりやすい」という項目のほとんどが１か２というときがありました。</a:t>
            </a:r>
            <a:endParaRPr kumimoji="1" lang="en-US" altLang="ja-JP"/>
          </a:p>
          <a:p>
            <a:r>
              <a:rPr kumimoji="1" lang="ja-JP" altLang="en-US"/>
              <a:t>つまりわかりにくい話し方をしていたのだと思います。</a:t>
            </a:r>
            <a:endParaRPr kumimoji="1" lang="en-US" altLang="ja-JP"/>
          </a:p>
          <a:p>
            <a:r>
              <a:rPr kumimoji="1" lang="ja-JP" altLang="en-US"/>
              <a:t>「簡潔にわかりやすく」のコツは子どもの視点に立ってみること。子どもの視点に立って，この言い方なら伝わるはずだという言い方をします。そして，基本話は一度しかしません。</a:t>
            </a:r>
            <a:endParaRPr kumimoji="1" lang="en-US" altLang="ja-JP"/>
          </a:p>
          <a:p>
            <a:r>
              <a:rPr kumimoji="1" lang="ja-JP" altLang="en-US"/>
              <a:t>このようなことを繰り返していくと子どもたちがすぐには変わらないかもしれませんが，少しずつ変わっていきます。</a:t>
            </a:r>
            <a:endParaRPr kumimoji="1" lang="en-US" altLang="ja-JP"/>
          </a:p>
          <a:p>
            <a:r>
              <a:rPr kumimoji="1" lang="ja-JP" altLang="en-US"/>
              <a:t>次に，一日の見通しを持たせます。</a:t>
            </a:r>
            <a:endParaRPr kumimoji="1" lang="en-US" altLang="ja-JP"/>
          </a:p>
          <a:p>
            <a:r>
              <a:rPr kumimoji="1" lang="ja-JP" altLang="en-US"/>
              <a:t>子どもたちに時間を守ることを指導しているので授業でも同じことが言えますが，朝学活も例外を除いて時間内で終わることを意識しています。</a:t>
            </a:r>
            <a:endParaRPr kumimoji="1" lang="en-US" altLang="ja-JP"/>
          </a:p>
          <a:p>
            <a:endParaRPr kumimoji="1" lang="ja-JP" altLang="en-US"/>
          </a:p>
        </p:txBody>
      </p:sp>
      <p:sp>
        <p:nvSpPr>
          <p:cNvPr id="4" name="スライド番号プレースホルダー 3"/>
          <p:cNvSpPr>
            <a:spLocks noGrp="1"/>
          </p:cNvSpPr>
          <p:nvPr>
            <p:ph type="sldNum" sz="quarter" idx="5"/>
          </p:nvPr>
        </p:nvSpPr>
        <p:spPr/>
        <p:txBody>
          <a:bodyPr/>
          <a:lstStyle/>
          <a:p>
            <a:fld id="{CE188A26-60FD-4397-A6AD-CE6419A609EF}" type="slidenum">
              <a:rPr kumimoji="1" lang="ja-JP" altLang="en-US" smtClean="0"/>
              <a:t>7</a:t>
            </a:fld>
            <a:endParaRPr kumimoji="1" lang="ja-JP" altLang="en-US"/>
          </a:p>
        </p:txBody>
      </p:sp>
    </p:spTree>
    <p:extLst>
      <p:ext uri="{BB962C8B-B14F-4D97-AF65-F5344CB8AC3E}">
        <p14:creationId xmlns:p14="http://schemas.microsoft.com/office/powerpoint/2010/main" val="19346106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次に休憩時間や昼休みに意識していることです。</a:t>
            </a:r>
            <a:endParaRPr kumimoji="1" lang="en-US" altLang="ja-JP"/>
          </a:p>
          <a:p>
            <a:r>
              <a:rPr kumimoji="1" lang="ja-JP" altLang="en-US"/>
              <a:t>授業が次の時間にないときは基本的に１０分間の休憩時間はフロアにいるようにしています。</a:t>
            </a:r>
            <a:endParaRPr kumimoji="1" lang="en-US" altLang="ja-JP"/>
          </a:p>
          <a:p>
            <a:r>
              <a:rPr kumimoji="1" lang="ja-JP" altLang="en-US"/>
              <a:t>ベル着ができるように声をかけます。</a:t>
            </a:r>
            <a:endParaRPr kumimoji="1" lang="en-US" altLang="ja-JP"/>
          </a:p>
          <a:p>
            <a:r>
              <a:rPr kumimoji="1" lang="ja-JP" altLang="en-US"/>
              <a:t>また，雑談を通して生徒を知る，生徒も教師を知ってもらう，ということを意識しています。</a:t>
            </a:r>
            <a:endParaRPr kumimoji="1" lang="en-US" altLang="ja-JP"/>
          </a:p>
          <a:p>
            <a:r>
              <a:rPr kumimoji="1" lang="ja-JP" altLang="en-US"/>
              <a:t>そのうえで時には生徒の視点に立って，一緒に楽しんでいるときもあります。</a:t>
            </a:r>
            <a:endParaRPr kumimoji="1" lang="en-US" altLang="ja-JP"/>
          </a:p>
          <a:p>
            <a:r>
              <a:rPr kumimoji="1" lang="ja-JP" altLang="en-US"/>
              <a:t>その中で生徒の様子も見るようにしています。</a:t>
            </a:r>
          </a:p>
        </p:txBody>
      </p:sp>
      <p:sp>
        <p:nvSpPr>
          <p:cNvPr id="4" name="スライド番号プレースホルダー 3"/>
          <p:cNvSpPr>
            <a:spLocks noGrp="1"/>
          </p:cNvSpPr>
          <p:nvPr>
            <p:ph type="sldNum" sz="quarter" idx="5"/>
          </p:nvPr>
        </p:nvSpPr>
        <p:spPr/>
        <p:txBody>
          <a:bodyPr/>
          <a:lstStyle/>
          <a:p>
            <a:fld id="{CE188A26-60FD-4397-A6AD-CE6419A609EF}" type="slidenum">
              <a:rPr kumimoji="1" lang="ja-JP" altLang="en-US" smtClean="0"/>
              <a:t>8</a:t>
            </a:fld>
            <a:endParaRPr kumimoji="1" lang="ja-JP" altLang="en-US"/>
          </a:p>
        </p:txBody>
      </p:sp>
    </p:spTree>
    <p:extLst>
      <p:ext uri="{BB962C8B-B14F-4D97-AF65-F5344CB8AC3E}">
        <p14:creationId xmlns:p14="http://schemas.microsoft.com/office/powerpoint/2010/main" val="25825118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昼食時間では開始５分で「いただきます」ができるように給食当番表をもとに給食の生徒はできるだけ早く行動できるようにしています。</a:t>
            </a:r>
            <a:endParaRPr kumimoji="1" lang="en-US" altLang="ja-JP"/>
          </a:p>
          <a:p>
            <a:r>
              <a:rPr kumimoji="1" lang="ja-JP" altLang="en-US"/>
              <a:t>そして，「黙食をする」という決まったことはしっかりとできるように声掛けをこまめにしています。</a:t>
            </a:r>
            <a:endParaRPr kumimoji="1" lang="en-US" altLang="ja-JP"/>
          </a:p>
          <a:p>
            <a:r>
              <a:rPr kumimoji="1" lang="ja-JP" altLang="en-US"/>
              <a:t>他のことでも同じことが言えると思いますが，やるといったことはやりきるという姿勢が教師にも大切だと思います。</a:t>
            </a:r>
            <a:endParaRPr kumimoji="1" lang="en-US" altLang="ja-JP"/>
          </a:p>
          <a:p>
            <a:r>
              <a:rPr kumimoji="1" lang="ja-JP" altLang="en-US"/>
              <a:t>それでもできない場合は個別に対応をしています。</a:t>
            </a:r>
          </a:p>
        </p:txBody>
      </p:sp>
      <p:sp>
        <p:nvSpPr>
          <p:cNvPr id="4" name="スライド番号プレースホルダー 3"/>
          <p:cNvSpPr>
            <a:spLocks noGrp="1"/>
          </p:cNvSpPr>
          <p:nvPr>
            <p:ph type="sldNum" sz="quarter" idx="5"/>
          </p:nvPr>
        </p:nvSpPr>
        <p:spPr/>
        <p:txBody>
          <a:bodyPr/>
          <a:lstStyle/>
          <a:p>
            <a:fld id="{CE188A26-60FD-4397-A6AD-CE6419A609EF}" type="slidenum">
              <a:rPr kumimoji="1" lang="ja-JP" altLang="en-US" smtClean="0"/>
              <a:t>9</a:t>
            </a:fld>
            <a:endParaRPr kumimoji="1" lang="ja-JP" altLang="en-US"/>
          </a:p>
        </p:txBody>
      </p:sp>
    </p:spTree>
    <p:extLst>
      <p:ext uri="{BB962C8B-B14F-4D97-AF65-F5344CB8AC3E}">
        <p14:creationId xmlns:p14="http://schemas.microsoft.com/office/powerpoint/2010/main" val="25941960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ja-JP" altLang="en-US"/>
              <a:t>マスター タイトルの書式設定</a:t>
            </a:r>
            <a:endParaRPr lang="en-US"/>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a:p>
        </p:txBody>
      </p:sp>
      <p:sp>
        <p:nvSpPr>
          <p:cNvPr id="4" name="Date Placeholder 3"/>
          <p:cNvSpPr>
            <a:spLocks noGrp="1"/>
          </p:cNvSpPr>
          <p:nvPr>
            <p:ph type="dt" sz="half" idx="10"/>
          </p:nvPr>
        </p:nvSpPr>
        <p:spPr/>
        <p:txBody>
          <a:bodyPr/>
          <a:lstStyle/>
          <a:p>
            <a:fld id="{B61BEF0D-F0BB-DE4B-95CE-6DB70DBA9567}" type="datetimeFigureOut">
              <a:rPr lang="en-US" dirty="0"/>
              <a:pPr/>
              <a:t>5/15/2023</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ja-JP" altLang="en-US"/>
              <a:t>マスター タイトルの書式設定</a:t>
            </a:r>
            <a:endParaRPr lang="en-US"/>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61BEF0D-F0BB-DE4B-95CE-6DB70DBA9567}" type="datetimeFigureOut">
              <a:rPr lang="en-US" dirty="0"/>
              <a:pPr/>
              <a:t>5/15/2023</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ja-JP" altLang="en-US"/>
              <a:t>マスター タイトルの書式設定</a:t>
            </a:r>
            <a:endParaRPr lang="en-US"/>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61BEF0D-F0BB-DE4B-95CE-6DB70DBA9567}" type="datetimeFigureOut">
              <a:rPr lang="en-US" dirty="0"/>
              <a:pPr/>
              <a:t>5/15/2023</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ja-JP" altLang="en-US"/>
              <a:t>マスター タイトルの書式設定</a:t>
            </a:r>
            <a:endParaRPr lang="en-US"/>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ja-JP" altLang="en-US"/>
              <a:t>マスター テキストの書式設定</a:t>
            </a:r>
          </a:p>
        </p:txBody>
      </p:sp>
      <p:sp>
        <p:nvSpPr>
          <p:cNvPr id="5" name="Date Placeholder 4"/>
          <p:cNvSpPr>
            <a:spLocks noGrp="1"/>
          </p:cNvSpPr>
          <p:nvPr>
            <p:ph type="dt" sz="half" idx="10"/>
          </p:nvPr>
        </p:nvSpPr>
        <p:spPr/>
        <p:txBody>
          <a:bodyPr/>
          <a:lstStyle/>
          <a:p>
            <a:fld id="{B61BEF0D-F0BB-DE4B-95CE-6DB70DBA9567}" type="datetimeFigureOut">
              <a:rPr lang="en-US" dirty="0"/>
              <a:pPr/>
              <a:t>5/15/2023</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ja-JP" altLang="en-US"/>
              <a:t>マスター タイトルの書式設定</a:t>
            </a:r>
            <a:endParaRPr lang="en-US"/>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ja-JP" altLang="en-US"/>
              <a:t>マスター テキストの書式設定</a:t>
            </a:r>
          </a:p>
        </p:txBody>
      </p:sp>
      <p:sp>
        <p:nvSpPr>
          <p:cNvPr id="5" name="Date Placeholder 4"/>
          <p:cNvSpPr>
            <a:spLocks noGrp="1"/>
          </p:cNvSpPr>
          <p:nvPr>
            <p:ph type="dt" sz="half" idx="10"/>
          </p:nvPr>
        </p:nvSpPr>
        <p:spPr/>
        <p:txBody>
          <a:bodyPr/>
          <a:lstStyle/>
          <a:p>
            <a:fld id="{B61BEF0D-F0BB-DE4B-95CE-6DB70DBA9567}" type="datetimeFigureOut">
              <a:rPr lang="en-US" dirty="0"/>
              <a:pPr/>
              <a:t>5/15/2023</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ja-JP" altLang="en-US"/>
              <a:t>マスター タイトルの書式設定</a:t>
            </a:r>
            <a:endParaRPr lang="en-US"/>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ja-JP" altLang="en-US"/>
              <a:t>マスター テキストの書式設定</a:t>
            </a:r>
          </a:p>
        </p:txBody>
      </p:sp>
      <p:sp>
        <p:nvSpPr>
          <p:cNvPr id="5" name="Date Placeholder 4"/>
          <p:cNvSpPr>
            <a:spLocks noGrp="1"/>
          </p:cNvSpPr>
          <p:nvPr>
            <p:ph type="dt" sz="half" idx="10"/>
          </p:nvPr>
        </p:nvSpPr>
        <p:spPr/>
        <p:txBody>
          <a:bodyPr/>
          <a:lstStyle/>
          <a:p>
            <a:fld id="{B61BEF0D-F0BB-DE4B-95CE-6DB70DBA9567}" type="datetimeFigureOut">
              <a:rPr lang="en-US" dirty="0"/>
              <a:pPr/>
              <a:t>5/15/2023</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B61BEF0D-F0BB-DE4B-95CE-6DB70DBA9567}" type="datetimeFigureOut">
              <a:rPr lang="en-US" dirty="0"/>
              <a:pPr/>
              <a:t>5/15/2023</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B61BEF0D-F0BB-DE4B-95CE-6DB70DBA9567}" type="datetimeFigureOut">
              <a:rPr lang="en-US" dirty="0"/>
              <a:pPr/>
              <a:t>5/15/2023</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ja-JP" altLang="en-US"/>
              <a:t>マスター タイトルの書式設定</a:t>
            </a:r>
            <a:endParaRPr lang="en-US"/>
          </a:p>
        </p:txBody>
      </p:sp>
      <p:sp>
        <p:nvSpPr>
          <p:cNvPr id="3" name="Content Placeholder 2"/>
          <p:cNvSpPr>
            <a:spLocks noGrp="1"/>
          </p:cNvSpPr>
          <p:nvPr>
            <p:ph idx="1"/>
          </p:nvPr>
        </p:nvSpPr>
        <p:spPr>
          <a:xfrm>
            <a:off x="2589212" y="2133600"/>
            <a:ext cx="8915400" cy="377762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B61BEF0D-F0BB-DE4B-95CE-6DB70DBA9567}" type="datetimeFigureOut">
              <a:rPr lang="en-US" dirty="0"/>
              <a:pPr/>
              <a:t>5/15/2023</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ja-JP" altLang="en-US"/>
              <a:t>マスター タイトルの書式設定</a:t>
            </a:r>
            <a:endParaRPr lang="en-US"/>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61BEF0D-F0BB-DE4B-95CE-6DB70DBA9567}" type="datetimeFigureOut">
              <a:rPr lang="en-US" dirty="0"/>
              <a:pPr/>
              <a:t>5/15/2023</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sz="half" idx="1"/>
          </p:nvPr>
        </p:nvSpPr>
        <p:spPr>
          <a:xfrm>
            <a:off x="2589212" y="2133600"/>
            <a:ext cx="4313864" cy="3777622"/>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Content Placeholder 3"/>
          <p:cNvSpPr>
            <a:spLocks noGrp="1"/>
          </p:cNvSpPr>
          <p:nvPr>
            <p:ph sz="half" idx="2"/>
          </p:nvPr>
        </p:nvSpPr>
        <p:spPr>
          <a:xfrm>
            <a:off x="7190747" y="2126222"/>
            <a:ext cx="4313864" cy="3777622"/>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Date Placeholder 4"/>
          <p:cNvSpPr>
            <a:spLocks noGrp="1"/>
          </p:cNvSpPr>
          <p:nvPr>
            <p:ph type="dt" sz="half" idx="10"/>
          </p:nvPr>
        </p:nvSpPr>
        <p:spPr/>
        <p:txBody>
          <a:bodyPr/>
          <a:lstStyle/>
          <a:p>
            <a:fld id="{B61BEF0D-F0BB-DE4B-95CE-6DB70DBA9567}" type="datetimeFigureOut">
              <a:rPr lang="en-US" dirty="0"/>
              <a:pPr/>
              <a:t>5/15/2023</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ja-JP" altLang="en-US"/>
              <a:t>マスター タイトルの書式設定</a:t>
            </a:r>
            <a:endParaRPr lang="en-US"/>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B61BEF0D-F0BB-DE4B-95CE-6DB70DBA9567}" type="datetimeFigureOut">
              <a:rPr lang="en-US" dirty="0"/>
              <a:pPr/>
              <a:t>5/15/2023</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fld id="{B61BEF0D-F0BB-DE4B-95CE-6DB70DBA9567}" type="datetimeFigureOut">
              <a:rPr lang="en-US" dirty="0"/>
              <a:pPr/>
              <a:t>5/15/2023</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5/15/2023</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ja-JP" altLang="en-US"/>
              <a:t>マスター タイトルの書式設定</a:t>
            </a:r>
            <a:endParaRPr lang="en-US"/>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61BEF0D-F0BB-DE4B-95CE-6DB70DBA9567}" type="datetimeFigureOut">
              <a:rPr lang="en-US" dirty="0"/>
              <a:pPr/>
              <a:t>5/15/2023</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ja-JP" altLang="en-US"/>
              <a:t>マスター タイトルの書式設定</a:t>
            </a:r>
            <a:endParaRPr lang="en-US"/>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図を追加</a:t>
            </a:r>
            <a:endParaRPr lang="en-US"/>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61BEF0D-F0BB-DE4B-95CE-6DB70DBA9567}" type="datetimeFigureOut">
              <a:rPr lang="en-US" dirty="0"/>
              <a:pPr/>
              <a:t>5/15/2023</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5/15/2023</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kumimoji="1" sz="36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4.xml"/><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5.xml"/><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6.xml"/></Relationships>
</file>

<file path=ppt/slides/_rels/slide5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6.xml"/></Relationships>
</file>

<file path=ppt/slides/_rels/slide5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6.xml"/></Relationships>
</file>

<file path=ppt/slides/_rels/slide5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6.xml"/></Relationships>
</file>

<file path=ppt/slides/_rels/slide5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6.xml"/></Relationships>
</file>

<file path=ppt/slides/_rels/slide61.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6.xml"/></Relationships>
</file>

<file path=ppt/slides/_rels/slide6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6.xml"/></Relationships>
</file>

<file path=ppt/slides/_rels/slide6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6.xml"/></Relationships>
</file>

<file path=ppt/slides/_rels/slide6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6.xml"/></Relationships>
</file>

<file path=ppt/slides/_rels/slide65.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6.xml"/></Relationships>
</file>

<file path=ppt/slides/_rels/slide66.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6.xml"/></Relationships>
</file>

<file path=ppt/slides/_rels/slide6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6.xml"/></Relationships>
</file>

<file path=ppt/slides/_rels/slide68.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6.xml"/></Relationships>
</file>

<file path=ppt/slides/_rels/slide69.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332412" y="770709"/>
            <a:ext cx="9937069" cy="3540034"/>
          </a:xfrm>
        </p:spPr>
        <p:txBody>
          <a:bodyPr>
            <a:noAutofit/>
          </a:bodyPr>
          <a:lstStyle/>
          <a:p>
            <a:r>
              <a:rPr kumimoji="1" lang="ja-JP" altLang="en-US" sz="8000">
                <a:latin typeface="UD デジタル 教科書体 NK-R" panose="02020400000000000000" pitchFamily="18" charset="-128"/>
                <a:ea typeface="UD デジタル 教科書体 NK-R" panose="02020400000000000000" pitchFamily="18" charset="-128"/>
              </a:rPr>
              <a:t>学級経営の考え方</a:t>
            </a:r>
            <a:br>
              <a:rPr kumimoji="1" lang="en-US" altLang="ja-JP" sz="8000">
                <a:latin typeface="UD デジタル 教科書体 NK-R" panose="02020400000000000000" pitchFamily="18" charset="-128"/>
                <a:ea typeface="UD デジタル 教科書体 NK-R" panose="02020400000000000000" pitchFamily="18" charset="-128"/>
              </a:rPr>
            </a:br>
            <a:r>
              <a:rPr kumimoji="1" lang="ja-JP" altLang="en-US" sz="8000">
                <a:latin typeface="UD デジタル 教科書体 NK-R" panose="02020400000000000000" pitchFamily="18" charset="-128"/>
                <a:ea typeface="UD デジタル 教科書体 NK-R" panose="02020400000000000000" pitchFamily="18" charset="-128"/>
              </a:rPr>
              <a:t>考動</a:t>
            </a:r>
            <a:br>
              <a:rPr kumimoji="1" lang="en-US" altLang="ja-JP" sz="8000">
                <a:latin typeface="UD デジタル 教科書体 NK-R" panose="02020400000000000000" pitchFamily="18" charset="-128"/>
                <a:ea typeface="UD デジタル 教科書体 NK-R" panose="02020400000000000000" pitchFamily="18" charset="-128"/>
              </a:rPr>
            </a:br>
            <a:r>
              <a:rPr lang="ja-JP" altLang="en-US" sz="6600">
                <a:latin typeface="UD デジタル 教科書体 NK-R" panose="02020400000000000000" pitchFamily="18" charset="-128"/>
                <a:ea typeface="UD デジタル 教科書体 NK-R" panose="02020400000000000000" pitchFamily="18" charset="-128"/>
              </a:rPr>
              <a:t>～中学生のプロになれ～</a:t>
            </a:r>
            <a:endParaRPr kumimoji="1" lang="ja-JP" altLang="en-US" sz="6600">
              <a:latin typeface="UD デジタル 教科書体 NK-R" panose="02020400000000000000" pitchFamily="18" charset="-128"/>
              <a:ea typeface="UD デジタル 教科書体 NK-R" panose="02020400000000000000" pitchFamily="18" charset="-128"/>
            </a:endParaRPr>
          </a:p>
        </p:txBody>
      </p:sp>
      <p:sp>
        <p:nvSpPr>
          <p:cNvPr id="3" name="サブタイトル 2"/>
          <p:cNvSpPr>
            <a:spLocks noGrp="1"/>
          </p:cNvSpPr>
          <p:nvPr>
            <p:ph type="subTitle" idx="1"/>
          </p:nvPr>
        </p:nvSpPr>
        <p:spPr/>
        <p:txBody>
          <a:bodyPr/>
          <a:lstStyle/>
          <a:p>
            <a:pPr algn="r"/>
            <a:r>
              <a:rPr lang="ja-JP" altLang="en-US"/>
              <a:t>　</a:t>
            </a:r>
            <a:r>
              <a:rPr lang="ja-JP" altLang="en-US" sz="3200">
                <a:latin typeface="UD デジタル 教科書体 NK-R" panose="02020400000000000000" pitchFamily="18" charset="-128"/>
                <a:ea typeface="UD デジタル 教科書体 NK-R" panose="02020400000000000000" pitchFamily="18" charset="-128"/>
              </a:rPr>
              <a:t>西京極中学校　長谷川　文彦</a:t>
            </a:r>
            <a:endParaRPr lang="en-US" altLang="ja-JP" sz="3200">
              <a:latin typeface="UD デジタル 教科書体 NK-R" panose="02020400000000000000" pitchFamily="18" charset="-128"/>
              <a:ea typeface="UD デジタル 教科書体 NK-R" panose="02020400000000000000" pitchFamily="18" charset="-128"/>
            </a:endParaRPr>
          </a:p>
          <a:p>
            <a:pPr algn="r"/>
            <a:r>
              <a:rPr lang="ja-JP" altLang="en-US">
                <a:latin typeface="UD デジタル 教科書体 NK-R" panose="02020400000000000000" pitchFamily="18" charset="-128"/>
                <a:ea typeface="UD デジタル 教科書体 NK-R" panose="02020400000000000000" pitchFamily="18" charset="-128"/>
              </a:rPr>
              <a:t>令和４年１１月２１日（月）</a:t>
            </a:r>
            <a:endParaRPr kumimoji="1" lang="ja-JP" altLang="en-US">
              <a:latin typeface="UD デジタル 教科書体 NK-R" panose="02020400000000000000" pitchFamily="18" charset="-128"/>
              <a:ea typeface="UD デジタル 教科書体 NK-R" panose="02020400000000000000" pitchFamily="18" charset="-128"/>
            </a:endParaRPr>
          </a:p>
        </p:txBody>
      </p:sp>
    </p:spTree>
    <p:extLst>
      <p:ext uri="{BB962C8B-B14F-4D97-AF65-F5344CB8AC3E}">
        <p14:creationId xmlns:p14="http://schemas.microsoft.com/office/powerpoint/2010/main" val="35167445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53F54B1-3308-46BA-988A-95BC076C8276}"/>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F7DD07D3-581C-45E4-ACCF-D3629927130D}"/>
              </a:ext>
            </a:extLst>
          </p:cNvPr>
          <p:cNvSpPr>
            <a:spLocks noGrp="1"/>
          </p:cNvSpPr>
          <p:nvPr>
            <p:ph idx="1"/>
          </p:nvPr>
        </p:nvSpPr>
        <p:spPr/>
        <p:txBody>
          <a:bodyPr/>
          <a:lstStyle/>
          <a:p>
            <a:pPr marL="0" indent="0">
              <a:buNone/>
            </a:pPr>
            <a:r>
              <a:rPr kumimoji="1" lang="ja-JP" altLang="en-US" sz="2800">
                <a:latin typeface="UD デジタル 教科書体 NK-R" panose="02020400000000000000" pitchFamily="18" charset="-128"/>
                <a:ea typeface="UD デジタル 教科書体 NK-R" panose="02020400000000000000" pitchFamily="18" charset="-128"/>
              </a:rPr>
              <a:t>終学活で意識すること</a:t>
            </a:r>
            <a:endParaRPr kumimoji="1" lang="en-US" altLang="ja-JP" sz="280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800">
                <a:latin typeface="UD デジタル 教科書体 NK-R" panose="02020400000000000000" pitchFamily="18" charset="-128"/>
                <a:ea typeface="UD デジタル 教科書体 NK-R" panose="02020400000000000000" pitchFamily="18" charset="-128"/>
              </a:rPr>
              <a:t>①生徒主体で終学活を進める</a:t>
            </a:r>
            <a:endParaRPr kumimoji="1" lang="en-US" altLang="ja-JP" sz="280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2800">
                <a:latin typeface="UD デジタル 教科書体 NK-R" panose="02020400000000000000" pitchFamily="18" charset="-128"/>
                <a:ea typeface="UD デジタル 教科書体 NK-R" panose="02020400000000000000" pitchFamily="18" charset="-128"/>
              </a:rPr>
              <a:t>②一日の総括（できていたことを認める・褒める）</a:t>
            </a:r>
            <a:endParaRPr lang="en-US" altLang="ja-JP" sz="280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800">
                <a:latin typeface="UD デジタル 教科書体 NK-R" panose="02020400000000000000" pitchFamily="18" charset="-128"/>
                <a:ea typeface="UD デジタル 教科書体 NK-R" panose="02020400000000000000" pitchFamily="18" charset="-128"/>
              </a:rPr>
              <a:t>③時間を守る</a:t>
            </a:r>
            <a:endParaRPr kumimoji="1" lang="en-US" altLang="ja-JP" sz="2800">
              <a:latin typeface="UD デジタル 教科書体 NK-R" panose="02020400000000000000" pitchFamily="18" charset="-128"/>
              <a:ea typeface="UD デジタル 教科書体 NK-R" panose="02020400000000000000" pitchFamily="18" charset="-128"/>
            </a:endParaRPr>
          </a:p>
          <a:p>
            <a:pPr marL="0" indent="0">
              <a:buNone/>
            </a:pPr>
            <a:endParaRPr kumimoji="1" lang="ja-JP" altLang="en-US"/>
          </a:p>
        </p:txBody>
      </p:sp>
      <p:pic>
        <p:nvPicPr>
          <p:cNvPr id="7" name="図 6">
            <a:extLst>
              <a:ext uri="{FF2B5EF4-FFF2-40B4-BE49-F238E27FC236}">
                <a16:creationId xmlns:a16="http://schemas.microsoft.com/office/drawing/2014/main" id="{96BEB5A7-3140-4504-A356-7B53F09BFAA7}"/>
              </a:ext>
            </a:extLst>
          </p:cNvPr>
          <p:cNvPicPr>
            <a:picLocks noChangeAspect="1"/>
          </p:cNvPicPr>
          <p:nvPr/>
        </p:nvPicPr>
        <p:blipFill rotWithShape="1">
          <a:blip r:embed="rId3"/>
          <a:srcRect l="32917" t="27778" r="34417" b="9101"/>
          <a:stretch/>
        </p:blipFill>
        <p:spPr>
          <a:xfrm>
            <a:off x="9117012" y="3801324"/>
            <a:ext cx="2387600" cy="2595125"/>
          </a:xfrm>
          <a:prstGeom prst="rect">
            <a:avLst/>
          </a:prstGeom>
        </p:spPr>
      </p:pic>
      <p:pic>
        <p:nvPicPr>
          <p:cNvPr id="5" name="図 4">
            <a:extLst>
              <a:ext uri="{FF2B5EF4-FFF2-40B4-BE49-F238E27FC236}">
                <a16:creationId xmlns:a16="http://schemas.microsoft.com/office/drawing/2014/main" id="{3146E790-9D0A-4CA7-90F2-4B0F32EF9A8A}"/>
              </a:ext>
            </a:extLst>
          </p:cNvPr>
          <p:cNvPicPr>
            <a:picLocks noChangeAspect="1"/>
          </p:cNvPicPr>
          <p:nvPr/>
        </p:nvPicPr>
        <p:blipFill>
          <a:blip r:embed="rId4"/>
          <a:stretch>
            <a:fillRect/>
          </a:stretch>
        </p:blipFill>
        <p:spPr>
          <a:xfrm>
            <a:off x="9136652" y="334870"/>
            <a:ext cx="2758644" cy="1684430"/>
          </a:xfrm>
          <a:prstGeom prst="rect">
            <a:avLst/>
          </a:prstGeom>
        </p:spPr>
      </p:pic>
    </p:spTree>
    <p:extLst>
      <p:ext uri="{BB962C8B-B14F-4D97-AF65-F5344CB8AC3E}">
        <p14:creationId xmlns:p14="http://schemas.microsoft.com/office/powerpoint/2010/main" val="42807168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latin typeface="UD デジタル 教科書体 NK-R" panose="02020400000000000000" pitchFamily="18" charset="-128"/>
                <a:ea typeface="UD デジタル 教科書体 NK-R" panose="02020400000000000000" pitchFamily="18" charset="-128"/>
              </a:rPr>
              <a:t>学級開き</a:t>
            </a:r>
            <a:endParaRPr kumimoji="1" lang="ja-JP" altLang="en-US">
              <a:latin typeface="UD デジタル 教科書体 NK-R" panose="02020400000000000000" pitchFamily="18" charset="-128"/>
              <a:ea typeface="UD デジタル 教科書体 NK-R" panose="02020400000000000000" pitchFamily="18" charset="-128"/>
            </a:endParaRPr>
          </a:p>
        </p:txBody>
      </p:sp>
      <p:sp>
        <p:nvSpPr>
          <p:cNvPr id="3" name="コンテンツ プレースホルダー 2"/>
          <p:cNvSpPr>
            <a:spLocks noGrp="1"/>
          </p:cNvSpPr>
          <p:nvPr>
            <p:ph idx="1"/>
          </p:nvPr>
        </p:nvSpPr>
        <p:spPr/>
        <p:txBody>
          <a:bodyPr>
            <a:normAutofit/>
          </a:bodyPr>
          <a:lstStyle/>
          <a:p>
            <a:pPr marL="0" indent="0">
              <a:buNone/>
            </a:pPr>
            <a:r>
              <a:rPr lang="ja-JP" altLang="en-US" sz="2800">
                <a:latin typeface="UD デジタル 教科書体 NK-R" panose="02020400000000000000" pitchFamily="18" charset="-128"/>
                <a:ea typeface="UD デジタル 教科書体 NK-R" panose="02020400000000000000" pitchFamily="18" charset="-128"/>
              </a:rPr>
              <a:t>学級が運営できる組織作り</a:t>
            </a:r>
            <a:endParaRPr lang="en-US" altLang="ja-JP" sz="280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800">
                <a:latin typeface="UD デジタル 教科書体 NK-R" panose="02020400000000000000" pitchFamily="18" charset="-128"/>
                <a:ea typeface="UD デジタル 教科書体 NK-R" panose="02020400000000000000" pitchFamily="18" charset="-128"/>
              </a:rPr>
              <a:t>①何をいつするのかを明確にする</a:t>
            </a:r>
            <a:endParaRPr kumimoji="1" lang="en-US" altLang="ja-JP" sz="280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2800">
                <a:latin typeface="UD デジタル 教科書体 NK-R" panose="02020400000000000000" pitchFamily="18" charset="-128"/>
                <a:ea typeface="UD デジタル 教科書体 NK-R" panose="02020400000000000000" pitchFamily="18" charset="-128"/>
              </a:rPr>
              <a:t>②誰がするのかを明確にする</a:t>
            </a:r>
            <a:endParaRPr lang="en-US" altLang="ja-JP" sz="280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800">
                <a:latin typeface="UD デジタル 教科書体 NK-R" panose="02020400000000000000" pitchFamily="18" charset="-128"/>
                <a:ea typeface="UD デジタル 教科書体 NK-R" panose="02020400000000000000" pitchFamily="18" charset="-128"/>
              </a:rPr>
              <a:t>③最終責任者を決める</a:t>
            </a:r>
          </a:p>
        </p:txBody>
      </p:sp>
      <p:pic>
        <p:nvPicPr>
          <p:cNvPr id="20" name="図 19">
            <a:extLst>
              <a:ext uri="{FF2B5EF4-FFF2-40B4-BE49-F238E27FC236}">
                <a16:creationId xmlns:a16="http://schemas.microsoft.com/office/drawing/2014/main" id="{CFF3AA72-D568-462E-946C-2FD338F4AD7F}"/>
              </a:ext>
            </a:extLst>
          </p:cNvPr>
          <p:cNvPicPr>
            <a:picLocks noChangeAspect="1"/>
          </p:cNvPicPr>
          <p:nvPr/>
        </p:nvPicPr>
        <p:blipFill>
          <a:blip r:embed="rId3"/>
          <a:stretch>
            <a:fillRect/>
          </a:stretch>
        </p:blipFill>
        <p:spPr>
          <a:xfrm>
            <a:off x="8736978" y="509898"/>
            <a:ext cx="2767634" cy="1806582"/>
          </a:xfrm>
          <a:prstGeom prst="rect">
            <a:avLst/>
          </a:prstGeom>
        </p:spPr>
      </p:pic>
    </p:spTree>
    <p:extLst>
      <p:ext uri="{BB962C8B-B14F-4D97-AF65-F5344CB8AC3E}">
        <p14:creationId xmlns:p14="http://schemas.microsoft.com/office/powerpoint/2010/main" val="29654181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a:latin typeface="UD デジタル 教科書体 NK-R" panose="02020400000000000000" pitchFamily="18" charset="-128"/>
                <a:ea typeface="UD デジタル 教科書体 NK-R" panose="02020400000000000000" pitchFamily="18" charset="-128"/>
              </a:rPr>
              <a:t>具体的な場面例（掃除）</a:t>
            </a:r>
          </a:p>
        </p:txBody>
      </p:sp>
      <p:sp>
        <p:nvSpPr>
          <p:cNvPr id="3" name="コンテンツ プレースホルダー 2"/>
          <p:cNvSpPr>
            <a:spLocks noGrp="1"/>
          </p:cNvSpPr>
          <p:nvPr>
            <p:ph idx="1"/>
          </p:nvPr>
        </p:nvSpPr>
        <p:spPr>
          <a:xfrm>
            <a:off x="2592925" y="1562145"/>
            <a:ext cx="8915400" cy="4307147"/>
          </a:xfrm>
        </p:spPr>
        <p:txBody>
          <a:bodyPr>
            <a:normAutofit/>
          </a:bodyPr>
          <a:lstStyle/>
          <a:p>
            <a:pPr marL="0" indent="0">
              <a:buNone/>
            </a:pPr>
            <a:r>
              <a:rPr lang="ja-JP" altLang="en-US" sz="2400">
                <a:latin typeface="UD デジタル 教科書体 NP-R" panose="02020400000000000000" pitchFamily="18" charset="-128"/>
                <a:ea typeface="UD デジタル 教科書体 NP-R" panose="02020400000000000000" pitchFamily="18" charset="-128"/>
              </a:rPr>
              <a:t>①担当する役割を明確にする</a:t>
            </a:r>
            <a:endParaRPr lang="en-US" altLang="ja-JP" sz="2400">
              <a:latin typeface="UD デジタル 教科書体 NP-R" panose="02020400000000000000" pitchFamily="18" charset="-128"/>
              <a:ea typeface="UD デジタル 教科書体 NP-R" panose="02020400000000000000" pitchFamily="18" charset="-128"/>
            </a:endParaRPr>
          </a:p>
          <a:p>
            <a:pPr marL="0" indent="0">
              <a:buNone/>
            </a:pPr>
            <a:r>
              <a:rPr lang="ja-JP" altLang="en-US" sz="2400">
                <a:latin typeface="UD デジタル 教科書体 NP-R" panose="02020400000000000000" pitchFamily="18" charset="-128"/>
                <a:ea typeface="UD デジタル 教科書体 NP-R" panose="02020400000000000000" pitchFamily="18" charset="-128"/>
              </a:rPr>
              <a:t>②「何もすることがない時間」を作らない→早くできれば「廊下の掃き掃除」</a:t>
            </a:r>
            <a:endParaRPr lang="en-US" altLang="ja-JP" sz="2400">
              <a:latin typeface="UD デジタル 教科書体 NP-R" panose="02020400000000000000" pitchFamily="18" charset="-128"/>
              <a:ea typeface="UD デジタル 教科書体 NP-R" panose="02020400000000000000" pitchFamily="18" charset="-128"/>
            </a:endParaRPr>
          </a:p>
          <a:p>
            <a:pPr marL="0" indent="0">
              <a:buNone/>
            </a:pPr>
            <a:r>
              <a:rPr lang="ja-JP" altLang="en-US" sz="2400">
                <a:latin typeface="UD デジタル 教科書体 NP-R" panose="02020400000000000000" pitchFamily="18" charset="-128"/>
                <a:ea typeface="UD デジタル 教科書体 NP-R" panose="02020400000000000000" pitchFamily="18" charset="-128"/>
              </a:rPr>
              <a:t>③方法を具体的に教える</a:t>
            </a:r>
            <a:endParaRPr lang="en-US" altLang="ja-JP" sz="2400">
              <a:latin typeface="UD デジタル 教科書体 NP-R" panose="02020400000000000000" pitchFamily="18" charset="-128"/>
              <a:ea typeface="UD デジタル 教科書体 NP-R" panose="02020400000000000000" pitchFamily="18" charset="-128"/>
            </a:endParaRPr>
          </a:p>
          <a:p>
            <a:pPr marL="0" indent="0">
              <a:buNone/>
            </a:pPr>
            <a:r>
              <a:rPr lang="ja-JP" altLang="en-US" sz="2400">
                <a:latin typeface="UD デジタル 教科書体 NP-R" panose="02020400000000000000" pitchFamily="18" charset="-128"/>
                <a:ea typeface="UD デジタル 教科書体 NP-R" panose="02020400000000000000" pitchFamily="18" charset="-128"/>
              </a:rPr>
              <a:t>④一緒に掃除をする</a:t>
            </a:r>
            <a:endParaRPr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2400">
                <a:latin typeface="UD デジタル 教科書体 NK-R" panose="02020400000000000000" pitchFamily="18" charset="-128"/>
                <a:ea typeface="UD デジタル 教科書体 NK-R" panose="02020400000000000000" pitchFamily="18" charset="-128"/>
              </a:rPr>
              <a:t>⑤</a:t>
            </a:r>
            <a:r>
              <a:rPr kumimoji="1" lang="ja-JP" altLang="en-US" sz="2400">
                <a:latin typeface="UD デジタル 教科書体 NK-R" panose="02020400000000000000" pitchFamily="18" charset="-128"/>
                <a:ea typeface="UD デジタル 教科書体 NK-R" panose="02020400000000000000" pitchFamily="18" charset="-128"/>
              </a:rPr>
              <a:t>ごみの分別をする</a:t>
            </a:r>
            <a:endParaRPr kumimoji="1"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2400">
                <a:latin typeface="UD デジタル 教科書体 NK-R" panose="02020400000000000000" pitchFamily="18" charset="-128"/>
                <a:ea typeface="UD デジタル 教科書体 NK-R" panose="02020400000000000000" pitchFamily="18" charset="-128"/>
              </a:rPr>
              <a:t>⑥一緒にごみ捨てじゃんけんをする</a:t>
            </a:r>
            <a:endParaRPr lang="en-US" altLang="ja-JP" sz="2400">
              <a:latin typeface="UD デジタル 教科書体 NK-R" panose="02020400000000000000" pitchFamily="18" charset="-128"/>
              <a:ea typeface="UD デジタル 教科書体 NK-R" panose="02020400000000000000" pitchFamily="18" charset="-128"/>
            </a:endParaRPr>
          </a:p>
          <a:p>
            <a:pPr marL="0" indent="0">
              <a:buNone/>
            </a:pPr>
            <a:endParaRPr kumimoji="1"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lang="en-US" altLang="ja-JP" sz="2400">
                <a:latin typeface="UD デジタル 教科書体 NK-R" panose="02020400000000000000" pitchFamily="18" charset="-128"/>
                <a:ea typeface="UD デジタル 教科書体 NK-R" panose="02020400000000000000" pitchFamily="18" charset="-128"/>
              </a:rPr>
              <a:t>※</a:t>
            </a:r>
            <a:r>
              <a:rPr lang="ja-JP" altLang="en-US" sz="2400">
                <a:latin typeface="UD デジタル 教科書体 NK-R" panose="02020400000000000000" pitchFamily="18" charset="-128"/>
                <a:ea typeface="UD デジタル 教科書体 NK-R" panose="02020400000000000000" pitchFamily="18" charset="-128"/>
              </a:rPr>
              <a:t>何事もできるだけ楽しくする！</a:t>
            </a:r>
            <a:endParaRPr kumimoji="1" lang="en-US" altLang="ja-JP" sz="2400"/>
          </a:p>
          <a:p>
            <a:pPr marL="0" indent="0">
              <a:buNone/>
            </a:pPr>
            <a:endParaRPr kumimoji="1" lang="en-US" altLang="ja-JP"/>
          </a:p>
        </p:txBody>
      </p:sp>
      <p:pic>
        <p:nvPicPr>
          <p:cNvPr id="4" name="図 3">
            <a:extLst>
              <a:ext uri="{FF2B5EF4-FFF2-40B4-BE49-F238E27FC236}">
                <a16:creationId xmlns:a16="http://schemas.microsoft.com/office/drawing/2014/main" id="{66BD14B4-216A-4132-9878-D30AC719EE24}"/>
              </a:ext>
            </a:extLst>
          </p:cNvPr>
          <p:cNvPicPr>
            <a:picLocks noChangeAspect="1"/>
          </p:cNvPicPr>
          <p:nvPr/>
        </p:nvPicPr>
        <p:blipFill>
          <a:blip r:embed="rId3"/>
          <a:stretch>
            <a:fillRect/>
          </a:stretch>
        </p:blipFill>
        <p:spPr>
          <a:xfrm>
            <a:off x="9223128" y="190842"/>
            <a:ext cx="2767824" cy="1804572"/>
          </a:xfrm>
          <a:prstGeom prst="rect">
            <a:avLst/>
          </a:prstGeom>
        </p:spPr>
      </p:pic>
    </p:spTree>
    <p:extLst>
      <p:ext uri="{BB962C8B-B14F-4D97-AF65-F5344CB8AC3E}">
        <p14:creationId xmlns:p14="http://schemas.microsoft.com/office/powerpoint/2010/main" val="22950874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4540476-BD10-44E3-BFF3-8BF3FA3FC126}"/>
              </a:ext>
            </a:extLst>
          </p:cNvPr>
          <p:cNvSpPr>
            <a:spLocks noGrp="1"/>
          </p:cNvSpPr>
          <p:nvPr>
            <p:ph type="title"/>
          </p:nvPr>
        </p:nvSpPr>
        <p:spPr/>
        <p:txBody>
          <a:bodyPr/>
          <a:lstStyle/>
          <a:p>
            <a:r>
              <a:rPr kumimoji="1" lang="ja-JP" altLang="en-US">
                <a:latin typeface="UD デジタル 教科書体 NK-R" panose="02020400000000000000" pitchFamily="18" charset="-128"/>
                <a:ea typeface="UD デジタル 教科書体 NK-R" panose="02020400000000000000" pitchFamily="18" charset="-128"/>
              </a:rPr>
              <a:t>掃除当番表</a:t>
            </a:r>
          </a:p>
        </p:txBody>
      </p:sp>
      <p:pic>
        <p:nvPicPr>
          <p:cNvPr id="5" name="コンテンツ プレースホルダー 4" descr="テキスト, 手紙&#10;&#10;自動的に生成された説明">
            <a:extLst>
              <a:ext uri="{FF2B5EF4-FFF2-40B4-BE49-F238E27FC236}">
                <a16:creationId xmlns:a16="http://schemas.microsoft.com/office/drawing/2014/main" id="{4DC330FD-4D76-470C-A015-7C96F92E8445}"/>
              </a:ext>
            </a:extLst>
          </p:cNvPr>
          <p:cNvPicPr>
            <a:picLocks noGrp="1" noChangeAspect="1"/>
          </p:cNvPicPr>
          <p:nvPr>
            <p:ph idx="1"/>
          </p:nvPr>
        </p:nvPicPr>
        <p:blipFill>
          <a:blip r:embed="rId3"/>
          <a:stretch>
            <a:fillRect/>
          </a:stretch>
        </p:blipFill>
        <p:spPr>
          <a:xfrm>
            <a:off x="3332480" y="1236900"/>
            <a:ext cx="7101840" cy="5326379"/>
          </a:xfrm>
        </p:spPr>
      </p:pic>
      <p:pic>
        <p:nvPicPr>
          <p:cNvPr id="3" name="図 2">
            <a:extLst>
              <a:ext uri="{FF2B5EF4-FFF2-40B4-BE49-F238E27FC236}">
                <a16:creationId xmlns:a16="http://schemas.microsoft.com/office/drawing/2014/main" id="{E46E8DAE-A694-477F-95E3-448EE45DB91F}"/>
              </a:ext>
            </a:extLst>
          </p:cNvPr>
          <p:cNvPicPr>
            <a:picLocks noChangeAspect="1"/>
          </p:cNvPicPr>
          <p:nvPr/>
        </p:nvPicPr>
        <p:blipFill>
          <a:blip r:embed="rId4"/>
          <a:stretch>
            <a:fillRect/>
          </a:stretch>
        </p:blipFill>
        <p:spPr>
          <a:xfrm>
            <a:off x="9172328" y="294721"/>
            <a:ext cx="2767824" cy="1804572"/>
          </a:xfrm>
          <a:prstGeom prst="rect">
            <a:avLst/>
          </a:prstGeom>
        </p:spPr>
      </p:pic>
    </p:spTree>
    <p:extLst>
      <p:ext uri="{BB962C8B-B14F-4D97-AF65-F5344CB8AC3E}">
        <p14:creationId xmlns:p14="http://schemas.microsoft.com/office/powerpoint/2010/main" val="29508051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35CD092-D162-4A7A-8E38-D84A9B0A2FD9}"/>
              </a:ext>
            </a:extLst>
          </p:cNvPr>
          <p:cNvSpPr>
            <a:spLocks noGrp="1"/>
          </p:cNvSpPr>
          <p:nvPr>
            <p:ph type="title"/>
          </p:nvPr>
        </p:nvSpPr>
        <p:spPr/>
        <p:txBody>
          <a:bodyPr/>
          <a:lstStyle/>
          <a:p>
            <a:endParaRPr kumimoji="1" lang="ja-JP" altLang="en-US"/>
          </a:p>
        </p:txBody>
      </p:sp>
      <p:pic>
        <p:nvPicPr>
          <p:cNvPr id="5" name="コンテンツ プレースホルダー 4">
            <a:extLst>
              <a:ext uri="{FF2B5EF4-FFF2-40B4-BE49-F238E27FC236}">
                <a16:creationId xmlns:a16="http://schemas.microsoft.com/office/drawing/2014/main" id="{F27630C7-8B20-4CA0-A8D9-E71C0DB75431}"/>
              </a:ext>
            </a:extLst>
          </p:cNvPr>
          <p:cNvPicPr>
            <a:picLocks noGrp="1" noChangeAspect="1"/>
          </p:cNvPicPr>
          <p:nvPr>
            <p:ph idx="1"/>
          </p:nvPr>
        </p:nvPicPr>
        <p:blipFill rotWithShape="1">
          <a:blip r:embed="rId3"/>
          <a:srcRect l="35843" t="23664" r="37233" b="8572"/>
          <a:stretch/>
        </p:blipFill>
        <p:spPr>
          <a:xfrm>
            <a:off x="2592925" y="1341120"/>
            <a:ext cx="3710257" cy="5252720"/>
          </a:xfrm>
        </p:spPr>
      </p:pic>
      <p:pic>
        <p:nvPicPr>
          <p:cNvPr id="7" name="図 6">
            <a:extLst>
              <a:ext uri="{FF2B5EF4-FFF2-40B4-BE49-F238E27FC236}">
                <a16:creationId xmlns:a16="http://schemas.microsoft.com/office/drawing/2014/main" id="{5ED1ABCC-7E9D-4D51-B94B-14AF3046C849}"/>
              </a:ext>
            </a:extLst>
          </p:cNvPr>
          <p:cNvPicPr>
            <a:picLocks noChangeAspect="1"/>
          </p:cNvPicPr>
          <p:nvPr/>
        </p:nvPicPr>
        <p:blipFill rotWithShape="1">
          <a:blip r:embed="rId4"/>
          <a:srcRect l="36100" t="25037" r="37167" b="7703"/>
          <a:stretch/>
        </p:blipFill>
        <p:spPr>
          <a:xfrm>
            <a:off x="7518435" y="1264555"/>
            <a:ext cx="3710257" cy="5250952"/>
          </a:xfrm>
          <a:prstGeom prst="rect">
            <a:avLst/>
          </a:prstGeom>
        </p:spPr>
      </p:pic>
    </p:spTree>
    <p:extLst>
      <p:ext uri="{BB962C8B-B14F-4D97-AF65-F5344CB8AC3E}">
        <p14:creationId xmlns:p14="http://schemas.microsoft.com/office/powerpoint/2010/main" val="5255079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a:latin typeface="UD デジタル 教科書体 NK-R" panose="02020400000000000000" pitchFamily="18" charset="-128"/>
                <a:ea typeface="UD デジタル 教科書体 NK-R" panose="02020400000000000000" pitchFamily="18" charset="-128"/>
              </a:rPr>
              <a:t>学級開き一例</a:t>
            </a:r>
            <a:br>
              <a:rPr kumimoji="1" lang="en-US" altLang="ja-JP">
                <a:latin typeface="UD デジタル 教科書体 NK-R" panose="02020400000000000000" pitchFamily="18" charset="-128"/>
                <a:ea typeface="UD デジタル 教科書体 NK-R" panose="02020400000000000000" pitchFamily="18" charset="-128"/>
              </a:rPr>
            </a:br>
            <a:r>
              <a:rPr kumimoji="1" lang="ja-JP" altLang="en-US">
                <a:latin typeface="UD デジタル 教科書体 NK-R" panose="02020400000000000000" pitchFamily="18" charset="-128"/>
                <a:ea typeface="UD デジタル 教科書体 NK-R" panose="02020400000000000000" pitchFamily="18" charset="-128"/>
              </a:rPr>
              <a:t>一日の見通しを持たせる（中学１年生）</a:t>
            </a:r>
          </a:p>
        </p:txBody>
      </p:sp>
      <p:sp>
        <p:nvSpPr>
          <p:cNvPr id="3" name="コンテンツ プレースホルダー 2"/>
          <p:cNvSpPr>
            <a:spLocks noGrp="1"/>
          </p:cNvSpPr>
          <p:nvPr>
            <p:ph idx="1"/>
          </p:nvPr>
        </p:nvSpPr>
        <p:spPr/>
        <p:txBody>
          <a:bodyPr>
            <a:normAutofit fontScale="85000" lnSpcReduction="20000"/>
          </a:bodyPr>
          <a:lstStyle/>
          <a:p>
            <a:pPr marL="0" indent="0">
              <a:buNone/>
            </a:pPr>
            <a:r>
              <a:rPr kumimoji="1" lang="ja-JP" altLang="en-US" sz="2800">
                <a:latin typeface="UD デジタル 教科書体 NK-R" panose="02020400000000000000" pitchFamily="18" charset="-128"/>
                <a:ea typeface="UD デジタル 教科書体 NK-R" panose="02020400000000000000" pitchFamily="18" charset="-128"/>
              </a:rPr>
              <a:t>中学１年生のわからないこと</a:t>
            </a:r>
            <a:endParaRPr kumimoji="1" lang="en-US" altLang="ja-JP" sz="280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2800">
                <a:latin typeface="UD デジタル 教科書体 NK-R" panose="02020400000000000000" pitchFamily="18" charset="-128"/>
                <a:ea typeface="UD デジタル 教科書体 NK-R" panose="02020400000000000000" pitchFamily="18" charset="-128"/>
              </a:rPr>
              <a:t>・朝登校すれば何をすればよいのか</a:t>
            </a:r>
            <a:endParaRPr lang="en-US" altLang="ja-JP" sz="280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800">
                <a:latin typeface="UD デジタル 教科書体 NK-R" panose="02020400000000000000" pitchFamily="18" charset="-128"/>
                <a:ea typeface="UD デジタル 教科書体 NK-R" panose="02020400000000000000" pitchFamily="18" charset="-128"/>
              </a:rPr>
              <a:t>・朝学活はどのように行うのか</a:t>
            </a:r>
            <a:endParaRPr kumimoji="1" lang="en-US" altLang="ja-JP" sz="280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2800">
                <a:latin typeface="UD デジタル 教科書体 NK-R" panose="02020400000000000000" pitchFamily="18" charset="-128"/>
                <a:ea typeface="UD デジタル 教科書体 NK-R" panose="02020400000000000000" pitchFamily="18" charset="-128"/>
              </a:rPr>
              <a:t>・授業や移動教室はどのように行うのか</a:t>
            </a:r>
            <a:endParaRPr lang="en-US" altLang="ja-JP" sz="280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800">
                <a:latin typeface="UD デジタル 教科書体 NK-R" panose="02020400000000000000" pitchFamily="18" charset="-128"/>
                <a:ea typeface="UD デジタル 教科書体 NK-R" panose="02020400000000000000" pitchFamily="18" charset="-128"/>
              </a:rPr>
              <a:t>・掃除はどのように行うのか</a:t>
            </a:r>
            <a:endParaRPr kumimoji="1" lang="en-US" altLang="ja-JP" sz="280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2800">
                <a:latin typeface="UD デジタル 教科書体 NK-R" panose="02020400000000000000" pitchFamily="18" charset="-128"/>
                <a:ea typeface="UD デジタル 教科書体 NK-R" panose="02020400000000000000" pitchFamily="18" charset="-128"/>
              </a:rPr>
              <a:t>・帰りの会はどのように行うのか　など</a:t>
            </a:r>
            <a:endParaRPr lang="en-US" altLang="ja-JP" sz="2800">
              <a:latin typeface="UD デジタル 教科書体 NK-R" panose="02020400000000000000" pitchFamily="18" charset="-128"/>
              <a:ea typeface="UD デジタル 教科書体 NK-R" panose="02020400000000000000" pitchFamily="18" charset="-128"/>
            </a:endParaRPr>
          </a:p>
          <a:p>
            <a:pPr marL="0" indent="0">
              <a:buNone/>
            </a:pPr>
            <a:endParaRPr kumimoji="1" lang="en-US" altLang="ja-JP" sz="280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2800">
                <a:latin typeface="UD デジタル 教科書体 NK-R" panose="02020400000000000000" pitchFamily="18" charset="-128"/>
                <a:ea typeface="UD デジタル 教科書体 NK-R" panose="02020400000000000000" pitchFamily="18" charset="-128"/>
              </a:rPr>
              <a:t>→生徒に質問しながら・させながら話を進める</a:t>
            </a:r>
            <a:endParaRPr lang="en-US" altLang="ja-JP" sz="280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800">
                <a:latin typeface="UD デジタル 教科書体 NK-R" panose="02020400000000000000" pitchFamily="18" charset="-128"/>
                <a:ea typeface="UD デジタル 教科書体 NK-R" panose="02020400000000000000" pitchFamily="18" charset="-128"/>
              </a:rPr>
              <a:t>→小学校の時と比較しながらイメージできるように説明する</a:t>
            </a:r>
          </a:p>
        </p:txBody>
      </p:sp>
      <p:pic>
        <p:nvPicPr>
          <p:cNvPr id="4" name="図 3">
            <a:extLst>
              <a:ext uri="{FF2B5EF4-FFF2-40B4-BE49-F238E27FC236}">
                <a16:creationId xmlns:a16="http://schemas.microsoft.com/office/drawing/2014/main" id="{556A61EC-9209-41A7-99E7-3EDE6AE7A5B9}"/>
              </a:ext>
            </a:extLst>
          </p:cNvPr>
          <p:cNvPicPr>
            <a:picLocks noChangeAspect="1"/>
          </p:cNvPicPr>
          <p:nvPr/>
        </p:nvPicPr>
        <p:blipFill>
          <a:blip r:embed="rId3"/>
          <a:stretch>
            <a:fillRect/>
          </a:stretch>
        </p:blipFill>
        <p:spPr>
          <a:xfrm>
            <a:off x="9424176" y="100428"/>
            <a:ext cx="2767824" cy="1804572"/>
          </a:xfrm>
          <a:prstGeom prst="rect">
            <a:avLst/>
          </a:prstGeom>
        </p:spPr>
      </p:pic>
    </p:spTree>
    <p:extLst>
      <p:ext uri="{BB962C8B-B14F-4D97-AF65-F5344CB8AC3E}">
        <p14:creationId xmlns:p14="http://schemas.microsoft.com/office/powerpoint/2010/main" val="27501525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lang="ja-JP" altLang="en-US">
                <a:latin typeface="UD デジタル 教科書体 NK-R" panose="02020400000000000000" pitchFamily="18" charset="-128"/>
                <a:ea typeface="UD デジタル 教科書体 NK-R" panose="02020400000000000000" pitchFamily="18" charset="-128"/>
              </a:rPr>
              <a:t>学級開き一例</a:t>
            </a:r>
            <a:br>
              <a:rPr lang="en-US" altLang="ja-JP">
                <a:latin typeface="UD デジタル 教科書体 NK-R" panose="02020400000000000000" pitchFamily="18" charset="-128"/>
                <a:ea typeface="UD デジタル 教科書体 NK-R" panose="02020400000000000000" pitchFamily="18" charset="-128"/>
              </a:rPr>
            </a:br>
            <a:r>
              <a:rPr lang="ja-JP" altLang="en-US">
                <a:latin typeface="UD デジタル 教科書体 NK-R" panose="02020400000000000000" pitchFamily="18" charset="-128"/>
                <a:ea typeface="UD デジタル 教科書体 NK-R" panose="02020400000000000000" pitchFamily="18" charset="-128"/>
              </a:rPr>
              <a:t>学級目標決め</a:t>
            </a:r>
            <a:br>
              <a:rPr lang="en-US" altLang="ja-JP"/>
            </a:br>
            <a:endParaRPr kumimoji="1" lang="ja-JP" altLang="en-US"/>
          </a:p>
        </p:txBody>
      </p:sp>
      <p:sp>
        <p:nvSpPr>
          <p:cNvPr id="3" name="コンテンツ プレースホルダー 2"/>
          <p:cNvSpPr>
            <a:spLocks noGrp="1"/>
          </p:cNvSpPr>
          <p:nvPr>
            <p:ph idx="1"/>
          </p:nvPr>
        </p:nvSpPr>
        <p:spPr/>
        <p:txBody>
          <a:bodyPr>
            <a:normAutofit/>
          </a:bodyPr>
          <a:lstStyle/>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☆共通の目標があるということは，共通の行動ができること</a:t>
            </a:r>
            <a:endParaRPr kumimoji="1" lang="en-US" altLang="ja-JP" sz="2400">
              <a:latin typeface="UD デジタル 教科書体 NK-R" panose="02020400000000000000" pitchFamily="18" charset="-128"/>
              <a:ea typeface="UD デジタル 教科書体 NK-R" panose="02020400000000000000" pitchFamily="18" charset="-128"/>
            </a:endParaRPr>
          </a:p>
          <a:p>
            <a:pPr marL="0" indent="0">
              <a:buNone/>
            </a:pPr>
            <a:endParaRPr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①全員で目標を決める</a:t>
            </a:r>
            <a:endParaRPr kumimoji="1"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2400">
                <a:latin typeface="UD デジタル 教科書体 NK-R" panose="02020400000000000000" pitchFamily="18" charset="-128"/>
                <a:ea typeface="UD デジタル 教科書体 NK-R" panose="02020400000000000000" pitchFamily="18" charset="-128"/>
              </a:rPr>
              <a:t>②覚えやすい目標を作る</a:t>
            </a:r>
            <a:endParaRPr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③目標を日常生活で何度も確認する</a:t>
            </a:r>
          </a:p>
        </p:txBody>
      </p:sp>
      <p:pic>
        <p:nvPicPr>
          <p:cNvPr id="4" name="図 3">
            <a:extLst>
              <a:ext uri="{FF2B5EF4-FFF2-40B4-BE49-F238E27FC236}">
                <a16:creationId xmlns:a16="http://schemas.microsoft.com/office/drawing/2014/main" id="{F51A9304-0138-40C4-92EB-AA170F460F5E}"/>
              </a:ext>
            </a:extLst>
          </p:cNvPr>
          <p:cNvPicPr>
            <a:picLocks noChangeAspect="1"/>
          </p:cNvPicPr>
          <p:nvPr/>
        </p:nvPicPr>
        <p:blipFill>
          <a:blip r:embed="rId3"/>
          <a:stretch>
            <a:fillRect/>
          </a:stretch>
        </p:blipFill>
        <p:spPr>
          <a:xfrm>
            <a:off x="8736788" y="214728"/>
            <a:ext cx="2767824" cy="1804572"/>
          </a:xfrm>
          <a:prstGeom prst="rect">
            <a:avLst/>
          </a:prstGeom>
        </p:spPr>
      </p:pic>
    </p:spTree>
    <p:extLst>
      <p:ext uri="{BB962C8B-B14F-4D97-AF65-F5344CB8AC3E}">
        <p14:creationId xmlns:p14="http://schemas.microsoft.com/office/powerpoint/2010/main" val="13786274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E1FC484-91B3-463A-981F-06FB380BE3B7}"/>
              </a:ext>
            </a:extLst>
          </p:cNvPr>
          <p:cNvSpPr>
            <a:spLocks noGrp="1"/>
          </p:cNvSpPr>
          <p:nvPr>
            <p:ph type="title"/>
          </p:nvPr>
        </p:nvSpPr>
        <p:spPr/>
        <p:txBody>
          <a:bodyPr/>
          <a:lstStyle/>
          <a:p>
            <a:r>
              <a:rPr kumimoji="1" lang="ja-JP" altLang="en-US">
                <a:latin typeface="UD デジタル 教科書体 NK-R" panose="02020400000000000000" pitchFamily="18" charset="-128"/>
                <a:ea typeface="UD デジタル 教科書体 NK-R" panose="02020400000000000000" pitchFamily="18" charset="-128"/>
              </a:rPr>
              <a:t>学級目標</a:t>
            </a:r>
            <a:br>
              <a:rPr kumimoji="1" lang="en-US" altLang="ja-JP">
                <a:latin typeface="UD デジタル 教科書体 NK-R" panose="02020400000000000000" pitchFamily="18" charset="-128"/>
                <a:ea typeface="UD デジタル 教科書体 NK-R" panose="02020400000000000000" pitchFamily="18" charset="-128"/>
              </a:rPr>
            </a:br>
            <a:r>
              <a:rPr kumimoji="1" lang="ja-JP" altLang="en-US">
                <a:latin typeface="UD デジタル 教科書体 NK-R" panose="02020400000000000000" pitchFamily="18" charset="-128"/>
                <a:ea typeface="UD デジタル 教科書体 NK-R" panose="02020400000000000000" pitchFamily="18" charset="-128"/>
              </a:rPr>
              <a:t>決め方色々</a:t>
            </a:r>
          </a:p>
        </p:txBody>
      </p:sp>
      <p:sp>
        <p:nvSpPr>
          <p:cNvPr id="3" name="コンテンツ プレースホルダー 2">
            <a:extLst>
              <a:ext uri="{FF2B5EF4-FFF2-40B4-BE49-F238E27FC236}">
                <a16:creationId xmlns:a16="http://schemas.microsoft.com/office/drawing/2014/main" id="{7D947B30-D2D5-495C-BD39-5748F86C7A9B}"/>
              </a:ext>
            </a:extLst>
          </p:cNvPr>
          <p:cNvSpPr>
            <a:spLocks noGrp="1"/>
          </p:cNvSpPr>
          <p:nvPr>
            <p:ph idx="1"/>
          </p:nvPr>
        </p:nvSpPr>
        <p:spPr>
          <a:xfrm>
            <a:off x="2589212" y="1905000"/>
            <a:ext cx="8915400" cy="4006222"/>
          </a:xfrm>
        </p:spPr>
        <p:txBody>
          <a:bodyPr>
            <a:normAutofit fontScale="70000" lnSpcReduction="20000"/>
          </a:bodyPr>
          <a:lstStyle/>
          <a:p>
            <a:pPr marL="0" indent="0">
              <a:buNone/>
            </a:pPr>
            <a:r>
              <a:rPr kumimoji="1" lang="ja-JP" altLang="en-US" sz="3400">
                <a:latin typeface="UD デジタル 教科書体 NK-R" panose="02020400000000000000" pitchFamily="18" charset="-128"/>
                <a:ea typeface="UD デジタル 教科書体 NK-R" panose="02020400000000000000" pitchFamily="18" charset="-128"/>
              </a:rPr>
              <a:t>☆教師の思いを話す</a:t>
            </a:r>
            <a:endParaRPr kumimoji="1" lang="en-US" altLang="ja-JP" sz="340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3400">
                <a:latin typeface="UD デジタル 教科書体 NK-R" panose="02020400000000000000" pitchFamily="18" charset="-128"/>
                <a:ea typeface="UD デジタル 教科書体 NK-R" panose="02020400000000000000" pitchFamily="18" charset="-128"/>
              </a:rPr>
              <a:t>①子どもたちが班で話し合って候補のものを出す</a:t>
            </a:r>
            <a:endParaRPr kumimoji="1" lang="en-US" altLang="ja-JP" sz="3400">
              <a:latin typeface="UD デジタル 教科書体 NK-R" panose="02020400000000000000" pitchFamily="18" charset="-128"/>
              <a:ea typeface="UD デジタル 教科書体 NK-R" panose="02020400000000000000" pitchFamily="18" charset="-128"/>
            </a:endParaRPr>
          </a:p>
          <a:p>
            <a:pPr marL="0" indent="0">
              <a:buNone/>
            </a:pPr>
            <a:endParaRPr lang="en-US" altLang="ja-JP" sz="340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3400">
                <a:latin typeface="UD デジタル 教科書体 NK-R" panose="02020400000000000000" pitchFamily="18" charset="-128"/>
                <a:ea typeface="UD デジタル 教科書体 NK-R" panose="02020400000000000000" pitchFamily="18" charset="-128"/>
              </a:rPr>
              <a:t>②キーワードをいくつか挙げてつなげる</a:t>
            </a:r>
            <a:endParaRPr kumimoji="1" lang="en-US" altLang="ja-JP" sz="3400">
              <a:latin typeface="UD デジタル 教科書体 NK-R" panose="02020400000000000000" pitchFamily="18" charset="-128"/>
              <a:ea typeface="UD デジタル 教科書体 NK-R" panose="02020400000000000000" pitchFamily="18" charset="-128"/>
            </a:endParaRPr>
          </a:p>
          <a:p>
            <a:pPr marL="0" indent="0">
              <a:buNone/>
            </a:pPr>
            <a:endParaRPr lang="en-US" altLang="ja-JP" sz="340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3400">
                <a:latin typeface="UD デジタル 教科書体 NK-R" panose="02020400000000000000" pitchFamily="18" charset="-128"/>
                <a:ea typeface="UD デジタル 教科書体 NK-R" panose="02020400000000000000" pitchFamily="18" charset="-128"/>
              </a:rPr>
              <a:t>③端末を使って四字熟語やかっこいい言葉や英語のフレーズを調べさせて作成する</a:t>
            </a:r>
            <a:endParaRPr kumimoji="1" lang="en-US" altLang="ja-JP" sz="340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3400">
                <a:latin typeface="UD デジタル 教科書体 NK-R" panose="02020400000000000000" pitchFamily="18" charset="-128"/>
                <a:ea typeface="UD デジタル 教科書体 NK-R" panose="02020400000000000000" pitchFamily="18" charset="-128"/>
              </a:rPr>
              <a:t>　　　　　　　　　　　　　　　　　　　　　　　　　　　　　　　　　　　　　　　　　　　　　　　　　　　　　</a:t>
            </a:r>
            <a:r>
              <a:rPr kumimoji="1" lang="ja-JP" altLang="en-US" sz="3400">
                <a:latin typeface="UD デジタル 教科書体 NK-R" panose="02020400000000000000" pitchFamily="18" charset="-128"/>
                <a:ea typeface="UD デジタル 教科書体 NK-R" panose="02020400000000000000" pitchFamily="18" charset="-128"/>
              </a:rPr>
              <a:t>など</a:t>
            </a:r>
            <a:endParaRPr lang="en-US" altLang="ja-JP" sz="3400">
              <a:latin typeface="UD デジタル 教科書体 NK-R" panose="02020400000000000000" pitchFamily="18" charset="-128"/>
              <a:ea typeface="UD デジタル 教科書体 NK-R" panose="02020400000000000000" pitchFamily="18" charset="-128"/>
            </a:endParaRPr>
          </a:p>
          <a:p>
            <a:pPr marL="0" indent="0">
              <a:buNone/>
            </a:pPr>
            <a:r>
              <a:rPr kumimoji="1" lang="en-US" altLang="ja-JP" sz="3400">
                <a:latin typeface="UD デジタル 教科書体 NK-R" panose="02020400000000000000" pitchFamily="18" charset="-128"/>
                <a:ea typeface="UD デジタル 教科書体 NK-R" panose="02020400000000000000" pitchFamily="18" charset="-128"/>
              </a:rPr>
              <a:t>※</a:t>
            </a:r>
            <a:r>
              <a:rPr kumimoji="1" lang="ja-JP" altLang="en-US" sz="3400">
                <a:latin typeface="UD デジタル 教科書体 NK-R" panose="02020400000000000000" pitchFamily="18" charset="-128"/>
                <a:ea typeface="UD デジタル 教科書体 NK-R" panose="02020400000000000000" pitchFamily="18" charset="-128"/>
              </a:rPr>
              <a:t>学級目標が過去にどんなものがあったかを提示し，覚えやすいものを作る</a:t>
            </a:r>
            <a:endParaRPr kumimoji="1" lang="en-US" altLang="ja-JP" sz="3400">
              <a:latin typeface="UD デジタル 教科書体 NK-R" panose="02020400000000000000" pitchFamily="18" charset="-128"/>
              <a:ea typeface="UD デジタル 教科書体 NK-R" panose="02020400000000000000" pitchFamily="18" charset="-128"/>
            </a:endParaRPr>
          </a:p>
          <a:p>
            <a:pPr marL="0" indent="0">
              <a:buNone/>
            </a:pPr>
            <a:endParaRPr lang="en-US" altLang="ja-JP"/>
          </a:p>
          <a:p>
            <a:pPr marL="0" indent="0">
              <a:buNone/>
            </a:pPr>
            <a:endParaRPr kumimoji="1" lang="ja-JP" altLang="en-US"/>
          </a:p>
        </p:txBody>
      </p:sp>
      <p:pic>
        <p:nvPicPr>
          <p:cNvPr id="4" name="図 3">
            <a:extLst>
              <a:ext uri="{FF2B5EF4-FFF2-40B4-BE49-F238E27FC236}">
                <a16:creationId xmlns:a16="http://schemas.microsoft.com/office/drawing/2014/main" id="{83E25064-37AB-4AFA-89F5-C042B0D3BF06}"/>
              </a:ext>
            </a:extLst>
          </p:cNvPr>
          <p:cNvPicPr>
            <a:picLocks noChangeAspect="1"/>
          </p:cNvPicPr>
          <p:nvPr/>
        </p:nvPicPr>
        <p:blipFill>
          <a:blip r:embed="rId3"/>
          <a:stretch>
            <a:fillRect/>
          </a:stretch>
        </p:blipFill>
        <p:spPr>
          <a:xfrm>
            <a:off x="9527928" y="0"/>
            <a:ext cx="2767824" cy="1804572"/>
          </a:xfrm>
          <a:prstGeom prst="rect">
            <a:avLst/>
          </a:prstGeom>
        </p:spPr>
      </p:pic>
    </p:spTree>
    <p:extLst>
      <p:ext uri="{BB962C8B-B14F-4D97-AF65-F5344CB8AC3E}">
        <p14:creationId xmlns:p14="http://schemas.microsoft.com/office/powerpoint/2010/main" val="28243568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5B6E02E-ACDE-4755-A5F3-1E40CAE05664}"/>
              </a:ext>
            </a:extLst>
          </p:cNvPr>
          <p:cNvSpPr>
            <a:spLocks noGrp="1"/>
          </p:cNvSpPr>
          <p:nvPr>
            <p:ph type="title"/>
          </p:nvPr>
        </p:nvSpPr>
        <p:spPr/>
        <p:txBody>
          <a:bodyPr/>
          <a:lstStyle/>
          <a:p>
            <a:r>
              <a:rPr kumimoji="1" lang="ja-JP" altLang="en-US">
                <a:latin typeface="UD デジタル 教科書体 NK-R" panose="02020400000000000000" pitchFamily="18" charset="-128"/>
                <a:ea typeface="UD デジタル 教科書体 NK-R" panose="02020400000000000000" pitchFamily="18" charset="-128"/>
              </a:rPr>
              <a:t>学級開き一例</a:t>
            </a:r>
            <a:br>
              <a:rPr kumimoji="1" lang="en-US" altLang="ja-JP">
                <a:latin typeface="UD デジタル 教科書体 NK-R" panose="02020400000000000000" pitchFamily="18" charset="-128"/>
                <a:ea typeface="UD デジタル 教科書体 NK-R" panose="02020400000000000000" pitchFamily="18" charset="-128"/>
              </a:rPr>
            </a:br>
            <a:r>
              <a:rPr kumimoji="1" lang="ja-JP" altLang="en-US">
                <a:latin typeface="UD デジタル 教科書体 NK-R" panose="02020400000000000000" pitchFamily="18" charset="-128"/>
                <a:ea typeface="UD デジタル 教科書体 NK-R" panose="02020400000000000000" pitchFamily="18" charset="-128"/>
              </a:rPr>
              <a:t>レクリエーション</a:t>
            </a:r>
          </a:p>
        </p:txBody>
      </p:sp>
      <p:sp>
        <p:nvSpPr>
          <p:cNvPr id="3" name="コンテンツ プレースホルダー 2">
            <a:extLst>
              <a:ext uri="{FF2B5EF4-FFF2-40B4-BE49-F238E27FC236}">
                <a16:creationId xmlns:a16="http://schemas.microsoft.com/office/drawing/2014/main" id="{7ECDE972-8B5C-4067-B45C-0731EED8C5D8}"/>
              </a:ext>
            </a:extLst>
          </p:cNvPr>
          <p:cNvSpPr>
            <a:spLocks noGrp="1"/>
          </p:cNvSpPr>
          <p:nvPr>
            <p:ph idx="1"/>
          </p:nvPr>
        </p:nvSpPr>
        <p:spPr/>
        <p:txBody>
          <a:bodyPr>
            <a:normAutofit/>
          </a:bodyPr>
          <a:lstStyle/>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短時間でできるものや，生徒の緊張を解くようなものを準備する</a:t>
            </a:r>
          </a:p>
        </p:txBody>
      </p:sp>
      <p:pic>
        <p:nvPicPr>
          <p:cNvPr id="4" name="図 3">
            <a:extLst>
              <a:ext uri="{FF2B5EF4-FFF2-40B4-BE49-F238E27FC236}">
                <a16:creationId xmlns:a16="http://schemas.microsoft.com/office/drawing/2014/main" id="{B400ACA0-C990-4036-B184-4977566AF8CC}"/>
              </a:ext>
            </a:extLst>
          </p:cNvPr>
          <p:cNvPicPr>
            <a:picLocks noChangeAspect="1"/>
          </p:cNvPicPr>
          <p:nvPr/>
        </p:nvPicPr>
        <p:blipFill>
          <a:blip r:embed="rId3"/>
          <a:stretch>
            <a:fillRect/>
          </a:stretch>
        </p:blipFill>
        <p:spPr>
          <a:xfrm>
            <a:off x="9212968" y="329028"/>
            <a:ext cx="2767824" cy="1804572"/>
          </a:xfrm>
          <a:prstGeom prst="rect">
            <a:avLst/>
          </a:prstGeom>
        </p:spPr>
      </p:pic>
    </p:spTree>
    <p:extLst>
      <p:ext uri="{BB962C8B-B14F-4D97-AF65-F5344CB8AC3E}">
        <p14:creationId xmlns:p14="http://schemas.microsoft.com/office/powerpoint/2010/main" val="40476794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latin typeface="UD デジタル 教科書体 NK-R" panose="02020400000000000000" pitchFamily="18" charset="-128"/>
                <a:ea typeface="UD デジタル 教科書体 NK-R" panose="02020400000000000000" pitchFamily="18" charset="-128"/>
              </a:rPr>
              <a:t>リーダーの育成・個々の成長</a:t>
            </a:r>
          </a:p>
        </p:txBody>
      </p:sp>
      <p:sp>
        <p:nvSpPr>
          <p:cNvPr id="3" name="コンテンツ プレースホルダー 2"/>
          <p:cNvSpPr>
            <a:spLocks noGrp="1"/>
          </p:cNvSpPr>
          <p:nvPr>
            <p:ph idx="1"/>
          </p:nvPr>
        </p:nvSpPr>
        <p:spPr/>
        <p:txBody>
          <a:bodyPr/>
          <a:lstStyle/>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・班長会議</a:t>
            </a:r>
            <a:endParaRPr kumimoji="1" lang="en-US" altLang="ja-JP" sz="2400">
              <a:latin typeface="UD デジタル 教科書体 NK-R" panose="02020400000000000000" pitchFamily="18" charset="-128"/>
              <a:ea typeface="UD デジタル 教科書体 NK-R" panose="02020400000000000000" pitchFamily="18" charset="-128"/>
            </a:endParaRPr>
          </a:p>
          <a:p>
            <a:pPr marL="0" indent="0">
              <a:buNone/>
            </a:pPr>
            <a:endParaRPr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・生徒主体の校内学習</a:t>
            </a:r>
            <a:endParaRPr kumimoji="1" lang="en-US" altLang="ja-JP" sz="2400">
              <a:latin typeface="UD デジタル 教科書体 NK-R" panose="02020400000000000000" pitchFamily="18" charset="-128"/>
              <a:ea typeface="UD デジタル 教科書体 NK-R" panose="02020400000000000000" pitchFamily="18" charset="-128"/>
            </a:endParaRPr>
          </a:p>
          <a:p>
            <a:pPr marL="0" indent="0">
              <a:buNone/>
            </a:pPr>
            <a:endParaRPr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・委員会の取り組み</a:t>
            </a:r>
            <a:endParaRPr kumimoji="1" lang="en-US" altLang="ja-JP" sz="2400">
              <a:latin typeface="UD デジタル 教科書体 NK-R" panose="02020400000000000000" pitchFamily="18" charset="-128"/>
              <a:ea typeface="UD デジタル 教科書体 NK-R" panose="02020400000000000000" pitchFamily="18" charset="-128"/>
            </a:endParaRPr>
          </a:p>
          <a:p>
            <a:pPr marL="0" indent="0">
              <a:buNone/>
            </a:pPr>
            <a:endParaRPr lang="en-US" altLang="ja-JP"/>
          </a:p>
          <a:p>
            <a:pPr marL="0" indent="0">
              <a:buNone/>
            </a:pPr>
            <a:endParaRPr kumimoji="1" lang="ja-JP" altLang="en-US"/>
          </a:p>
        </p:txBody>
      </p:sp>
      <p:pic>
        <p:nvPicPr>
          <p:cNvPr id="19" name="図 18">
            <a:extLst>
              <a:ext uri="{FF2B5EF4-FFF2-40B4-BE49-F238E27FC236}">
                <a16:creationId xmlns:a16="http://schemas.microsoft.com/office/drawing/2014/main" id="{04A75CAC-0454-4BC9-8DF5-A5C1824CFB2F}"/>
              </a:ext>
            </a:extLst>
          </p:cNvPr>
          <p:cNvPicPr>
            <a:picLocks noChangeAspect="1"/>
          </p:cNvPicPr>
          <p:nvPr/>
        </p:nvPicPr>
        <p:blipFill>
          <a:blip r:embed="rId3"/>
          <a:stretch>
            <a:fillRect/>
          </a:stretch>
        </p:blipFill>
        <p:spPr>
          <a:xfrm>
            <a:off x="8565722" y="624110"/>
            <a:ext cx="3306612" cy="2019020"/>
          </a:xfrm>
          <a:prstGeom prst="rect">
            <a:avLst/>
          </a:prstGeom>
        </p:spPr>
      </p:pic>
    </p:spTree>
    <p:extLst>
      <p:ext uri="{BB962C8B-B14F-4D97-AF65-F5344CB8AC3E}">
        <p14:creationId xmlns:p14="http://schemas.microsoft.com/office/powerpoint/2010/main" val="10817196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4800">
                <a:latin typeface="UD デジタル 教科書体 NK-R" panose="02020400000000000000" pitchFamily="18" charset="-128"/>
                <a:ea typeface="UD デジタル 教科書体 NK-R" panose="02020400000000000000" pitchFamily="18" charset="-128"/>
              </a:rPr>
              <a:t>経歴</a:t>
            </a:r>
          </a:p>
        </p:txBody>
      </p:sp>
      <p:sp>
        <p:nvSpPr>
          <p:cNvPr id="3" name="コンテンツ プレースホルダー 2"/>
          <p:cNvSpPr>
            <a:spLocks noGrp="1"/>
          </p:cNvSpPr>
          <p:nvPr>
            <p:ph idx="1"/>
          </p:nvPr>
        </p:nvSpPr>
        <p:spPr>
          <a:xfrm>
            <a:off x="2589212" y="1433593"/>
            <a:ext cx="8915400" cy="4486760"/>
          </a:xfrm>
        </p:spPr>
        <p:txBody>
          <a:bodyPr>
            <a:noAutofit/>
          </a:bodyPr>
          <a:lstStyle/>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京都市立松原中学校（３年）</a:t>
            </a:r>
            <a:endParaRPr kumimoji="1"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lang="en-US" altLang="ja-JP" sz="2400">
                <a:latin typeface="UD デジタル 教科書体 NK-R" panose="02020400000000000000" pitchFamily="18" charset="-128"/>
                <a:ea typeface="UD デジタル 教科書体 NK-R" panose="02020400000000000000" pitchFamily="18" charset="-128"/>
              </a:rPr>
              <a:t>※</a:t>
            </a:r>
            <a:r>
              <a:rPr lang="ja-JP" altLang="en-US" sz="2400">
                <a:latin typeface="UD デジタル 教科書体 NK-R" panose="02020400000000000000" pitchFamily="18" charset="-128"/>
                <a:ea typeface="UD デジタル 教科書体 NK-R" panose="02020400000000000000" pitchFamily="18" charset="-128"/>
              </a:rPr>
              <a:t>中学１年生～中学３年生担任</a:t>
            </a:r>
            <a:endParaRPr kumimoji="1"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2400">
                <a:latin typeface="UD デジタル 教科書体 NK-R" panose="02020400000000000000" pitchFamily="18" charset="-128"/>
                <a:ea typeface="UD デジタル 教科書体 NK-R" panose="02020400000000000000" pitchFamily="18" charset="-128"/>
              </a:rPr>
              <a:t>↓</a:t>
            </a:r>
            <a:endParaRPr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京都市立光徳小学校（３年）</a:t>
            </a:r>
            <a:endParaRPr kumimoji="1"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lang="en-US" altLang="ja-JP" sz="2400">
                <a:latin typeface="UD デジタル 教科書体 NK-R" panose="02020400000000000000" pitchFamily="18" charset="-128"/>
                <a:ea typeface="UD デジタル 教科書体 NK-R" panose="02020400000000000000" pitchFamily="18" charset="-128"/>
              </a:rPr>
              <a:t>※</a:t>
            </a:r>
            <a:r>
              <a:rPr lang="ja-JP" altLang="en-US" sz="2400">
                <a:latin typeface="UD デジタル 教科書体 NK-R" panose="02020400000000000000" pitchFamily="18" charset="-128"/>
                <a:ea typeface="UD デジタル 教科書体 NK-R" panose="02020400000000000000" pitchFamily="18" charset="-128"/>
              </a:rPr>
              <a:t>小学６年生，小学２年生，小学６年生担任</a:t>
            </a:r>
            <a:endParaRPr kumimoji="1"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2400">
                <a:latin typeface="UD デジタル 教科書体 NK-R" panose="02020400000000000000" pitchFamily="18" charset="-128"/>
                <a:ea typeface="UD デジタル 教科書体 NK-R" panose="02020400000000000000" pitchFamily="18" charset="-128"/>
              </a:rPr>
              <a:t>↓</a:t>
            </a:r>
            <a:endParaRPr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京都市立西京極中学校（４年目）</a:t>
            </a:r>
            <a:endParaRPr kumimoji="1"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lang="en-US" altLang="ja-JP" sz="2400">
                <a:latin typeface="UD デジタル 教科書体 NK-R" panose="02020400000000000000" pitchFamily="18" charset="-128"/>
                <a:ea typeface="UD デジタル 教科書体 NK-R" panose="02020400000000000000" pitchFamily="18" charset="-128"/>
              </a:rPr>
              <a:t>※</a:t>
            </a:r>
            <a:r>
              <a:rPr lang="ja-JP" altLang="en-US" sz="2400">
                <a:latin typeface="UD デジタル 教科書体 NK-R" panose="02020400000000000000" pitchFamily="18" charset="-128"/>
                <a:ea typeface="UD デジタル 教科書体 NK-R" panose="02020400000000000000" pitchFamily="18" charset="-128"/>
              </a:rPr>
              <a:t>中学１年生～中学３年生（１年時は副担任）</a:t>
            </a:r>
            <a:endParaRPr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kumimoji="1" lang="en-US" altLang="ja-JP" sz="2400">
                <a:latin typeface="UD デジタル 教科書体 NK-R" panose="02020400000000000000" pitchFamily="18" charset="-128"/>
                <a:ea typeface="UD デジタル 教科書体 NK-R" panose="02020400000000000000" pitchFamily="18" charset="-128"/>
              </a:rPr>
              <a:t>※</a:t>
            </a:r>
            <a:r>
              <a:rPr kumimoji="1" lang="ja-JP" altLang="en-US" sz="2400">
                <a:latin typeface="UD デジタル 教科書体 NK-R" panose="02020400000000000000" pitchFamily="18" charset="-128"/>
                <a:ea typeface="UD デジタル 教科書体 NK-R" panose="02020400000000000000" pitchFamily="18" charset="-128"/>
              </a:rPr>
              <a:t>現在は中学１年生の担任</a:t>
            </a:r>
          </a:p>
        </p:txBody>
      </p:sp>
    </p:spTree>
    <p:extLst>
      <p:ext uri="{BB962C8B-B14F-4D97-AF65-F5344CB8AC3E}">
        <p14:creationId xmlns:p14="http://schemas.microsoft.com/office/powerpoint/2010/main" val="12031623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latin typeface="UD デジタル 教科書体 NK-R" panose="02020400000000000000" pitchFamily="18" charset="-128"/>
                <a:ea typeface="UD デジタル 教科書体 NK-R" panose="02020400000000000000" pitchFamily="18" charset="-128"/>
              </a:rPr>
              <a:t>班長会議　席決め</a:t>
            </a:r>
          </a:p>
        </p:txBody>
      </p:sp>
      <p:sp>
        <p:nvSpPr>
          <p:cNvPr id="3" name="コンテンツ プレースホルダー 2"/>
          <p:cNvSpPr>
            <a:spLocks noGrp="1"/>
          </p:cNvSpPr>
          <p:nvPr>
            <p:ph idx="1"/>
          </p:nvPr>
        </p:nvSpPr>
        <p:spPr>
          <a:xfrm>
            <a:off x="2589212" y="2133599"/>
            <a:ext cx="8915400" cy="4166461"/>
          </a:xfrm>
        </p:spPr>
        <p:txBody>
          <a:bodyPr>
            <a:normAutofit lnSpcReduction="10000"/>
          </a:bodyPr>
          <a:lstStyle/>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班長会議</a:t>
            </a:r>
            <a:r>
              <a:rPr lang="ja-JP" altLang="en-US" sz="2400">
                <a:latin typeface="UD デジタル 教科書体 NK-R" panose="02020400000000000000" pitchFamily="18" charset="-128"/>
                <a:ea typeface="UD デジタル 教科書体 NK-R" panose="02020400000000000000" pitchFamily="18" charset="-128"/>
              </a:rPr>
              <a:t>　決め方例</a:t>
            </a:r>
            <a:endParaRPr lang="en-US" altLang="ja-JP" sz="2400">
              <a:latin typeface="UD デジタル 教科書体 NK-R" panose="02020400000000000000" pitchFamily="18" charset="-128"/>
              <a:ea typeface="UD デジタル 教科書体 NK-R" panose="02020400000000000000" pitchFamily="18" charset="-128"/>
            </a:endParaRPr>
          </a:p>
          <a:p>
            <a:pPr marL="0" indent="0">
              <a:buNone/>
            </a:pPr>
            <a:endParaRPr kumimoji="1"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2400">
                <a:latin typeface="UD デジタル 教科書体 NK-R" panose="02020400000000000000" pitchFamily="18" charset="-128"/>
                <a:ea typeface="UD デジタル 教科書体 NK-R" panose="02020400000000000000" pitchFamily="18" charset="-128"/>
              </a:rPr>
              <a:t>☆班長を投票にて決める</a:t>
            </a:r>
            <a:endParaRPr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2400">
                <a:latin typeface="UD デジタル 教科書体 NK-R" panose="02020400000000000000" pitchFamily="18" charset="-128"/>
                <a:ea typeface="UD デジタル 教科書体 NK-R" panose="02020400000000000000" pitchFamily="18" charset="-128"/>
              </a:rPr>
              <a:t>①班長に「この人がいると助かる」という人を一人選ばせる</a:t>
            </a:r>
            <a:endParaRPr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2400">
                <a:latin typeface="UD デジタル 教科書体 NK-R" panose="02020400000000000000" pitchFamily="18" charset="-128"/>
                <a:ea typeface="UD デジタル 教科書体 NK-R" panose="02020400000000000000" pitchFamily="18" charset="-128"/>
              </a:rPr>
              <a:t>②班長に「この人がいれば助かる」という異性を一人選ばせる</a:t>
            </a:r>
            <a:endParaRPr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2400">
                <a:latin typeface="UD デジタル 教科書体 NK-R" panose="02020400000000000000" pitchFamily="18" charset="-128"/>
                <a:ea typeface="UD デジタル 教科書体 NK-R" panose="02020400000000000000" pitchFamily="18" charset="-128"/>
              </a:rPr>
              <a:t>③その上で人間関係や視力，聴力の配慮を含めて話し合いを進めて　　　　　</a:t>
            </a:r>
            <a:endParaRPr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2400">
                <a:latin typeface="UD デジタル 教科書体 NK-R" panose="02020400000000000000" pitchFamily="18" charset="-128"/>
                <a:ea typeface="UD デジタル 教科書体 NK-R" panose="02020400000000000000" pitchFamily="18" charset="-128"/>
              </a:rPr>
              <a:t>　　いく</a:t>
            </a:r>
            <a:endParaRPr lang="en-US" altLang="ja-JP" sz="2400">
              <a:latin typeface="UD デジタル 教科書体 NK-R" panose="02020400000000000000" pitchFamily="18" charset="-128"/>
              <a:ea typeface="UD デジタル 教科書体 NK-R" panose="02020400000000000000" pitchFamily="18" charset="-128"/>
            </a:endParaRPr>
          </a:p>
          <a:p>
            <a:pPr marL="0" indent="0">
              <a:buNone/>
            </a:pPr>
            <a:endParaRPr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lang="en-US" altLang="ja-JP" sz="2400">
                <a:latin typeface="UD デジタル 教科書体 NK-R" panose="02020400000000000000" pitchFamily="18" charset="-128"/>
                <a:ea typeface="UD デジタル 教科書体 NK-R" panose="02020400000000000000" pitchFamily="18" charset="-128"/>
              </a:rPr>
              <a:t>※</a:t>
            </a:r>
            <a:r>
              <a:rPr lang="ja-JP" altLang="en-US" sz="2400">
                <a:latin typeface="UD デジタル 教科書体 NK-R" panose="02020400000000000000" pitchFamily="18" charset="-128"/>
                <a:ea typeface="UD デジタル 教科書体 NK-R" panose="02020400000000000000" pitchFamily="18" charset="-128"/>
              </a:rPr>
              <a:t>最終の決定権は教師が持つと伝える</a:t>
            </a:r>
            <a:endParaRPr lang="en-US" altLang="ja-JP" sz="2400">
              <a:latin typeface="UD デジタル 教科書体 NK-R" panose="02020400000000000000" pitchFamily="18" charset="-128"/>
              <a:ea typeface="UD デジタル 教科書体 NK-R" panose="02020400000000000000" pitchFamily="18" charset="-128"/>
            </a:endParaRPr>
          </a:p>
          <a:p>
            <a:pPr marL="0" indent="0">
              <a:buNone/>
            </a:pPr>
            <a:endParaRPr kumimoji="1" lang="en-US" altLang="ja-JP"/>
          </a:p>
        </p:txBody>
      </p:sp>
      <p:pic>
        <p:nvPicPr>
          <p:cNvPr id="6" name="図 5">
            <a:extLst>
              <a:ext uri="{FF2B5EF4-FFF2-40B4-BE49-F238E27FC236}">
                <a16:creationId xmlns:a16="http://schemas.microsoft.com/office/drawing/2014/main" id="{7D879152-E8B8-4E2F-A2E8-4D89EBDBCC82}"/>
              </a:ext>
            </a:extLst>
          </p:cNvPr>
          <p:cNvPicPr>
            <a:picLocks noChangeAspect="1"/>
          </p:cNvPicPr>
          <p:nvPr/>
        </p:nvPicPr>
        <p:blipFill>
          <a:blip r:embed="rId3"/>
          <a:stretch>
            <a:fillRect/>
          </a:stretch>
        </p:blipFill>
        <p:spPr>
          <a:xfrm>
            <a:off x="8606392" y="557940"/>
            <a:ext cx="3310415" cy="2024047"/>
          </a:xfrm>
          <a:prstGeom prst="rect">
            <a:avLst/>
          </a:prstGeom>
        </p:spPr>
      </p:pic>
    </p:spTree>
    <p:extLst>
      <p:ext uri="{BB962C8B-B14F-4D97-AF65-F5344CB8AC3E}">
        <p14:creationId xmlns:p14="http://schemas.microsoft.com/office/powerpoint/2010/main" val="26734959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a:latin typeface="UD デジタル 教科書体 NK-R" panose="02020400000000000000" pitchFamily="18" charset="-128"/>
                <a:ea typeface="UD デジタル 教科書体 NK-R" panose="02020400000000000000" pitchFamily="18" charset="-128"/>
              </a:rPr>
              <a:t>NKG</a:t>
            </a:r>
            <a:r>
              <a:rPr kumimoji="1" lang="ja-JP" altLang="en-US">
                <a:latin typeface="UD デジタル 教科書体 NK-R" panose="02020400000000000000" pitchFamily="18" charset="-128"/>
                <a:ea typeface="UD デジタル 教科書体 NK-R" panose="02020400000000000000" pitchFamily="18" charset="-128"/>
              </a:rPr>
              <a:t>エンジョイフェスティバル</a:t>
            </a:r>
          </a:p>
        </p:txBody>
      </p:sp>
      <p:sp>
        <p:nvSpPr>
          <p:cNvPr id="3" name="コンテンツ プレースホルダー 2"/>
          <p:cNvSpPr>
            <a:spLocks noGrp="1"/>
          </p:cNvSpPr>
          <p:nvPr>
            <p:ph idx="1"/>
          </p:nvPr>
        </p:nvSpPr>
        <p:spPr/>
        <p:txBody>
          <a:bodyPr>
            <a:normAutofit/>
          </a:bodyPr>
          <a:lstStyle/>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☆校外学習の代わりに行った校内学習</a:t>
            </a:r>
            <a:endParaRPr kumimoji="1"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　個人種目→集団種目の競技に取り組む</a:t>
            </a:r>
            <a:endParaRPr kumimoji="1" lang="en-US" altLang="ja-JP" sz="2400">
              <a:latin typeface="UD デジタル 教科書体 NK-R" panose="02020400000000000000" pitchFamily="18" charset="-128"/>
              <a:ea typeface="UD デジタル 教科書体 NK-R" panose="02020400000000000000" pitchFamily="18" charset="-128"/>
            </a:endParaRPr>
          </a:p>
          <a:p>
            <a:pPr marL="0" indent="0">
              <a:buNone/>
            </a:pPr>
            <a:endParaRPr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準備の段階で委員会生徒を活躍させるため説明動画や準備をし行った。</a:t>
            </a:r>
          </a:p>
        </p:txBody>
      </p:sp>
      <p:pic>
        <p:nvPicPr>
          <p:cNvPr id="6" name="図 5">
            <a:extLst>
              <a:ext uri="{FF2B5EF4-FFF2-40B4-BE49-F238E27FC236}">
                <a16:creationId xmlns:a16="http://schemas.microsoft.com/office/drawing/2014/main" id="{7CB23D1E-F473-46CE-B471-93D2A20785EB}"/>
              </a:ext>
            </a:extLst>
          </p:cNvPr>
          <p:cNvPicPr>
            <a:picLocks noChangeAspect="1"/>
          </p:cNvPicPr>
          <p:nvPr/>
        </p:nvPicPr>
        <p:blipFill>
          <a:blip r:embed="rId3"/>
          <a:stretch>
            <a:fillRect/>
          </a:stretch>
        </p:blipFill>
        <p:spPr>
          <a:xfrm>
            <a:off x="8636872" y="624110"/>
            <a:ext cx="3310415" cy="2024047"/>
          </a:xfrm>
          <a:prstGeom prst="rect">
            <a:avLst/>
          </a:prstGeom>
        </p:spPr>
      </p:pic>
    </p:spTree>
    <p:extLst>
      <p:ext uri="{BB962C8B-B14F-4D97-AF65-F5344CB8AC3E}">
        <p14:creationId xmlns:p14="http://schemas.microsoft.com/office/powerpoint/2010/main" val="18747836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latin typeface="UD デジタル 教科書体 NK-R" panose="02020400000000000000" pitchFamily="18" charset="-128"/>
                <a:ea typeface="UD デジタル 教科書体 NK-R" panose="02020400000000000000" pitchFamily="18" charset="-128"/>
              </a:rPr>
              <a:t>委員会の取り組み</a:t>
            </a:r>
          </a:p>
        </p:txBody>
      </p:sp>
      <p:sp>
        <p:nvSpPr>
          <p:cNvPr id="3" name="コンテンツ プレースホルダー 2"/>
          <p:cNvSpPr>
            <a:spLocks noGrp="1"/>
          </p:cNvSpPr>
          <p:nvPr>
            <p:ph idx="1"/>
          </p:nvPr>
        </p:nvSpPr>
        <p:spPr/>
        <p:txBody>
          <a:bodyPr>
            <a:normAutofit/>
          </a:bodyPr>
          <a:lstStyle/>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ベル着点検や朝読書の取り組みなど必要に応じて委員会の生徒が声掛けをする。球技大会なども委員会生徒が中心となって進める。</a:t>
            </a:r>
            <a:endParaRPr kumimoji="1"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2400">
                <a:latin typeface="UD デジタル 教科書体 NK-R" panose="02020400000000000000" pitchFamily="18" charset="-128"/>
                <a:ea typeface="UD デジタル 教科書体 NK-R" panose="02020400000000000000" pitchFamily="18" charset="-128"/>
              </a:rPr>
              <a:t>→取り組みの姿勢を褒める</a:t>
            </a:r>
            <a:endParaRPr kumimoji="1" lang="ja-JP" altLang="en-US" sz="2400">
              <a:latin typeface="UD デジタル 教科書体 NK-R" panose="02020400000000000000" pitchFamily="18" charset="-128"/>
              <a:ea typeface="UD デジタル 教科書体 NK-R" panose="02020400000000000000" pitchFamily="18" charset="-128"/>
            </a:endParaRPr>
          </a:p>
        </p:txBody>
      </p:sp>
      <p:pic>
        <p:nvPicPr>
          <p:cNvPr id="6" name="図 5">
            <a:extLst>
              <a:ext uri="{FF2B5EF4-FFF2-40B4-BE49-F238E27FC236}">
                <a16:creationId xmlns:a16="http://schemas.microsoft.com/office/drawing/2014/main" id="{82137D35-2992-49AA-8FDA-5413EA9F9786}"/>
              </a:ext>
            </a:extLst>
          </p:cNvPr>
          <p:cNvPicPr>
            <a:picLocks noChangeAspect="1"/>
          </p:cNvPicPr>
          <p:nvPr/>
        </p:nvPicPr>
        <p:blipFill>
          <a:blip r:embed="rId3"/>
          <a:stretch>
            <a:fillRect/>
          </a:stretch>
        </p:blipFill>
        <p:spPr>
          <a:xfrm>
            <a:off x="9022080" y="0"/>
            <a:ext cx="3310415" cy="2024047"/>
          </a:xfrm>
          <a:prstGeom prst="rect">
            <a:avLst/>
          </a:prstGeom>
        </p:spPr>
      </p:pic>
    </p:spTree>
    <p:extLst>
      <p:ext uri="{BB962C8B-B14F-4D97-AF65-F5344CB8AC3E}">
        <p14:creationId xmlns:p14="http://schemas.microsoft.com/office/powerpoint/2010/main" val="5115622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latin typeface="UD デジタル 教科書体 NK-R" panose="02020400000000000000" pitchFamily="18" charset="-128"/>
                <a:ea typeface="UD デジタル 教科書体 NK-R" panose="02020400000000000000" pitchFamily="18" charset="-128"/>
              </a:rPr>
              <a:t>学校行事</a:t>
            </a:r>
          </a:p>
        </p:txBody>
      </p:sp>
      <p:sp>
        <p:nvSpPr>
          <p:cNvPr id="3" name="コンテンツ プレースホルダー 2"/>
          <p:cNvSpPr>
            <a:spLocks noGrp="1"/>
          </p:cNvSpPr>
          <p:nvPr>
            <p:ph idx="1"/>
          </p:nvPr>
        </p:nvSpPr>
        <p:spPr/>
        <p:txBody>
          <a:bodyPr/>
          <a:lstStyle/>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合唱コンクールや体育祭の際には</a:t>
            </a:r>
            <a:endParaRPr kumimoji="1" lang="en-US" altLang="ja-JP" sz="2400">
              <a:latin typeface="UD デジタル 教科書体 NK-R" panose="02020400000000000000" pitchFamily="18" charset="-128"/>
              <a:ea typeface="UD デジタル 教科書体 NK-R" panose="02020400000000000000" pitchFamily="18" charset="-128"/>
            </a:endParaRPr>
          </a:p>
          <a:p>
            <a:pPr marL="0" indent="0">
              <a:buNone/>
            </a:pPr>
            <a:endParaRPr lang="en-US" altLang="ja-JP">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4800">
                <a:latin typeface="UD デジタル 教科書体 NK-R" panose="02020400000000000000" pitchFamily="18" charset="-128"/>
                <a:ea typeface="UD デジタル 教科書体 NK-R" panose="02020400000000000000" pitchFamily="18" charset="-128"/>
              </a:rPr>
              <a:t>「行事は成長するためにある」</a:t>
            </a:r>
            <a:endParaRPr kumimoji="1" lang="en-US" altLang="ja-JP" sz="4800">
              <a:latin typeface="UD デジタル 教科書体 NK-R" panose="02020400000000000000" pitchFamily="18" charset="-128"/>
              <a:ea typeface="UD デジタル 教科書体 NK-R" panose="02020400000000000000" pitchFamily="18" charset="-128"/>
            </a:endParaRPr>
          </a:p>
          <a:p>
            <a:pPr marL="0" indent="0">
              <a:buNone/>
            </a:pPr>
            <a:endParaRPr lang="en-US" altLang="ja-JP" sz="480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という言葉をよく使います。</a:t>
            </a:r>
          </a:p>
        </p:txBody>
      </p:sp>
      <p:pic>
        <p:nvPicPr>
          <p:cNvPr id="11" name="図 10">
            <a:extLst>
              <a:ext uri="{FF2B5EF4-FFF2-40B4-BE49-F238E27FC236}">
                <a16:creationId xmlns:a16="http://schemas.microsoft.com/office/drawing/2014/main" id="{722CA206-F86D-49BB-AA63-8F975EAD9600}"/>
              </a:ext>
            </a:extLst>
          </p:cNvPr>
          <p:cNvPicPr>
            <a:picLocks noChangeAspect="1"/>
          </p:cNvPicPr>
          <p:nvPr/>
        </p:nvPicPr>
        <p:blipFill>
          <a:blip r:embed="rId3"/>
          <a:stretch>
            <a:fillRect/>
          </a:stretch>
        </p:blipFill>
        <p:spPr>
          <a:xfrm>
            <a:off x="8475164" y="624110"/>
            <a:ext cx="3356530" cy="2049500"/>
          </a:xfrm>
          <a:prstGeom prst="rect">
            <a:avLst/>
          </a:prstGeom>
        </p:spPr>
      </p:pic>
    </p:spTree>
    <p:extLst>
      <p:ext uri="{BB962C8B-B14F-4D97-AF65-F5344CB8AC3E}">
        <p14:creationId xmlns:p14="http://schemas.microsoft.com/office/powerpoint/2010/main" val="11317430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273815E-9D9C-48C9-AC35-E871CD8B342E}"/>
              </a:ext>
            </a:extLst>
          </p:cNvPr>
          <p:cNvSpPr>
            <a:spLocks noGrp="1"/>
          </p:cNvSpPr>
          <p:nvPr>
            <p:ph type="title"/>
          </p:nvPr>
        </p:nvSpPr>
        <p:spPr/>
        <p:txBody>
          <a:bodyPr/>
          <a:lstStyle/>
          <a:p>
            <a:r>
              <a:rPr kumimoji="1" lang="ja-JP" altLang="en-US">
                <a:latin typeface="UD デジタル 教科書体 NK-R" panose="02020400000000000000" pitchFamily="18" charset="-128"/>
                <a:ea typeface="UD デジタル 教科書体 NK-R" panose="02020400000000000000" pitchFamily="18" charset="-128"/>
              </a:rPr>
              <a:t>合唱コンクール</a:t>
            </a:r>
          </a:p>
        </p:txBody>
      </p:sp>
      <p:sp>
        <p:nvSpPr>
          <p:cNvPr id="3" name="コンテンツ プレースホルダー 2">
            <a:extLst>
              <a:ext uri="{FF2B5EF4-FFF2-40B4-BE49-F238E27FC236}">
                <a16:creationId xmlns:a16="http://schemas.microsoft.com/office/drawing/2014/main" id="{C529DBF0-FFB3-4EFC-AE04-5A2D9A06D32A}"/>
              </a:ext>
            </a:extLst>
          </p:cNvPr>
          <p:cNvSpPr>
            <a:spLocks noGrp="1"/>
          </p:cNvSpPr>
          <p:nvPr>
            <p:ph idx="1"/>
          </p:nvPr>
        </p:nvSpPr>
        <p:spPr>
          <a:xfrm>
            <a:off x="2589212" y="1627322"/>
            <a:ext cx="8915400" cy="5036948"/>
          </a:xfrm>
        </p:spPr>
        <p:txBody>
          <a:bodyPr>
            <a:noAutofit/>
          </a:bodyPr>
          <a:lstStyle/>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取り組み例</a:t>
            </a:r>
            <a:endParaRPr kumimoji="1"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①みんなで歌詞カードを作る（クラスの一体感）</a:t>
            </a:r>
            <a:endParaRPr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②最初に歌った動画と最後に歌った動画を見比べる（成長を感じる）</a:t>
            </a:r>
            <a:endParaRPr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③歌詞の好きなところを書いたり，合唱コンクール後の理想のクラスの姿を描く</a:t>
            </a:r>
            <a:endParaRPr kumimoji="1"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2400">
                <a:latin typeface="UD デジタル 教科書体 NK-R" panose="02020400000000000000" pitchFamily="18" charset="-128"/>
                <a:ea typeface="UD デジタル 教科書体 NK-R" panose="02020400000000000000" pitchFamily="18" charset="-128"/>
              </a:rPr>
              <a:t>（理想の姿）</a:t>
            </a:r>
            <a:endParaRPr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④パートリーダーや指揮者・伴奏者による振り返りやミーティング</a:t>
            </a:r>
            <a:endParaRPr kumimoji="1"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（リーダーの育成・見通しをもつ力）</a:t>
            </a:r>
            <a:endParaRPr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⑤みんなにメッセージカード（クラスの団結）</a:t>
            </a:r>
          </a:p>
        </p:txBody>
      </p:sp>
      <p:pic>
        <p:nvPicPr>
          <p:cNvPr id="4" name="図 3">
            <a:extLst>
              <a:ext uri="{FF2B5EF4-FFF2-40B4-BE49-F238E27FC236}">
                <a16:creationId xmlns:a16="http://schemas.microsoft.com/office/drawing/2014/main" id="{E2C78F68-9943-4B4C-BA13-BAD2323D507C}"/>
              </a:ext>
            </a:extLst>
          </p:cNvPr>
          <p:cNvPicPr>
            <a:picLocks noChangeAspect="1"/>
          </p:cNvPicPr>
          <p:nvPr/>
        </p:nvPicPr>
        <p:blipFill>
          <a:blip r:embed="rId3"/>
          <a:stretch>
            <a:fillRect/>
          </a:stretch>
        </p:blipFill>
        <p:spPr>
          <a:xfrm>
            <a:off x="8622646" y="329095"/>
            <a:ext cx="3359187" cy="2054530"/>
          </a:xfrm>
          <a:prstGeom prst="rect">
            <a:avLst/>
          </a:prstGeom>
        </p:spPr>
      </p:pic>
    </p:spTree>
    <p:extLst>
      <p:ext uri="{BB962C8B-B14F-4D97-AF65-F5344CB8AC3E}">
        <p14:creationId xmlns:p14="http://schemas.microsoft.com/office/powerpoint/2010/main" val="19284551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288F9E-20D3-4F9F-8372-035E226CA801}"/>
              </a:ext>
            </a:extLst>
          </p:cNvPr>
          <p:cNvSpPr>
            <a:spLocks noGrp="1"/>
          </p:cNvSpPr>
          <p:nvPr>
            <p:ph type="title"/>
          </p:nvPr>
        </p:nvSpPr>
        <p:spPr/>
        <p:txBody>
          <a:bodyPr/>
          <a:lstStyle/>
          <a:p>
            <a:r>
              <a:rPr kumimoji="1" lang="ja-JP" altLang="en-US">
                <a:latin typeface="UD デジタル 教科書体 NK-R" panose="02020400000000000000" pitchFamily="18" charset="-128"/>
                <a:ea typeface="UD デジタル 教科書体 NK-R" panose="02020400000000000000" pitchFamily="18" charset="-128"/>
              </a:rPr>
              <a:t>みんなで作った歌詞カード</a:t>
            </a:r>
          </a:p>
        </p:txBody>
      </p:sp>
      <p:pic>
        <p:nvPicPr>
          <p:cNvPr id="5" name="コンテンツ プレースホルダー 4">
            <a:extLst>
              <a:ext uri="{FF2B5EF4-FFF2-40B4-BE49-F238E27FC236}">
                <a16:creationId xmlns:a16="http://schemas.microsoft.com/office/drawing/2014/main" id="{95C4F248-5F44-41E0-8AC9-FC7DF8A1CE0B}"/>
              </a:ext>
            </a:extLst>
          </p:cNvPr>
          <p:cNvPicPr>
            <a:picLocks noGrp="1" noChangeAspect="1"/>
          </p:cNvPicPr>
          <p:nvPr>
            <p:ph idx="1"/>
          </p:nvPr>
        </p:nvPicPr>
        <p:blipFill rotWithShape="1">
          <a:blip r:embed="rId3"/>
          <a:srcRect l="35843" t="24740" r="37686" b="10454"/>
          <a:stretch/>
        </p:blipFill>
        <p:spPr>
          <a:xfrm>
            <a:off x="687388" y="1442720"/>
            <a:ext cx="3772852" cy="5195756"/>
          </a:xfrm>
        </p:spPr>
      </p:pic>
      <p:sp>
        <p:nvSpPr>
          <p:cNvPr id="6" name="矢印: 右 5">
            <a:extLst>
              <a:ext uri="{FF2B5EF4-FFF2-40B4-BE49-F238E27FC236}">
                <a16:creationId xmlns:a16="http://schemas.microsoft.com/office/drawing/2014/main" id="{87A452BF-AD14-4F34-8132-F83FEB8C424B}"/>
              </a:ext>
            </a:extLst>
          </p:cNvPr>
          <p:cNvSpPr/>
          <p:nvPr/>
        </p:nvSpPr>
        <p:spPr>
          <a:xfrm>
            <a:off x="4632960" y="3220720"/>
            <a:ext cx="741680" cy="853440"/>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 name="図 6">
            <a:extLst>
              <a:ext uri="{FF2B5EF4-FFF2-40B4-BE49-F238E27FC236}">
                <a16:creationId xmlns:a16="http://schemas.microsoft.com/office/drawing/2014/main" id="{ADA4DDB3-8D8B-4D5D-9485-E35E57242B11}"/>
              </a:ext>
            </a:extLst>
          </p:cNvPr>
          <p:cNvPicPr>
            <a:picLocks noChangeAspect="1"/>
          </p:cNvPicPr>
          <p:nvPr/>
        </p:nvPicPr>
        <p:blipFill>
          <a:blip r:embed="rId4"/>
          <a:stretch>
            <a:fillRect/>
          </a:stretch>
        </p:blipFill>
        <p:spPr>
          <a:xfrm>
            <a:off x="8632921" y="791432"/>
            <a:ext cx="3359187" cy="2054530"/>
          </a:xfrm>
          <a:prstGeom prst="rect">
            <a:avLst/>
          </a:prstGeom>
        </p:spPr>
      </p:pic>
      <p:pic>
        <p:nvPicPr>
          <p:cNvPr id="4" name="図 3" descr="屋内, 窓, 本, テーブル が含まれている画像&#10;&#10;自動的に生成された説明">
            <a:extLst>
              <a:ext uri="{FF2B5EF4-FFF2-40B4-BE49-F238E27FC236}">
                <a16:creationId xmlns:a16="http://schemas.microsoft.com/office/drawing/2014/main" id="{FF7FF3DE-B751-4B90-A110-55C5E2D71E90}"/>
              </a:ext>
            </a:extLst>
          </p:cNvPr>
          <p:cNvPicPr>
            <a:picLocks noChangeAspect="1"/>
          </p:cNvPicPr>
          <p:nvPr/>
        </p:nvPicPr>
        <p:blipFill rotWithShape="1">
          <a:blip r:embed="rId5"/>
          <a:srcRect t="19035" b="19724"/>
          <a:stretch/>
        </p:blipFill>
        <p:spPr>
          <a:xfrm>
            <a:off x="5547360" y="3515662"/>
            <a:ext cx="6560361" cy="3013243"/>
          </a:xfrm>
          <a:prstGeom prst="rect">
            <a:avLst/>
          </a:prstGeom>
        </p:spPr>
      </p:pic>
    </p:spTree>
    <p:extLst>
      <p:ext uri="{BB962C8B-B14F-4D97-AF65-F5344CB8AC3E}">
        <p14:creationId xmlns:p14="http://schemas.microsoft.com/office/powerpoint/2010/main" val="22810688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265D488-7A12-477A-92DA-3902B2BA020D}"/>
              </a:ext>
            </a:extLst>
          </p:cNvPr>
          <p:cNvSpPr>
            <a:spLocks noGrp="1"/>
          </p:cNvSpPr>
          <p:nvPr>
            <p:ph type="title"/>
          </p:nvPr>
        </p:nvSpPr>
        <p:spPr/>
        <p:txBody>
          <a:bodyPr/>
          <a:lstStyle/>
          <a:p>
            <a:r>
              <a:rPr kumimoji="1" lang="ja-JP" altLang="en-US">
                <a:latin typeface="UD デジタル 教科書体 NK-R" panose="02020400000000000000" pitchFamily="18" charset="-128"/>
                <a:ea typeface="UD デジタル 教科書体 NK-R" panose="02020400000000000000" pitchFamily="18" charset="-128"/>
              </a:rPr>
              <a:t>メッセージカード</a:t>
            </a:r>
          </a:p>
        </p:txBody>
      </p:sp>
      <p:pic>
        <p:nvPicPr>
          <p:cNvPr id="6" name="コンテンツ プレースホルダー 5" descr="ホワイトボードに書かれた文字&#10;&#10;自動的に生成された説明">
            <a:extLst>
              <a:ext uri="{FF2B5EF4-FFF2-40B4-BE49-F238E27FC236}">
                <a16:creationId xmlns:a16="http://schemas.microsoft.com/office/drawing/2014/main" id="{7E98F7D5-6B4B-4B38-89B8-65E16F3EE75C}"/>
              </a:ext>
            </a:extLst>
          </p:cNvPr>
          <p:cNvPicPr>
            <a:picLocks noGrp="1" noChangeAspect="1"/>
          </p:cNvPicPr>
          <p:nvPr>
            <p:ph idx="1"/>
          </p:nvPr>
        </p:nvPicPr>
        <p:blipFill>
          <a:blip r:embed="rId3"/>
          <a:stretch>
            <a:fillRect/>
          </a:stretch>
        </p:blipFill>
        <p:spPr>
          <a:xfrm>
            <a:off x="2011102" y="1391920"/>
            <a:ext cx="7031298" cy="5273474"/>
          </a:xfrm>
        </p:spPr>
      </p:pic>
      <p:pic>
        <p:nvPicPr>
          <p:cNvPr id="7" name="図 6">
            <a:extLst>
              <a:ext uri="{FF2B5EF4-FFF2-40B4-BE49-F238E27FC236}">
                <a16:creationId xmlns:a16="http://schemas.microsoft.com/office/drawing/2014/main" id="{F68841D2-2F3E-41CF-9A79-203EF9394078}"/>
              </a:ext>
            </a:extLst>
          </p:cNvPr>
          <p:cNvPicPr>
            <a:picLocks noChangeAspect="1"/>
          </p:cNvPicPr>
          <p:nvPr/>
        </p:nvPicPr>
        <p:blipFill>
          <a:blip r:embed="rId4"/>
          <a:stretch>
            <a:fillRect/>
          </a:stretch>
        </p:blipFill>
        <p:spPr>
          <a:xfrm>
            <a:off x="9042400" y="624110"/>
            <a:ext cx="3365284" cy="2054530"/>
          </a:xfrm>
          <a:prstGeom prst="rect">
            <a:avLst/>
          </a:prstGeom>
        </p:spPr>
      </p:pic>
    </p:spTree>
    <p:extLst>
      <p:ext uri="{BB962C8B-B14F-4D97-AF65-F5344CB8AC3E}">
        <p14:creationId xmlns:p14="http://schemas.microsoft.com/office/powerpoint/2010/main" val="41234011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038C824-9304-464F-8328-2E2BF49F6DD5}"/>
              </a:ext>
            </a:extLst>
          </p:cNvPr>
          <p:cNvSpPr>
            <a:spLocks noGrp="1"/>
          </p:cNvSpPr>
          <p:nvPr>
            <p:ph type="title"/>
          </p:nvPr>
        </p:nvSpPr>
        <p:spPr/>
        <p:txBody>
          <a:bodyPr/>
          <a:lstStyle/>
          <a:p>
            <a:r>
              <a:rPr kumimoji="1" lang="ja-JP" altLang="en-US">
                <a:latin typeface="UD デジタル 教科書体 NK-R" panose="02020400000000000000" pitchFamily="18" charset="-128"/>
                <a:ea typeface="UD デジタル 教科書体 NK-R" panose="02020400000000000000" pitchFamily="18" charset="-128"/>
              </a:rPr>
              <a:t>体育祭（学年種目）</a:t>
            </a:r>
          </a:p>
        </p:txBody>
      </p:sp>
      <p:sp>
        <p:nvSpPr>
          <p:cNvPr id="3" name="コンテンツ プレースホルダー 2">
            <a:extLst>
              <a:ext uri="{FF2B5EF4-FFF2-40B4-BE49-F238E27FC236}">
                <a16:creationId xmlns:a16="http://schemas.microsoft.com/office/drawing/2014/main" id="{2FA4BC21-3F31-4ECF-9F2A-CB979E850A8D}"/>
              </a:ext>
            </a:extLst>
          </p:cNvPr>
          <p:cNvSpPr>
            <a:spLocks noGrp="1"/>
          </p:cNvSpPr>
          <p:nvPr>
            <p:ph idx="1"/>
          </p:nvPr>
        </p:nvSpPr>
        <p:spPr/>
        <p:txBody>
          <a:bodyPr>
            <a:normAutofit/>
          </a:bodyPr>
          <a:lstStyle/>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学年練習１回目４位</a:t>
            </a:r>
            <a:endParaRPr kumimoji="1" lang="en-US" altLang="ja-JP" sz="2400">
              <a:latin typeface="UD デジタル 教科書体 NK-R" panose="02020400000000000000" pitchFamily="18" charset="-128"/>
              <a:ea typeface="UD デジタル 教科書体 NK-R" panose="02020400000000000000" pitchFamily="18" charset="-128"/>
            </a:endParaRPr>
          </a:p>
          <a:p>
            <a:pPr marL="0" indent="0">
              <a:buNone/>
            </a:pPr>
            <a:endParaRPr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　　　　　　　　２回目惜しくも２位</a:t>
            </a:r>
            <a:endParaRPr kumimoji="1"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本番　　　　　　　　　　〇位</a:t>
            </a:r>
          </a:p>
        </p:txBody>
      </p:sp>
      <p:pic>
        <p:nvPicPr>
          <p:cNvPr id="4" name="図 3">
            <a:extLst>
              <a:ext uri="{FF2B5EF4-FFF2-40B4-BE49-F238E27FC236}">
                <a16:creationId xmlns:a16="http://schemas.microsoft.com/office/drawing/2014/main" id="{DDA14119-518B-43C5-85C0-2DE1F5D2DC2F}"/>
              </a:ext>
            </a:extLst>
          </p:cNvPr>
          <p:cNvPicPr>
            <a:picLocks noChangeAspect="1"/>
          </p:cNvPicPr>
          <p:nvPr/>
        </p:nvPicPr>
        <p:blipFill>
          <a:blip r:embed="rId3"/>
          <a:stretch>
            <a:fillRect/>
          </a:stretch>
        </p:blipFill>
        <p:spPr>
          <a:xfrm>
            <a:off x="8832813" y="79070"/>
            <a:ext cx="3359187" cy="2054530"/>
          </a:xfrm>
          <a:prstGeom prst="rect">
            <a:avLst/>
          </a:prstGeom>
        </p:spPr>
      </p:pic>
    </p:spTree>
    <p:extLst>
      <p:ext uri="{BB962C8B-B14F-4D97-AF65-F5344CB8AC3E}">
        <p14:creationId xmlns:p14="http://schemas.microsoft.com/office/powerpoint/2010/main" val="15579432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48EA6B6-B79A-4CC9-BE44-6182DB44DE83}"/>
              </a:ext>
            </a:extLst>
          </p:cNvPr>
          <p:cNvSpPr>
            <a:spLocks noGrp="1"/>
          </p:cNvSpPr>
          <p:nvPr>
            <p:ph type="title"/>
          </p:nvPr>
        </p:nvSpPr>
        <p:spPr/>
        <p:txBody>
          <a:bodyPr/>
          <a:lstStyle/>
          <a:p>
            <a:r>
              <a:rPr kumimoji="1" lang="ja-JP" altLang="en-US">
                <a:latin typeface="UD デジタル 教科書体 NK-R" panose="02020400000000000000" pitchFamily="18" charset="-128"/>
                <a:ea typeface="UD デジタル 教科書体 NK-R" panose="02020400000000000000" pitchFamily="18" charset="-128"/>
              </a:rPr>
              <a:t>生徒同士の繋がり</a:t>
            </a:r>
          </a:p>
        </p:txBody>
      </p:sp>
      <p:sp>
        <p:nvSpPr>
          <p:cNvPr id="3" name="コンテンツ プレースホルダー 2">
            <a:extLst>
              <a:ext uri="{FF2B5EF4-FFF2-40B4-BE49-F238E27FC236}">
                <a16:creationId xmlns:a16="http://schemas.microsoft.com/office/drawing/2014/main" id="{61D3F771-D737-41C3-A260-9E18FA5E23AD}"/>
              </a:ext>
            </a:extLst>
          </p:cNvPr>
          <p:cNvSpPr>
            <a:spLocks noGrp="1"/>
          </p:cNvSpPr>
          <p:nvPr>
            <p:ph idx="1"/>
          </p:nvPr>
        </p:nvSpPr>
        <p:spPr/>
        <p:txBody>
          <a:bodyPr/>
          <a:lstStyle/>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学級は</a:t>
            </a:r>
            <a:endParaRPr kumimoji="1" lang="en-US" altLang="ja-JP" sz="2400">
              <a:latin typeface="UD デジタル 教科書体 NK-R" panose="02020400000000000000" pitchFamily="18" charset="-128"/>
              <a:ea typeface="UD デジタル 教科書体 NK-R" panose="02020400000000000000" pitchFamily="18" charset="-128"/>
            </a:endParaRPr>
          </a:p>
          <a:p>
            <a:pPr marL="0" indent="0">
              <a:buNone/>
            </a:pPr>
            <a:endParaRPr lang="en-US" altLang="ja-JP">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4000">
                <a:latin typeface="UD デジタル 教科書体 NK-R" panose="02020400000000000000" pitchFamily="18" charset="-128"/>
                <a:ea typeface="UD デジタル 教科書体 NK-R" panose="02020400000000000000" pitchFamily="18" charset="-128"/>
              </a:rPr>
              <a:t>「安心・安全に，</a:t>
            </a:r>
            <a:endParaRPr kumimoji="1" lang="en-US" altLang="ja-JP" sz="400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4000">
                <a:latin typeface="UD デジタル 教科書体 NK-R" panose="02020400000000000000" pitchFamily="18" charset="-128"/>
                <a:ea typeface="UD デジタル 教科書体 NK-R" panose="02020400000000000000" pitchFamily="18" charset="-128"/>
              </a:rPr>
              <a:t>楽しく過ごせる場所であるべきだ」</a:t>
            </a:r>
          </a:p>
        </p:txBody>
      </p:sp>
      <p:pic>
        <p:nvPicPr>
          <p:cNvPr id="12" name="図 11">
            <a:extLst>
              <a:ext uri="{FF2B5EF4-FFF2-40B4-BE49-F238E27FC236}">
                <a16:creationId xmlns:a16="http://schemas.microsoft.com/office/drawing/2014/main" id="{895BBF63-C74A-4B74-8DE7-97924A9FCAAA}"/>
              </a:ext>
            </a:extLst>
          </p:cNvPr>
          <p:cNvPicPr>
            <a:picLocks noChangeAspect="1"/>
          </p:cNvPicPr>
          <p:nvPr/>
        </p:nvPicPr>
        <p:blipFill>
          <a:blip r:embed="rId3"/>
          <a:stretch>
            <a:fillRect/>
          </a:stretch>
        </p:blipFill>
        <p:spPr>
          <a:xfrm>
            <a:off x="7977018" y="457200"/>
            <a:ext cx="3722596" cy="2273020"/>
          </a:xfrm>
          <a:prstGeom prst="rect">
            <a:avLst/>
          </a:prstGeom>
        </p:spPr>
      </p:pic>
    </p:spTree>
    <p:extLst>
      <p:ext uri="{BB962C8B-B14F-4D97-AF65-F5344CB8AC3E}">
        <p14:creationId xmlns:p14="http://schemas.microsoft.com/office/powerpoint/2010/main" val="11672370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481F71C-975C-4CD7-90C2-734D16069112}"/>
              </a:ext>
            </a:extLst>
          </p:cNvPr>
          <p:cNvSpPr>
            <a:spLocks noGrp="1"/>
          </p:cNvSpPr>
          <p:nvPr>
            <p:ph type="title"/>
          </p:nvPr>
        </p:nvSpPr>
        <p:spPr/>
        <p:txBody>
          <a:bodyPr/>
          <a:lstStyle/>
          <a:p>
            <a:r>
              <a:rPr kumimoji="1" lang="ja-JP" altLang="en-US">
                <a:latin typeface="UD デジタル 教科書体 NK-R" panose="02020400000000000000" pitchFamily="18" charset="-128"/>
                <a:ea typeface="UD デジタル 教科書体 NK-R" panose="02020400000000000000" pitchFamily="18" charset="-128"/>
              </a:rPr>
              <a:t>日々の日常（こんな風に掲示しています）</a:t>
            </a:r>
            <a:br>
              <a:rPr kumimoji="1" lang="en-US" altLang="ja-JP">
                <a:latin typeface="UD デジタル 教科書体 NK-R" panose="02020400000000000000" pitchFamily="18" charset="-128"/>
                <a:ea typeface="UD デジタル 教科書体 NK-R" panose="02020400000000000000" pitchFamily="18" charset="-128"/>
              </a:rPr>
            </a:br>
            <a:r>
              <a:rPr kumimoji="1" lang="ja-JP" altLang="en-US">
                <a:latin typeface="UD デジタル 教科書体 NK-R" panose="02020400000000000000" pitchFamily="18" charset="-128"/>
                <a:ea typeface="UD デジタル 教科書体 NK-R" panose="02020400000000000000" pitchFamily="18" charset="-128"/>
              </a:rPr>
              <a:t>３か月ごとに掲示していきます。</a:t>
            </a:r>
          </a:p>
        </p:txBody>
      </p:sp>
      <p:pic>
        <p:nvPicPr>
          <p:cNvPr id="5" name="コンテンツ プレースホルダー 4" descr="図書館にいる&#10;&#10;低い精度で自動的に生成された説明">
            <a:extLst>
              <a:ext uri="{FF2B5EF4-FFF2-40B4-BE49-F238E27FC236}">
                <a16:creationId xmlns:a16="http://schemas.microsoft.com/office/drawing/2014/main" id="{D5636461-D9E6-434F-A9D6-01C86E85E4B8}"/>
              </a:ext>
            </a:extLst>
          </p:cNvPr>
          <p:cNvPicPr>
            <a:picLocks noGrp="1" noChangeAspect="1"/>
          </p:cNvPicPr>
          <p:nvPr>
            <p:ph idx="1"/>
          </p:nvPr>
        </p:nvPicPr>
        <p:blipFill>
          <a:blip r:embed="rId3"/>
          <a:stretch>
            <a:fillRect/>
          </a:stretch>
        </p:blipFill>
        <p:spPr>
          <a:xfrm>
            <a:off x="2724659" y="1780362"/>
            <a:ext cx="6589821" cy="4942366"/>
          </a:xfrm>
        </p:spPr>
      </p:pic>
      <p:sp>
        <p:nvSpPr>
          <p:cNvPr id="6" name="矢印: 左 5">
            <a:extLst>
              <a:ext uri="{FF2B5EF4-FFF2-40B4-BE49-F238E27FC236}">
                <a16:creationId xmlns:a16="http://schemas.microsoft.com/office/drawing/2014/main" id="{90A6E871-802A-4076-AED4-0C53E67810B7}"/>
              </a:ext>
            </a:extLst>
          </p:cNvPr>
          <p:cNvSpPr/>
          <p:nvPr/>
        </p:nvSpPr>
        <p:spPr>
          <a:xfrm>
            <a:off x="9446214" y="3587858"/>
            <a:ext cx="1489962" cy="55793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 name="図 6">
            <a:extLst>
              <a:ext uri="{FF2B5EF4-FFF2-40B4-BE49-F238E27FC236}">
                <a16:creationId xmlns:a16="http://schemas.microsoft.com/office/drawing/2014/main" id="{17F53179-5D62-4C17-BDC4-57FF6E9E6485}"/>
              </a:ext>
            </a:extLst>
          </p:cNvPr>
          <p:cNvPicPr>
            <a:picLocks noChangeAspect="1"/>
          </p:cNvPicPr>
          <p:nvPr/>
        </p:nvPicPr>
        <p:blipFill>
          <a:blip r:embed="rId4"/>
          <a:stretch>
            <a:fillRect/>
          </a:stretch>
        </p:blipFill>
        <p:spPr>
          <a:xfrm>
            <a:off x="9028386" y="1445323"/>
            <a:ext cx="3018069" cy="1842835"/>
          </a:xfrm>
          <a:prstGeom prst="rect">
            <a:avLst/>
          </a:prstGeom>
        </p:spPr>
      </p:pic>
    </p:spTree>
    <p:extLst>
      <p:ext uri="{BB962C8B-B14F-4D97-AF65-F5344CB8AC3E}">
        <p14:creationId xmlns:p14="http://schemas.microsoft.com/office/powerpoint/2010/main" val="2967321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69AC0EA-9CCB-4793-A3B3-A3951A6CDEF4}"/>
              </a:ext>
            </a:extLst>
          </p:cNvPr>
          <p:cNvSpPr>
            <a:spLocks noGrp="1"/>
          </p:cNvSpPr>
          <p:nvPr>
            <p:ph type="title"/>
          </p:nvPr>
        </p:nvSpPr>
        <p:spPr/>
        <p:txBody>
          <a:bodyPr/>
          <a:lstStyle/>
          <a:p>
            <a:r>
              <a:rPr kumimoji="1" lang="ja-JP" altLang="en-US">
                <a:latin typeface="UD デジタル 教科書体 NK-R" panose="02020400000000000000" pitchFamily="18" charset="-128"/>
                <a:ea typeface="UD デジタル 教科書体 NK-R" panose="02020400000000000000" pitchFamily="18" charset="-128"/>
              </a:rPr>
              <a:t>西京極中学校</a:t>
            </a:r>
          </a:p>
        </p:txBody>
      </p:sp>
      <p:sp>
        <p:nvSpPr>
          <p:cNvPr id="3" name="コンテンツ プレースホルダー 2">
            <a:extLst>
              <a:ext uri="{FF2B5EF4-FFF2-40B4-BE49-F238E27FC236}">
                <a16:creationId xmlns:a16="http://schemas.microsoft.com/office/drawing/2014/main" id="{B5253628-AE3B-4361-B9BB-F931D7CD487E}"/>
              </a:ext>
            </a:extLst>
          </p:cNvPr>
          <p:cNvSpPr>
            <a:spLocks noGrp="1"/>
          </p:cNvSpPr>
          <p:nvPr>
            <p:ph idx="1"/>
          </p:nvPr>
        </p:nvSpPr>
        <p:spPr>
          <a:xfrm>
            <a:off x="2489831" y="2133600"/>
            <a:ext cx="9117873" cy="3777622"/>
          </a:xfrm>
        </p:spPr>
        <p:txBody>
          <a:bodyPr>
            <a:noAutofit/>
          </a:bodyPr>
          <a:lstStyle/>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校是「自立と貢献」</a:t>
            </a:r>
            <a:endParaRPr kumimoji="1" lang="en-US" altLang="ja-JP" sz="2400">
              <a:latin typeface="UD デジタル 教科書体 NK-R" panose="02020400000000000000" pitchFamily="18" charset="-128"/>
              <a:ea typeface="UD デジタル 教科書体 NK-R" panose="02020400000000000000" pitchFamily="18" charset="-128"/>
            </a:endParaRPr>
          </a:p>
          <a:p>
            <a:pPr marL="0" indent="0">
              <a:buNone/>
            </a:pPr>
            <a:endParaRPr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研究テーマ「聴く・伝える・学ぶ力」</a:t>
            </a:r>
            <a:endParaRPr kumimoji="1" lang="en-US" altLang="ja-JP" sz="2400">
              <a:latin typeface="UD デジタル 教科書体 NK-R" panose="02020400000000000000" pitchFamily="18" charset="-128"/>
              <a:ea typeface="UD デジタル 教科書体 NK-R" panose="02020400000000000000" pitchFamily="18" charset="-128"/>
            </a:endParaRPr>
          </a:p>
          <a:p>
            <a:pPr marL="0" indent="0">
              <a:buNone/>
            </a:pPr>
            <a:endParaRPr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目指す学校像「生徒も教職員も，明日来るのが楽しみになる学校」</a:t>
            </a:r>
            <a:endParaRPr kumimoji="1" lang="en-US" altLang="ja-JP" sz="2400">
              <a:latin typeface="UD デジタル 教科書体 NK-R" panose="02020400000000000000" pitchFamily="18" charset="-128"/>
              <a:ea typeface="UD デジタル 教科書体 NK-R" panose="02020400000000000000" pitchFamily="18" charset="-128"/>
            </a:endParaRPr>
          </a:p>
          <a:p>
            <a:pPr marL="0" indent="0">
              <a:buNone/>
            </a:pPr>
            <a:endParaRPr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学校教育の基盤「安心・安全」「学力向上」「学校行事・生徒会行事」「部活動」</a:t>
            </a:r>
            <a:r>
              <a:rPr lang="ja-JP" altLang="en-US" sz="2400">
                <a:latin typeface="UD デジタル 教科書体 NK-R" panose="02020400000000000000" pitchFamily="18" charset="-128"/>
                <a:ea typeface="UD デジタル 教科書体 NK-R" panose="02020400000000000000" pitchFamily="18" charset="-128"/>
              </a:rPr>
              <a:t>「働き方改革」「社会とのつながり」</a:t>
            </a:r>
            <a:endParaRPr kumimoji="1" lang="ja-JP" altLang="en-US" sz="2400">
              <a:latin typeface="UD デジタル 教科書体 NK-R" panose="02020400000000000000" pitchFamily="18" charset="-128"/>
              <a:ea typeface="UD デジタル 教科書体 NK-R" panose="02020400000000000000" pitchFamily="18" charset="-128"/>
            </a:endParaRPr>
          </a:p>
        </p:txBody>
      </p:sp>
    </p:spTree>
    <p:extLst>
      <p:ext uri="{BB962C8B-B14F-4D97-AF65-F5344CB8AC3E}">
        <p14:creationId xmlns:p14="http://schemas.microsoft.com/office/powerpoint/2010/main" val="11246054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45CC6D3-65CB-4D48-B882-34EAD9FF8AAA}"/>
              </a:ext>
            </a:extLst>
          </p:cNvPr>
          <p:cNvSpPr>
            <a:spLocks noGrp="1"/>
          </p:cNvSpPr>
          <p:nvPr>
            <p:ph type="title"/>
          </p:nvPr>
        </p:nvSpPr>
        <p:spPr/>
        <p:txBody>
          <a:bodyPr/>
          <a:lstStyle/>
          <a:p>
            <a:r>
              <a:rPr kumimoji="1" lang="ja-JP" altLang="en-US">
                <a:latin typeface="UD デジタル 教科書体 NK-R" panose="02020400000000000000" pitchFamily="18" charset="-128"/>
                <a:ea typeface="UD デジタル 教科書体 NK-R" panose="02020400000000000000" pitchFamily="18" charset="-128"/>
              </a:rPr>
              <a:t>３月</a:t>
            </a:r>
            <a:r>
              <a:rPr lang="ja-JP" altLang="en-US">
                <a:latin typeface="UD デジタル 教科書体 NK-R" panose="02020400000000000000" pitchFamily="18" charset="-128"/>
                <a:ea typeface="UD デジタル 教科書体 NK-R" panose="02020400000000000000" pitchFamily="18" charset="-128"/>
              </a:rPr>
              <a:t>終盤</a:t>
            </a:r>
            <a:r>
              <a:rPr kumimoji="1" lang="ja-JP" altLang="en-US">
                <a:latin typeface="UD デジタル 教科書体 NK-R" panose="02020400000000000000" pitchFamily="18" charset="-128"/>
                <a:ea typeface="UD デジタル 教科書体 NK-R" panose="02020400000000000000" pitchFamily="18" charset="-128"/>
              </a:rPr>
              <a:t>の掲示はこんな感じになります。</a:t>
            </a:r>
          </a:p>
        </p:txBody>
      </p:sp>
      <p:pic>
        <p:nvPicPr>
          <p:cNvPr id="5" name="コンテンツ プレースホルダー 4" descr="ダイアグラム が含まれている画像&#10;&#10;自動的に生成された説明">
            <a:extLst>
              <a:ext uri="{FF2B5EF4-FFF2-40B4-BE49-F238E27FC236}">
                <a16:creationId xmlns:a16="http://schemas.microsoft.com/office/drawing/2014/main" id="{DCE2A712-0283-404B-9448-03AC07B0E602}"/>
              </a:ext>
            </a:extLst>
          </p:cNvPr>
          <p:cNvPicPr>
            <a:picLocks noGrp="1" noChangeAspect="1"/>
          </p:cNvPicPr>
          <p:nvPr>
            <p:ph idx="1"/>
          </p:nvPr>
        </p:nvPicPr>
        <p:blipFill rotWithShape="1">
          <a:blip r:embed="rId3"/>
          <a:srcRect t="44908"/>
          <a:stretch/>
        </p:blipFill>
        <p:spPr>
          <a:xfrm>
            <a:off x="356417" y="1398270"/>
            <a:ext cx="11703044" cy="4835620"/>
          </a:xfrm>
        </p:spPr>
      </p:pic>
      <p:pic>
        <p:nvPicPr>
          <p:cNvPr id="4" name="図 3">
            <a:extLst>
              <a:ext uri="{FF2B5EF4-FFF2-40B4-BE49-F238E27FC236}">
                <a16:creationId xmlns:a16="http://schemas.microsoft.com/office/drawing/2014/main" id="{99EBE22C-20CC-45BD-BC37-180746B7EB83}"/>
              </a:ext>
            </a:extLst>
          </p:cNvPr>
          <p:cNvPicPr>
            <a:picLocks noChangeAspect="1"/>
          </p:cNvPicPr>
          <p:nvPr/>
        </p:nvPicPr>
        <p:blipFill>
          <a:blip r:embed="rId4"/>
          <a:stretch>
            <a:fillRect/>
          </a:stretch>
        </p:blipFill>
        <p:spPr>
          <a:xfrm>
            <a:off x="9524868" y="5310376"/>
            <a:ext cx="2534593" cy="1547624"/>
          </a:xfrm>
          <a:prstGeom prst="rect">
            <a:avLst/>
          </a:prstGeom>
        </p:spPr>
      </p:pic>
    </p:spTree>
    <p:extLst>
      <p:ext uri="{BB962C8B-B14F-4D97-AF65-F5344CB8AC3E}">
        <p14:creationId xmlns:p14="http://schemas.microsoft.com/office/powerpoint/2010/main" val="38339657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B8231A0-F9DE-47A5-B981-DE62E84B165A}"/>
              </a:ext>
            </a:extLst>
          </p:cNvPr>
          <p:cNvSpPr>
            <a:spLocks noGrp="1"/>
          </p:cNvSpPr>
          <p:nvPr>
            <p:ph type="title"/>
          </p:nvPr>
        </p:nvSpPr>
        <p:spPr/>
        <p:txBody>
          <a:bodyPr/>
          <a:lstStyle/>
          <a:p>
            <a:r>
              <a:rPr kumimoji="1" lang="ja-JP" altLang="en-US"/>
              <a:t>プロ中になるために</a:t>
            </a:r>
          </a:p>
        </p:txBody>
      </p:sp>
      <p:pic>
        <p:nvPicPr>
          <p:cNvPr id="4" name="コンテンツ プレースホルダー 3">
            <a:extLst>
              <a:ext uri="{FF2B5EF4-FFF2-40B4-BE49-F238E27FC236}">
                <a16:creationId xmlns:a16="http://schemas.microsoft.com/office/drawing/2014/main" id="{E6D8C0F3-ED03-4007-BF7F-16480941DB4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543846" y="1327687"/>
            <a:ext cx="6843993" cy="5132995"/>
          </a:xfrm>
          <a:prstGeom prst="rect">
            <a:avLst/>
          </a:prstGeom>
        </p:spPr>
      </p:pic>
      <p:pic>
        <p:nvPicPr>
          <p:cNvPr id="5" name="図 4">
            <a:extLst>
              <a:ext uri="{FF2B5EF4-FFF2-40B4-BE49-F238E27FC236}">
                <a16:creationId xmlns:a16="http://schemas.microsoft.com/office/drawing/2014/main" id="{27D7EAAC-D86C-449B-8009-22AA14A10361}"/>
              </a:ext>
            </a:extLst>
          </p:cNvPr>
          <p:cNvPicPr>
            <a:picLocks noChangeAspect="1"/>
          </p:cNvPicPr>
          <p:nvPr/>
        </p:nvPicPr>
        <p:blipFill>
          <a:blip r:embed="rId4"/>
          <a:stretch>
            <a:fillRect/>
          </a:stretch>
        </p:blipFill>
        <p:spPr>
          <a:xfrm>
            <a:off x="8807730" y="669260"/>
            <a:ext cx="3249236" cy="1983986"/>
          </a:xfrm>
          <a:prstGeom prst="rect">
            <a:avLst/>
          </a:prstGeom>
        </p:spPr>
      </p:pic>
    </p:spTree>
    <p:extLst>
      <p:ext uri="{BB962C8B-B14F-4D97-AF65-F5344CB8AC3E}">
        <p14:creationId xmlns:p14="http://schemas.microsoft.com/office/powerpoint/2010/main" val="10403324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421AF50-8C3B-4D23-AD99-9891AEE11F49}"/>
              </a:ext>
            </a:extLst>
          </p:cNvPr>
          <p:cNvSpPr>
            <a:spLocks noGrp="1"/>
          </p:cNvSpPr>
          <p:nvPr>
            <p:ph type="title"/>
          </p:nvPr>
        </p:nvSpPr>
        <p:spPr/>
        <p:txBody>
          <a:bodyPr/>
          <a:lstStyle/>
          <a:p>
            <a:r>
              <a:rPr kumimoji="1" lang="ja-JP" altLang="en-US">
                <a:latin typeface="UD デジタル 教科書体 NK-R" panose="02020400000000000000" pitchFamily="18" charset="-128"/>
                <a:ea typeface="UD デジタル 教科書体 NK-R" panose="02020400000000000000" pitchFamily="18" charset="-128"/>
              </a:rPr>
              <a:t>黒板アート</a:t>
            </a:r>
          </a:p>
        </p:txBody>
      </p:sp>
      <p:pic>
        <p:nvPicPr>
          <p:cNvPr id="5" name="コンテンツ プレースホルダー 4" descr="黒板に書かれた文字&#10;&#10;自動的に生成された説明">
            <a:extLst>
              <a:ext uri="{FF2B5EF4-FFF2-40B4-BE49-F238E27FC236}">
                <a16:creationId xmlns:a16="http://schemas.microsoft.com/office/drawing/2014/main" id="{68F9325F-9E90-4823-8313-FE3D38D03E3D}"/>
              </a:ext>
            </a:extLst>
          </p:cNvPr>
          <p:cNvPicPr>
            <a:picLocks noGrp="1" noChangeAspect="1"/>
          </p:cNvPicPr>
          <p:nvPr>
            <p:ph idx="1"/>
          </p:nvPr>
        </p:nvPicPr>
        <p:blipFill>
          <a:blip r:embed="rId3"/>
          <a:stretch>
            <a:fillRect/>
          </a:stretch>
        </p:blipFill>
        <p:spPr>
          <a:xfrm>
            <a:off x="2592925" y="1247958"/>
            <a:ext cx="7295458" cy="5471594"/>
          </a:xfrm>
        </p:spPr>
      </p:pic>
      <p:pic>
        <p:nvPicPr>
          <p:cNvPr id="4" name="図 3">
            <a:extLst>
              <a:ext uri="{FF2B5EF4-FFF2-40B4-BE49-F238E27FC236}">
                <a16:creationId xmlns:a16="http://schemas.microsoft.com/office/drawing/2014/main" id="{6D522DF8-80AB-43FB-B3F3-ABDA50547A36}"/>
              </a:ext>
            </a:extLst>
          </p:cNvPr>
          <p:cNvPicPr>
            <a:picLocks noChangeAspect="1"/>
          </p:cNvPicPr>
          <p:nvPr/>
        </p:nvPicPr>
        <p:blipFill>
          <a:blip r:embed="rId4"/>
          <a:stretch>
            <a:fillRect/>
          </a:stretch>
        </p:blipFill>
        <p:spPr>
          <a:xfrm>
            <a:off x="8865015" y="789229"/>
            <a:ext cx="2906518" cy="1774722"/>
          </a:xfrm>
          <a:prstGeom prst="rect">
            <a:avLst/>
          </a:prstGeom>
        </p:spPr>
      </p:pic>
    </p:spTree>
    <p:extLst>
      <p:ext uri="{BB962C8B-B14F-4D97-AF65-F5344CB8AC3E}">
        <p14:creationId xmlns:p14="http://schemas.microsoft.com/office/powerpoint/2010/main" val="28734853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F981292-F706-400B-9221-E2087F97C97A}"/>
              </a:ext>
            </a:extLst>
          </p:cNvPr>
          <p:cNvSpPr>
            <a:spLocks noGrp="1"/>
          </p:cNvSpPr>
          <p:nvPr>
            <p:ph type="title"/>
          </p:nvPr>
        </p:nvSpPr>
        <p:spPr/>
        <p:txBody>
          <a:bodyPr/>
          <a:lstStyle/>
          <a:p>
            <a:r>
              <a:rPr kumimoji="1" lang="ja-JP" altLang="en-US">
                <a:latin typeface="UD デジタル 教科書体 NK-R" panose="02020400000000000000" pitchFamily="18" charset="-128"/>
                <a:ea typeface="UD デジタル 教科書体 NK-R" panose="02020400000000000000" pitchFamily="18" charset="-128"/>
              </a:rPr>
              <a:t>夏季校内研修</a:t>
            </a:r>
          </a:p>
        </p:txBody>
      </p:sp>
      <p:sp>
        <p:nvSpPr>
          <p:cNvPr id="3" name="コンテンツ プレースホルダー 2">
            <a:extLst>
              <a:ext uri="{FF2B5EF4-FFF2-40B4-BE49-F238E27FC236}">
                <a16:creationId xmlns:a16="http://schemas.microsoft.com/office/drawing/2014/main" id="{6502F471-9E24-4238-822C-81BD44A5EADE}"/>
              </a:ext>
            </a:extLst>
          </p:cNvPr>
          <p:cNvSpPr>
            <a:spLocks noGrp="1"/>
          </p:cNvSpPr>
          <p:nvPr>
            <p:ph idx="1"/>
          </p:nvPr>
        </p:nvSpPr>
        <p:spPr/>
        <p:txBody>
          <a:bodyPr>
            <a:normAutofit/>
          </a:bodyPr>
          <a:lstStyle/>
          <a:p>
            <a:pPr marL="0" indent="0">
              <a:buNone/>
            </a:pPr>
            <a:r>
              <a:rPr kumimoji="1" lang="ja-JP" altLang="en-US" sz="2800">
                <a:latin typeface="UD デジタル 教科書体 NK-R" panose="02020400000000000000" pitchFamily="18" charset="-128"/>
                <a:ea typeface="UD デジタル 教科書体 NK-R" panose="02020400000000000000" pitchFamily="18" charset="-128"/>
              </a:rPr>
              <a:t>掲示物の研修をしました。</a:t>
            </a:r>
          </a:p>
        </p:txBody>
      </p:sp>
    </p:spTree>
    <p:extLst>
      <p:ext uri="{BB962C8B-B14F-4D97-AF65-F5344CB8AC3E}">
        <p14:creationId xmlns:p14="http://schemas.microsoft.com/office/powerpoint/2010/main" val="12621182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10254342" y="222069"/>
            <a:ext cx="1653019" cy="6309360"/>
          </a:xfrm>
        </p:spPr>
        <p:txBody>
          <a:bodyPr/>
          <a:lstStyle/>
          <a:p>
            <a:r>
              <a:rPr kumimoji="1" lang="ja-JP" altLang="en-US"/>
              <a:t>教室掲示：「賞状」</a:t>
            </a:r>
          </a:p>
        </p:txBody>
      </p:sp>
      <p:sp>
        <p:nvSpPr>
          <p:cNvPr id="3" name="縦書きテキスト プレースホルダー 2"/>
          <p:cNvSpPr>
            <a:spLocks noGrp="1"/>
          </p:cNvSpPr>
          <p:nvPr>
            <p:ph type="body" orient="vert" idx="1"/>
          </p:nvPr>
        </p:nvSpPr>
        <p:spPr>
          <a:xfrm>
            <a:off x="522513" y="222069"/>
            <a:ext cx="9483635" cy="6309360"/>
          </a:xfrm>
        </p:spPr>
        <p:txBody>
          <a:bodyPr/>
          <a:lstStyle/>
          <a:p>
            <a:endParaRPr kumimoji="1" lang="ja-JP" altLang="en-US"/>
          </a:p>
        </p:txBody>
      </p:sp>
      <p:pic>
        <p:nvPicPr>
          <p:cNvPr id="6" name="図 5" descr="屋内, 建物, 座る, 部屋 が含まれている画像&#10;&#10;自動的に生成された説明">
            <a:extLst>
              <a:ext uri="{FF2B5EF4-FFF2-40B4-BE49-F238E27FC236}">
                <a16:creationId xmlns:a16="http://schemas.microsoft.com/office/drawing/2014/main" id="{84D0ADD6-7D66-40E7-966E-2527BF904948}"/>
              </a:ext>
            </a:extLst>
          </p:cNvPr>
          <p:cNvPicPr>
            <a:picLocks noChangeAspect="1"/>
          </p:cNvPicPr>
          <p:nvPr/>
        </p:nvPicPr>
        <p:blipFill>
          <a:blip r:embed="rId3"/>
          <a:stretch>
            <a:fillRect/>
          </a:stretch>
        </p:blipFill>
        <p:spPr>
          <a:xfrm>
            <a:off x="867952" y="222069"/>
            <a:ext cx="8570687" cy="6428015"/>
          </a:xfrm>
          <a:prstGeom prst="rect">
            <a:avLst/>
          </a:prstGeom>
        </p:spPr>
      </p:pic>
    </p:spTree>
    <p:extLst>
      <p:ext uri="{BB962C8B-B14F-4D97-AF65-F5344CB8AC3E}">
        <p14:creationId xmlns:p14="http://schemas.microsoft.com/office/powerpoint/2010/main" val="8842104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10254342" y="222069"/>
            <a:ext cx="1653019" cy="6309360"/>
          </a:xfrm>
        </p:spPr>
        <p:txBody>
          <a:bodyPr/>
          <a:lstStyle/>
          <a:p>
            <a:r>
              <a:rPr kumimoji="1" lang="ja-JP" altLang="en-US"/>
              <a:t>教室掲示：「賞状」</a:t>
            </a:r>
          </a:p>
        </p:txBody>
      </p:sp>
      <p:sp>
        <p:nvSpPr>
          <p:cNvPr id="3" name="縦書きテキスト プレースホルダー 2"/>
          <p:cNvSpPr>
            <a:spLocks noGrp="1"/>
          </p:cNvSpPr>
          <p:nvPr>
            <p:ph type="body" orient="vert" idx="1"/>
          </p:nvPr>
        </p:nvSpPr>
        <p:spPr>
          <a:xfrm>
            <a:off x="522513" y="222069"/>
            <a:ext cx="9483635" cy="6309360"/>
          </a:xfrm>
        </p:spPr>
        <p:txBody>
          <a:bodyPr/>
          <a:lstStyle/>
          <a:p>
            <a:endParaRPr kumimoji="1" lang="ja-JP" altLang="en-US"/>
          </a:p>
        </p:txBody>
      </p:sp>
      <p:pic>
        <p:nvPicPr>
          <p:cNvPr id="5" name="図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3700" y="292281"/>
            <a:ext cx="8225247" cy="6168936"/>
          </a:xfrm>
          <a:prstGeom prst="rect">
            <a:avLst/>
          </a:prstGeom>
        </p:spPr>
      </p:pic>
    </p:spTree>
    <p:extLst>
      <p:ext uri="{BB962C8B-B14F-4D97-AF65-F5344CB8AC3E}">
        <p14:creationId xmlns:p14="http://schemas.microsoft.com/office/powerpoint/2010/main" val="1859948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10254342" y="222069"/>
            <a:ext cx="1653019" cy="6309360"/>
          </a:xfrm>
        </p:spPr>
        <p:txBody>
          <a:bodyPr/>
          <a:lstStyle/>
          <a:p>
            <a:r>
              <a:rPr kumimoji="1" lang="ja-JP" altLang="en-US"/>
              <a:t>教室掲示：「学級目標」</a:t>
            </a:r>
          </a:p>
        </p:txBody>
      </p:sp>
      <p:sp>
        <p:nvSpPr>
          <p:cNvPr id="3" name="縦書きテキスト プレースホルダー 2"/>
          <p:cNvSpPr>
            <a:spLocks noGrp="1"/>
          </p:cNvSpPr>
          <p:nvPr>
            <p:ph type="body" orient="vert" idx="1"/>
          </p:nvPr>
        </p:nvSpPr>
        <p:spPr>
          <a:xfrm>
            <a:off x="522513" y="222069"/>
            <a:ext cx="9483635" cy="6309360"/>
          </a:xfrm>
        </p:spPr>
        <p:txBody>
          <a:bodyPr/>
          <a:lstStyle/>
          <a:p>
            <a:endParaRPr kumimoji="1" lang="ja-JP" altLang="en-US"/>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6650" y="320039"/>
            <a:ext cx="8464734" cy="6348551"/>
          </a:xfrm>
          <a:prstGeom prst="rect">
            <a:avLst/>
          </a:prstGeom>
        </p:spPr>
      </p:pic>
    </p:spTree>
    <p:extLst>
      <p:ext uri="{BB962C8B-B14F-4D97-AF65-F5344CB8AC3E}">
        <p14:creationId xmlns:p14="http://schemas.microsoft.com/office/powerpoint/2010/main" val="18080047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10254342" y="222069"/>
            <a:ext cx="1653019" cy="6309360"/>
          </a:xfrm>
        </p:spPr>
        <p:txBody>
          <a:bodyPr/>
          <a:lstStyle/>
          <a:p>
            <a:r>
              <a:rPr kumimoji="1" lang="ja-JP" altLang="en-US"/>
              <a:t>教室掲示：「学級目標」</a:t>
            </a:r>
          </a:p>
        </p:txBody>
      </p:sp>
      <p:sp>
        <p:nvSpPr>
          <p:cNvPr id="3" name="縦書きテキスト プレースホルダー 2"/>
          <p:cNvSpPr>
            <a:spLocks noGrp="1"/>
          </p:cNvSpPr>
          <p:nvPr>
            <p:ph type="body" orient="vert" idx="1"/>
          </p:nvPr>
        </p:nvSpPr>
        <p:spPr>
          <a:xfrm>
            <a:off x="522513" y="222069"/>
            <a:ext cx="9483635" cy="6309360"/>
          </a:xfrm>
        </p:spPr>
        <p:txBody>
          <a:bodyPr/>
          <a:lstStyle/>
          <a:p>
            <a:endParaRPr kumimoji="1" lang="ja-JP" altLang="en-US"/>
          </a:p>
        </p:txBody>
      </p:sp>
      <p:pic>
        <p:nvPicPr>
          <p:cNvPr id="5" name="図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8240" y="156755"/>
            <a:ext cx="8499565" cy="6374674"/>
          </a:xfrm>
          <a:prstGeom prst="rect">
            <a:avLst/>
          </a:prstGeom>
        </p:spPr>
      </p:pic>
    </p:spTree>
    <p:extLst>
      <p:ext uri="{BB962C8B-B14F-4D97-AF65-F5344CB8AC3E}">
        <p14:creationId xmlns:p14="http://schemas.microsoft.com/office/powerpoint/2010/main" val="25965363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10254342" y="222069"/>
            <a:ext cx="1653019" cy="6309360"/>
          </a:xfrm>
        </p:spPr>
        <p:txBody>
          <a:bodyPr/>
          <a:lstStyle/>
          <a:p>
            <a:r>
              <a:rPr kumimoji="1" lang="ja-JP" altLang="en-US"/>
              <a:t>教室掲示：「日直当番表」</a:t>
            </a:r>
          </a:p>
        </p:txBody>
      </p:sp>
      <p:sp>
        <p:nvSpPr>
          <p:cNvPr id="3" name="縦書きテキスト プレースホルダー 2"/>
          <p:cNvSpPr>
            <a:spLocks noGrp="1"/>
          </p:cNvSpPr>
          <p:nvPr>
            <p:ph type="body" orient="vert" idx="1"/>
          </p:nvPr>
        </p:nvSpPr>
        <p:spPr>
          <a:xfrm>
            <a:off x="522513" y="222069"/>
            <a:ext cx="9483635" cy="6309360"/>
          </a:xfrm>
        </p:spPr>
        <p:txBody>
          <a:bodyPr/>
          <a:lstStyle/>
          <a:p>
            <a:endParaRPr kumimoji="1" lang="ja-JP" altLang="en-US"/>
          </a:p>
        </p:txBody>
      </p:sp>
      <p:pic>
        <p:nvPicPr>
          <p:cNvPr id="5" name="図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9382" y="293914"/>
            <a:ext cx="8316687" cy="6237515"/>
          </a:xfrm>
          <a:prstGeom prst="rect">
            <a:avLst/>
          </a:prstGeom>
        </p:spPr>
      </p:pic>
    </p:spTree>
    <p:extLst>
      <p:ext uri="{BB962C8B-B14F-4D97-AF65-F5344CB8AC3E}">
        <p14:creationId xmlns:p14="http://schemas.microsoft.com/office/powerpoint/2010/main" val="9227157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10254342" y="222069"/>
            <a:ext cx="1653019" cy="6309360"/>
          </a:xfrm>
        </p:spPr>
        <p:txBody>
          <a:bodyPr/>
          <a:lstStyle/>
          <a:p>
            <a:r>
              <a:rPr kumimoji="1" lang="ja-JP" altLang="en-US"/>
              <a:t>教室掲示：「月間予定表」</a:t>
            </a:r>
          </a:p>
        </p:txBody>
      </p:sp>
      <p:sp>
        <p:nvSpPr>
          <p:cNvPr id="3" name="縦書きテキスト プレースホルダー 2"/>
          <p:cNvSpPr>
            <a:spLocks noGrp="1"/>
          </p:cNvSpPr>
          <p:nvPr>
            <p:ph type="body" orient="vert" idx="1"/>
          </p:nvPr>
        </p:nvSpPr>
        <p:spPr>
          <a:xfrm>
            <a:off x="522513" y="222069"/>
            <a:ext cx="9483635" cy="6309360"/>
          </a:xfrm>
        </p:spPr>
        <p:txBody>
          <a:bodyPr/>
          <a:lstStyle/>
          <a:p>
            <a:endParaRPr kumimoji="1" lang="ja-JP" altLang="en-US"/>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674" y="287383"/>
            <a:ext cx="8325394" cy="6244046"/>
          </a:xfrm>
          <a:prstGeom prst="rect">
            <a:avLst/>
          </a:prstGeom>
        </p:spPr>
      </p:pic>
    </p:spTree>
    <p:extLst>
      <p:ext uri="{BB962C8B-B14F-4D97-AF65-F5344CB8AC3E}">
        <p14:creationId xmlns:p14="http://schemas.microsoft.com/office/powerpoint/2010/main" val="2404575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BCFE4DB-9516-4283-A35A-DEC78AAA54BA}"/>
              </a:ext>
            </a:extLst>
          </p:cNvPr>
          <p:cNvSpPr>
            <a:spLocks noGrp="1"/>
          </p:cNvSpPr>
          <p:nvPr>
            <p:ph type="title"/>
          </p:nvPr>
        </p:nvSpPr>
        <p:spPr/>
        <p:txBody>
          <a:bodyPr/>
          <a:lstStyle/>
          <a:p>
            <a:r>
              <a:rPr kumimoji="1" lang="ja-JP" altLang="en-US">
                <a:latin typeface="UD デジタル 教科書体 NK-R" panose="02020400000000000000" pitchFamily="18" charset="-128"/>
                <a:ea typeface="UD デジタル 教科書体 NK-R" panose="02020400000000000000" pitchFamily="18" charset="-128"/>
              </a:rPr>
              <a:t>質問です</a:t>
            </a:r>
          </a:p>
        </p:txBody>
      </p:sp>
      <p:sp>
        <p:nvSpPr>
          <p:cNvPr id="3" name="コンテンツ プレースホルダー 2">
            <a:extLst>
              <a:ext uri="{FF2B5EF4-FFF2-40B4-BE49-F238E27FC236}">
                <a16:creationId xmlns:a16="http://schemas.microsoft.com/office/drawing/2014/main" id="{ECA16DB5-786A-4E64-92A0-1AB1D3385353}"/>
              </a:ext>
            </a:extLst>
          </p:cNvPr>
          <p:cNvSpPr>
            <a:spLocks noGrp="1"/>
          </p:cNvSpPr>
          <p:nvPr>
            <p:ph idx="1"/>
          </p:nvPr>
        </p:nvSpPr>
        <p:spPr/>
        <p:txBody>
          <a:bodyPr>
            <a:normAutofit/>
          </a:bodyPr>
          <a:lstStyle/>
          <a:p>
            <a:pPr marL="0" indent="0">
              <a:buNone/>
            </a:pPr>
            <a:r>
              <a:rPr kumimoji="1" lang="ja-JP" altLang="en-US" sz="2800">
                <a:latin typeface="UD デジタル 教科書体 NK-R" panose="02020400000000000000" pitchFamily="18" charset="-128"/>
                <a:ea typeface="UD デジタル 教科書体 NK-R" panose="02020400000000000000" pitchFamily="18" charset="-128"/>
              </a:rPr>
              <a:t>どのような先生でありたいと思いますか？</a:t>
            </a:r>
            <a:endParaRPr kumimoji="1" lang="en-US" altLang="ja-JP" sz="280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2800">
                <a:latin typeface="UD デジタル 教科書体 NK-R" panose="02020400000000000000" pitchFamily="18" charset="-128"/>
                <a:ea typeface="UD デジタル 教科書体 NK-R" panose="02020400000000000000" pitchFamily="18" charset="-128"/>
              </a:rPr>
              <a:t>また，どのような生徒を育てたいと思いますか？</a:t>
            </a:r>
            <a:endParaRPr kumimoji="1" lang="ja-JP" altLang="en-US" sz="2800">
              <a:latin typeface="UD デジタル 教科書体 NK-R" panose="02020400000000000000" pitchFamily="18" charset="-128"/>
              <a:ea typeface="UD デジタル 教科書体 NK-R" panose="02020400000000000000" pitchFamily="18" charset="-128"/>
            </a:endParaRPr>
          </a:p>
        </p:txBody>
      </p:sp>
    </p:spTree>
    <p:extLst>
      <p:ext uri="{BB962C8B-B14F-4D97-AF65-F5344CB8AC3E}">
        <p14:creationId xmlns:p14="http://schemas.microsoft.com/office/powerpoint/2010/main" val="13355617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10254342" y="222069"/>
            <a:ext cx="1653019" cy="6309360"/>
          </a:xfrm>
        </p:spPr>
        <p:txBody>
          <a:bodyPr/>
          <a:lstStyle/>
          <a:p>
            <a:r>
              <a:rPr kumimoji="1" lang="ja-JP" altLang="en-US"/>
              <a:t>教室掲示：「○○通信</a:t>
            </a:r>
            <a:r>
              <a:rPr lang="ja-JP" altLang="en-US"/>
              <a:t>など</a:t>
            </a:r>
            <a:r>
              <a:rPr kumimoji="1" lang="ja-JP" altLang="en-US"/>
              <a:t>」</a:t>
            </a:r>
          </a:p>
        </p:txBody>
      </p:sp>
      <p:sp>
        <p:nvSpPr>
          <p:cNvPr id="3" name="縦書きテキスト プレースホルダー 2"/>
          <p:cNvSpPr>
            <a:spLocks noGrp="1"/>
          </p:cNvSpPr>
          <p:nvPr>
            <p:ph type="body" orient="vert" idx="1"/>
          </p:nvPr>
        </p:nvSpPr>
        <p:spPr>
          <a:xfrm>
            <a:off x="522513" y="222069"/>
            <a:ext cx="9483635" cy="6309360"/>
          </a:xfrm>
        </p:spPr>
        <p:txBody>
          <a:bodyPr/>
          <a:lstStyle/>
          <a:p>
            <a:endParaRPr kumimoji="1" lang="ja-JP" altLang="en-US"/>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7536" y="261257"/>
            <a:ext cx="8375470" cy="6281603"/>
          </a:xfrm>
          <a:prstGeom prst="rect">
            <a:avLst/>
          </a:prstGeom>
        </p:spPr>
      </p:pic>
    </p:spTree>
    <p:extLst>
      <p:ext uri="{BB962C8B-B14F-4D97-AF65-F5344CB8AC3E}">
        <p14:creationId xmlns:p14="http://schemas.microsoft.com/office/powerpoint/2010/main" val="21257731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10254342" y="222069"/>
            <a:ext cx="1653019" cy="6309360"/>
          </a:xfrm>
        </p:spPr>
        <p:txBody>
          <a:bodyPr/>
          <a:lstStyle/>
          <a:p>
            <a:r>
              <a:rPr kumimoji="1" lang="ja-JP" altLang="en-US"/>
              <a:t>教室掲示：「○○通信</a:t>
            </a:r>
            <a:r>
              <a:rPr lang="ja-JP" altLang="en-US"/>
              <a:t>など</a:t>
            </a:r>
            <a:r>
              <a:rPr kumimoji="1" lang="ja-JP" altLang="en-US"/>
              <a:t>」</a:t>
            </a:r>
          </a:p>
        </p:txBody>
      </p:sp>
      <p:sp>
        <p:nvSpPr>
          <p:cNvPr id="3" name="縦書きテキスト プレースホルダー 2"/>
          <p:cNvSpPr>
            <a:spLocks noGrp="1"/>
          </p:cNvSpPr>
          <p:nvPr>
            <p:ph type="body" orient="vert" idx="1"/>
          </p:nvPr>
        </p:nvSpPr>
        <p:spPr>
          <a:xfrm>
            <a:off x="522513" y="222069"/>
            <a:ext cx="9483635" cy="6309360"/>
          </a:xfrm>
        </p:spPr>
        <p:txBody>
          <a:bodyPr/>
          <a:lstStyle/>
          <a:p>
            <a:endParaRPr kumimoji="1" lang="ja-JP" altLang="en-US"/>
          </a:p>
        </p:txBody>
      </p:sp>
      <p:pic>
        <p:nvPicPr>
          <p:cNvPr id="5" name="図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3555" y="222069"/>
            <a:ext cx="8416834" cy="6312626"/>
          </a:xfrm>
          <a:prstGeom prst="rect">
            <a:avLst/>
          </a:prstGeom>
        </p:spPr>
      </p:pic>
    </p:spTree>
    <p:extLst>
      <p:ext uri="{BB962C8B-B14F-4D97-AF65-F5344CB8AC3E}">
        <p14:creationId xmlns:p14="http://schemas.microsoft.com/office/powerpoint/2010/main" val="10984626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10254342" y="222069"/>
            <a:ext cx="1653019" cy="6309360"/>
          </a:xfrm>
        </p:spPr>
        <p:txBody>
          <a:bodyPr/>
          <a:lstStyle/>
          <a:p>
            <a:r>
              <a:rPr kumimoji="1" lang="ja-JP" altLang="en-US"/>
              <a:t>教室掲示：「言葉を</a:t>
            </a:r>
            <a:r>
              <a:rPr lang="ja-JP" altLang="en-US"/>
              <a:t>使う</a:t>
            </a:r>
            <a:r>
              <a:rPr kumimoji="1" lang="ja-JP" altLang="en-US"/>
              <a:t>」</a:t>
            </a:r>
          </a:p>
        </p:txBody>
      </p:sp>
      <p:sp>
        <p:nvSpPr>
          <p:cNvPr id="3" name="縦書きテキスト プレースホルダー 2"/>
          <p:cNvSpPr>
            <a:spLocks noGrp="1"/>
          </p:cNvSpPr>
          <p:nvPr>
            <p:ph type="body" orient="vert" idx="1"/>
          </p:nvPr>
        </p:nvSpPr>
        <p:spPr>
          <a:xfrm>
            <a:off x="522513" y="222069"/>
            <a:ext cx="9483635" cy="6309360"/>
          </a:xfrm>
        </p:spPr>
        <p:txBody>
          <a:bodyPr/>
          <a:lstStyle/>
          <a:p>
            <a:endParaRPr kumimoji="1" lang="ja-JP" altLang="en-US"/>
          </a:p>
        </p:txBody>
      </p:sp>
      <p:pic>
        <p:nvPicPr>
          <p:cNvPr id="6" name="図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0192" y="274319"/>
            <a:ext cx="8342813" cy="6257110"/>
          </a:xfrm>
          <a:prstGeom prst="rect">
            <a:avLst/>
          </a:prstGeom>
        </p:spPr>
      </p:pic>
    </p:spTree>
    <p:extLst>
      <p:ext uri="{BB962C8B-B14F-4D97-AF65-F5344CB8AC3E}">
        <p14:creationId xmlns:p14="http://schemas.microsoft.com/office/powerpoint/2010/main" val="33834643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10254342" y="222069"/>
            <a:ext cx="1653019" cy="6309360"/>
          </a:xfrm>
        </p:spPr>
        <p:txBody>
          <a:bodyPr/>
          <a:lstStyle/>
          <a:p>
            <a:r>
              <a:rPr kumimoji="1" lang="ja-JP" altLang="en-US"/>
              <a:t>教室掲示：「季節・行事」</a:t>
            </a:r>
          </a:p>
        </p:txBody>
      </p:sp>
      <p:sp>
        <p:nvSpPr>
          <p:cNvPr id="3" name="縦書きテキスト プレースホルダー 2"/>
          <p:cNvSpPr>
            <a:spLocks noGrp="1"/>
          </p:cNvSpPr>
          <p:nvPr>
            <p:ph type="body" orient="vert" idx="1"/>
          </p:nvPr>
        </p:nvSpPr>
        <p:spPr>
          <a:xfrm>
            <a:off x="522513" y="222069"/>
            <a:ext cx="9483635" cy="6309360"/>
          </a:xfrm>
        </p:spPr>
        <p:txBody>
          <a:bodyPr/>
          <a:lstStyle/>
          <a:p>
            <a:endParaRPr kumimoji="1" lang="ja-JP" altLang="en-US"/>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0492" y="339635"/>
            <a:ext cx="8255725" cy="6191794"/>
          </a:xfrm>
          <a:prstGeom prst="rect">
            <a:avLst/>
          </a:prstGeom>
        </p:spPr>
      </p:pic>
    </p:spTree>
    <p:extLst>
      <p:ext uri="{BB962C8B-B14F-4D97-AF65-F5344CB8AC3E}">
        <p14:creationId xmlns:p14="http://schemas.microsoft.com/office/powerpoint/2010/main" val="34507484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10254342" y="222069"/>
            <a:ext cx="1653019" cy="6309360"/>
          </a:xfrm>
        </p:spPr>
        <p:txBody>
          <a:bodyPr/>
          <a:lstStyle/>
          <a:p>
            <a:r>
              <a:rPr kumimoji="1" lang="ja-JP" altLang="en-US"/>
              <a:t>教室掲示：「季節・行事」</a:t>
            </a:r>
          </a:p>
        </p:txBody>
      </p:sp>
      <p:sp>
        <p:nvSpPr>
          <p:cNvPr id="3" name="縦書きテキスト プレースホルダー 2"/>
          <p:cNvSpPr>
            <a:spLocks noGrp="1"/>
          </p:cNvSpPr>
          <p:nvPr>
            <p:ph type="body" orient="vert" idx="1"/>
          </p:nvPr>
        </p:nvSpPr>
        <p:spPr>
          <a:xfrm>
            <a:off x="522513" y="222069"/>
            <a:ext cx="9483635" cy="6309360"/>
          </a:xfrm>
        </p:spPr>
        <p:txBody>
          <a:bodyPr/>
          <a:lstStyle/>
          <a:p>
            <a:endParaRPr kumimoji="1" lang="ja-JP" altLang="en-US"/>
          </a:p>
        </p:txBody>
      </p:sp>
      <p:pic>
        <p:nvPicPr>
          <p:cNvPr id="5" name="図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6983" y="222069"/>
            <a:ext cx="8364583" cy="6273437"/>
          </a:xfrm>
          <a:prstGeom prst="rect">
            <a:avLst/>
          </a:prstGeom>
        </p:spPr>
      </p:pic>
    </p:spTree>
    <p:extLst>
      <p:ext uri="{BB962C8B-B14F-4D97-AF65-F5344CB8AC3E}">
        <p14:creationId xmlns:p14="http://schemas.microsoft.com/office/powerpoint/2010/main" val="31537885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10254342" y="222069"/>
            <a:ext cx="1653019" cy="6309360"/>
          </a:xfrm>
        </p:spPr>
        <p:txBody>
          <a:bodyPr/>
          <a:lstStyle/>
          <a:p>
            <a:r>
              <a:rPr kumimoji="1" lang="ja-JP" altLang="en-US"/>
              <a:t>教室掲示：「掲示物置き方」</a:t>
            </a:r>
          </a:p>
        </p:txBody>
      </p:sp>
      <p:sp>
        <p:nvSpPr>
          <p:cNvPr id="3" name="縦書きテキスト プレースホルダー 2"/>
          <p:cNvSpPr>
            <a:spLocks noGrp="1"/>
          </p:cNvSpPr>
          <p:nvPr>
            <p:ph type="body" orient="vert" idx="1"/>
          </p:nvPr>
        </p:nvSpPr>
        <p:spPr>
          <a:xfrm>
            <a:off x="522513" y="222069"/>
            <a:ext cx="9483635" cy="6309360"/>
          </a:xfrm>
        </p:spPr>
        <p:txBody>
          <a:bodyPr/>
          <a:lstStyle/>
          <a:p>
            <a:endParaRPr kumimoji="1" lang="ja-JP" altLang="en-US"/>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4365" y="235132"/>
            <a:ext cx="8395063" cy="6296297"/>
          </a:xfrm>
          <a:prstGeom prst="rect">
            <a:avLst/>
          </a:prstGeom>
        </p:spPr>
      </p:pic>
    </p:spTree>
    <p:extLst>
      <p:ext uri="{BB962C8B-B14F-4D97-AF65-F5344CB8AC3E}">
        <p14:creationId xmlns:p14="http://schemas.microsoft.com/office/powerpoint/2010/main" val="18858399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10254342" y="222069"/>
            <a:ext cx="1653019" cy="6309360"/>
          </a:xfrm>
        </p:spPr>
        <p:txBody>
          <a:bodyPr/>
          <a:lstStyle/>
          <a:p>
            <a:r>
              <a:rPr kumimoji="1" lang="ja-JP" altLang="en-US"/>
              <a:t>教室掲示：「掲示物置き方」</a:t>
            </a:r>
          </a:p>
        </p:txBody>
      </p:sp>
      <p:sp>
        <p:nvSpPr>
          <p:cNvPr id="3" name="縦書きテキスト プレースホルダー 2"/>
          <p:cNvSpPr>
            <a:spLocks noGrp="1"/>
          </p:cNvSpPr>
          <p:nvPr>
            <p:ph type="body" orient="vert" idx="1"/>
          </p:nvPr>
        </p:nvSpPr>
        <p:spPr>
          <a:xfrm>
            <a:off x="522513" y="222069"/>
            <a:ext cx="9483635" cy="6309360"/>
          </a:xfrm>
        </p:spPr>
        <p:txBody>
          <a:bodyPr/>
          <a:lstStyle/>
          <a:p>
            <a:endParaRPr kumimoji="1" lang="ja-JP" altLang="en-US"/>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9381" y="222069"/>
            <a:ext cx="8429897" cy="6322423"/>
          </a:xfrm>
          <a:prstGeom prst="rect">
            <a:avLst/>
          </a:prstGeom>
        </p:spPr>
      </p:pic>
    </p:spTree>
    <p:extLst>
      <p:ext uri="{BB962C8B-B14F-4D97-AF65-F5344CB8AC3E}">
        <p14:creationId xmlns:p14="http://schemas.microsoft.com/office/powerpoint/2010/main" val="15045022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10254342" y="222069"/>
            <a:ext cx="1653019" cy="6309360"/>
          </a:xfrm>
        </p:spPr>
        <p:txBody>
          <a:bodyPr/>
          <a:lstStyle/>
          <a:p>
            <a:r>
              <a:rPr kumimoji="1" lang="ja-JP" altLang="en-US"/>
              <a:t>教室掲示：「掲示物置き方」</a:t>
            </a:r>
          </a:p>
        </p:txBody>
      </p:sp>
      <p:sp>
        <p:nvSpPr>
          <p:cNvPr id="3" name="縦書きテキスト プレースホルダー 2"/>
          <p:cNvSpPr>
            <a:spLocks noGrp="1"/>
          </p:cNvSpPr>
          <p:nvPr>
            <p:ph type="body" orient="vert" idx="1"/>
          </p:nvPr>
        </p:nvSpPr>
        <p:spPr>
          <a:xfrm>
            <a:off x="522513" y="222069"/>
            <a:ext cx="9483635" cy="6309360"/>
          </a:xfrm>
        </p:spPr>
        <p:txBody>
          <a:bodyPr/>
          <a:lstStyle/>
          <a:p>
            <a:endParaRPr kumimoji="1" lang="ja-JP" altLang="en-US"/>
          </a:p>
        </p:txBody>
      </p:sp>
      <p:pic>
        <p:nvPicPr>
          <p:cNvPr id="5" name="図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794" y="222069"/>
            <a:ext cx="8412481" cy="6309361"/>
          </a:xfrm>
          <a:prstGeom prst="rect">
            <a:avLst/>
          </a:prstGeom>
        </p:spPr>
      </p:pic>
    </p:spTree>
    <p:extLst>
      <p:ext uri="{BB962C8B-B14F-4D97-AF65-F5344CB8AC3E}">
        <p14:creationId xmlns:p14="http://schemas.microsoft.com/office/powerpoint/2010/main" val="25420476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10254342" y="222069"/>
            <a:ext cx="1653019" cy="6309360"/>
          </a:xfrm>
        </p:spPr>
        <p:txBody>
          <a:bodyPr/>
          <a:lstStyle/>
          <a:p>
            <a:r>
              <a:rPr kumimoji="1" lang="ja-JP" altLang="en-US"/>
              <a:t>教室掲示：「各教科の連絡」</a:t>
            </a:r>
          </a:p>
        </p:txBody>
      </p:sp>
      <p:sp>
        <p:nvSpPr>
          <p:cNvPr id="3" name="縦書きテキスト プレースホルダー 2"/>
          <p:cNvSpPr>
            <a:spLocks noGrp="1"/>
          </p:cNvSpPr>
          <p:nvPr>
            <p:ph type="body" orient="vert" idx="1"/>
          </p:nvPr>
        </p:nvSpPr>
        <p:spPr>
          <a:xfrm>
            <a:off x="522513" y="222069"/>
            <a:ext cx="9483635" cy="6309360"/>
          </a:xfrm>
        </p:spPr>
        <p:txBody>
          <a:bodyPr/>
          <a:lstStyle/>
          <a:p>
            <a:endParaRPr kumimoji="1" lang="ja-JP" altLang="en-US"/>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3256" y="222069"/>
            <a:ext cx="8482148" cy="6361611"/>
          </a:xfrm>
          <a:prstGeom prst="rect">
            <a:avLst/>
          </a:prstGeom>
        </p:spPr>
      </p:pic>
    </p:spTree>
    <p:extLst>
      <p:ext uri="{BB962C8B-B14F-4D97-AF65-F5344CB8AC3E}">
        <p14:creationId xmlns:p14="http://schemas.microsoft.com/office/powerpoint/2010/main" val="37289599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10254342" y="222069"/>
            <a:ext cx="1653019" cy="6309360"/>
          </a:xfrm>
        </p:spPr>
        <p:txBody>
          <a:bodyPr/>
          <a:lstStyle/>
          <a:p>
            <a:r>
              <a:rPr kumimoji="1" lang="ja-JP" altLang="en-US"/>
              <a:t>教室掲示：「写真の貼り方」</a:t>
            </a:r>
          </a:p>
        </p:txBody>
      </p:sp>
      <p:sp>
        <p:nvSpPr>
          <p:cNvPr id="3" name="縦書きテキスト プレースホルダー 2"/>
          <p:cNvSpPr>
            <a:spLocks noGrp="1"/>
          </p:cNvSpPr>
          <p:nvPr>
            <p:ph type="body" orient="vert" idx="1"/>
          </p:nvPr>
        </p:nvSpPr>
        <p:spPr>
          <a:xfrm>
            <a:off x="522513" y="222069"/>
            <a:ext cx="9483635" cy="6309360"/>
          </a:xfrm>
        </p:spPr>
        <p:txBody>
          <a:bodyPr/>
          <a:lstStyle/>
          <a:p>
            <a:endParaRPr kumimoji="1" lang="ja-JP" altLang="en-US"/>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5360" y="300446"/>
            <a:ext cx="8307977" cy="6230983"/>
          </a:xfrm>
          <a:prstGeom prst="rect">
            <a:avLst/>
          </a:prstGeom>
        </p:spPr>
      </p:pic>
    </p:spTree>
    <p:extLst>
      <p:ext uri="{BB962C8B-B14F-4D97-AF65-F5344CB8AC3E}">
        <p14:creationId xmlns:p14="http://schemas.microsoft.com/office/powerpoint/2010/main" val="13977822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BCFE4DB-9516-4283-A35A-DEC78AAA54BA}"/>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ECA16DB5-786A-4E64-92A0-1AB1D3385353}"/>
              </a:ext>
            </a:extLst>
          </p:cNvPr>
          <p:cNvSpPr>
            <a:spLocks noGrp="1"/>
          </p:cNvSpPr>
          <p:nvPr>
            <p:ph idx="1"/>
          </p:nvPr>
        </p:nvSpPr>
        <p:spPr>
          <a:xfrm>
            <a:off x="2592924" y="4709890"/>
            <a:ext cx="8583076" cy="1524000"/>
          </a:xfrm>
        </p:spPr>
        <p:txBody>
          <a:bodyPr>
            <a:normAutofit/>
          </a:bodyPr>
          <a:lstStyle/>
          <a:p>
            <a:pPr marL="0" indent="0">
              <a:buNone/>
            </a:pPr>
            <a:r>
              <a:rPr lang="ja-JP" altLang="en-US" sz="3600">
                <a:solidFill>
                  <a:srgbClr val="0070C0"/>
                </a:solidFill>
                <a:latin typeface="UD デジタル 教科書体 NK-R" panose="02020400000000000000" pitchFamily="18" charset="-128"/>
                <a:ea typeface="UD デジタル 教科書体 NK-R" panose="02020400000000000000" pitchFamily="18" charset="-128"/>
              </a:rPr>
              <a:t>様々な場面で考えて行動をして，</a:t>
            </a:r>
            <a:endParaRPr lang="en-US" altLang="ja-JP" sz="3600">
              <a:solidFill>
                <a:srgbClr val="0070C0"/>
              </a:solidFill>
              <a:latin typeface="UD デジタル 教科書体 NK-R" panose="02020400000000000000" pitchFamily="18" charset="-128"/>
              <a:ea typeface="UD デジタル 教科書体 NK-R" panose="02020400000000000000" pitchFamily="18" charset="-128"/>
            </a:endParaRPr>
          </a:p>
          <a:p>
            <a:pPr marL="0" indent="0">
              <a:buNone/>
            </a:pPr>
            <a:r>
              <a:rPr lang="ja-JP" altLang="en-US" sz="3600">
                <a:solidFill>
                  <a:srgbClr val="0070C0"/>
                </a:solidFill>
                <a:latin typeface="UD デジタル 教科書体 NK-R" panose="02020400000000000000" pitchFamily="18" charset="-128"/>
                <a:ea typeface="UD デジタル 教科書体 NK-R" panose="02020400000000000000" pitchFamily="18" charset="-128"/>
              </a:rPr>
              <a:t>良い判断ができる生徒を育てたい。</a:t>
            </a:r>
            <a:endParaRPr kumimoji="1" lang="ja-JP" altLang="en-US" sz="3600">
              <a:solidFill>
                <a:srgbClr val="0070C0"/>
              </a:solidFill>
              <a:latin typeface="UD デジタル 教科書体 NK-R" panose="02020400000000000000" pitchFamily="18" charset="-128"/>
              <a:ea typeface="UD デジタル 教科書体 NK-R" panose="02020400000000000000" pitchFamily="18" charset="-128"/>
            </a:endParaRPr>
          </a:p>
        </p:txBody>
      </p:sp>
      <p:sp>
        <p:nvSpPr>
          <p:cNvPr id="5" name="テキスト ボックス 4">
            <a:extLst>
              <a:ext uri="{FF2B5EF4-FFF2-40B4-BE49-F238E27FC236}">
                <a16:creationId xmlns:a16="http://schemas.microsoft.com/office/drawing/2014/main" id="{03503B63-D7E6-4677-9485-F102B0FC70E0}"/>
              </a:ext>
            </a:extLst>
          </p:cNvPr>
          <p:cNvSpPr txBox="1"/>
          <p:nvPr/>
        </p:nvSpPr>
        <p:spPr>
          <a:xfrm>
            <a:off x="2585499" y="2283182"/>
            <a:ext cx="6096000" cy="461665"/>
          </a:xfrm>
          <a:prstGeom prst="rect">
            <a:avLst/>
          </a:prstGeom>
          <a:noFill/>
        </p:spPr>
        <p:txBody>
          <a:bodyPr wrap="square">
            <a:spAutoFit/>
          </a:bodyPr>
          <a:lstStyle/>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どのような先生でありたいと思いますか？</a:t>
            </a:r>
            <a:endParaRPr kumimoji="1" lang="en-US" altLang="ja-JP" sz="2400">
              <a:latin typeface="UD デジタル 教科書体 NK-R" panose="02020400000000000000" pitchFamily="18" charset="-128"/>
              <a:ea typeface="UD デジタル 教科書体 NK-R" panose="02020400000000000000" pitchFamily="18" charset="-128"/>
            </a:endParaRPr>
          </a:p>
        </p:txBody>
      </p:sp>
      <p:sp>
        <p:nvSpPr>
          <p:cNvPr id="7" name="テキスト ボックス 6">
            <a:extLst>
              <a:ext uri="{FF2B5EF4-FFF2-40B4-BE49-F238E27FC236}">
                <a16:creationId xmlns:a16="http://schemas.microsoft.com/office/drawing/2014/main" id="{B2018B0B-F832-499E-96E9-0D9770B7566B}"/>
              </a:ext>
            </a:extLst>
          </p:cNvPr>
          <p:cNvSpPr txBox="1"/>
          <p:nvPr/>
        </p:nvSpPr>
        <p:spPr>
          <a:xfrm>
            <a:off x="2592924" y="2887771"/>
            <a:ext cx="9223155" cy="646331"/>
          </a:xfrm>
          <a:prstGeom prst="rect">
            <a:avLst/>
          </a:prstGeom>
          <a:noFill/>
        </p:spPr>
        <p:txBody>
          <a:bodyPr wrap="square">
            <a:spAutoFit/>
          </a:bodyPr>
          <a:lstStyle/>
          <a:p>
            <a:pPr marL="0" indent="0">
              <a:buNone/>
            </a:pPr>
            <a:r>
              <a:rPr kumimoji="1" lang="ja-JP" altLang="en-US" sz="3600">
                <a:solidFill>
                  <a:srgbClr val="0070C0"/>
                </a:solidFill>
                <a:latin typeface="UD デジタル 教科書体 NK-R" panose="02020400000000000000" pitchFamily="18" charset="-128"/>
                <a:ea typeface="UD デジタル 教科書体 NK-R" panose="02020400000000000000" pitchFamily="18" charset="-128"/>
              </a:rPr>
              <a:t>学校が楽しいと思わせられる先生でありたい。</a:t>
            </a:r>
            <a:endParaRPr kumimoji="1" lang="en-US" altLang="ja-JP" sz="3600">
              <a:solidFill>
                <a:srgbClr val="0070C0"/>
              </a:solidFill>
              <a:latin typeface="UD デジタル 教科書体 NK-R" panose="02020400000000000000" pitchFamily="18" charset="-128"/>
              <a:ea typeface="UD デジタル 教科書体 NK-R" panose="02020400000000000000" pitchFamily="18" charset="-128"/>
            </a:endParaRPr>
          </a:p>
        </p:txBody>
      </p:sp>
      <p:sp>
        <p:nvSpPr>
          <p:cNvPr id="9" name="テキスト ボックス 8">
            <a:extLst>
              <a:ext uri="{FF2B5EF4-FFF2-40B4-BE49-F238E27FC236}">
                <a16:creationId xmlns:a16="http://schemas.microsoft.com/office/drawing/2014/main" id="{4BB6D79C-6F8C-4279-BC57-FB5B715DD3CA}"/>
              </a:ext>
            </a:extLst>
          </p:cNvPr>
          <p:cNvSpPr txBox="1"/>
          <p:nvPr/>
        </p:nvSpPr>
        <p:spPr>
          <a:xfrm>
            <a:off x="2585499" y="3828534"/>
            <a:ext cx="6096000" cy="461665"/>
          </a:xfrm>
          <a:prstGeom prst="rect">
            <a:avLst/>
          </a:prstGeom>
          <a:noFill/>
        </p:spPr>
        <p:txBody>
          <a:bodyPr wrap="square">
            <a:spAutoFit/>
          </a:bodyPr>
          <a:lstStyle/>
          <a:p>
            <a:r>
              <a:rPr lang="ja-JP" altLang="en-US" sz="2400">
                <a:latin typeface="UD デジタル 教科書体 NK-R" panose="02020400000000000000" pitchFamily="18" charset="-128"/>
                <a:ea typeface="UD デジタル 教科書体 NK-R" panose="02020400000000000000" pitchFamily="18" charset="-128"/>
              </a:rPr>
              <a:t>どのような生徒を育てたいと思いますか？</a:t>
            </a:r>
            <a:endParaRPr lang="ja-JP" altLang="en-US" sz="2400"/>
          </a:p>
        </p:txBody>
      </p:sp>
    </p:spTree>
    <p:extLst>
      <p:ext uri="{BB962C8B-B14F-4D97-AF65-F5344CB8AC3E}">
        <p14:creationId xmlns:p14="http://schemas.microsoft.com/office/powerpoint/2010/main" val="30367375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10254342" y="222069"/>
            <a:ext cx="1653019" cy="6309360"/>
          </a:xfrm>
        </p:spPr>
        <p:txBody>
          <a:bodyPr/>
          <a:lstStyle/>
          <a:p>
            <a:r>
              <a:rPr kumimoji="1" lang="ja-JP" altLang="en-US"/>
              <a:t>他：</a:t>
            </a:r>
            <a:r>
              <a:rPr kumimoji="1" lang="ja-JP" altLang="en-US" sz="3200"/>
              <a:t>「目標達成シート」</a:t>
            </a:r>
          </a:p>
        </p:txBody>
      </p:sp>
      <p:sp>
        <p:nvSpPr>
          <p:cNvPr id="3" name="縦書きテキスト プレースホルダー 2"/>
          <p:cNvSpPr>
            <a:spLocks noGrp="1"/>
          </p:cNvSpPr>
          <p:nvPr>
            <p:ph type="body" orient="vert" idx="1"/>
          </p:nvPr>
        </p:nvSpPr>
        <p:spPr>
          <a:xfrm>
            <a:off x="522513" y="222069"/>
            <a:ext cx="9483635" cy="6309360"/>
          </a:xfrm>
        </p:spPr>
        <p:txBody>
          <a:bodyPr/>
          <a:lstStyle/>
          <a:p>
            <a:endParaRPr kumimoji="1" lang="ja-JP" altLang="en-US"/>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674" y="274319"/>
            <a:ext cx="8116389" cy="6087292"/>
          </a:xfrm>
          <a:prstGeom prst="rect">
            <a:avLst/>
          </a:prstGeom>
        </p:spPr>
      </p:pic>
    </p:spTree>
    <p:extLst>
      <p:ext uri="{BB962C8B-B14F-4D97-AF65-F5344CB8AC3E}">
        <p14:creationId xmlns:p14="http://schemas.microsoft.com/office/powerpoint/2010/main" val="2353806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10254342" y="222069"/>
            <a:ext cx="1653019" cy="6309360"/>
          </a:xfrm>
        </p:spPr>
        <p:txBody>
          <a:bodyPr/>
          <a:lstStyle/>
          <a:p>
            <a:r>
              <a:rPr kumimoji="1" lang="ja-JP" altLang="en-US"/>
              <a:t>他：</a:t>
            </a:r>
            <a:r>
              <a:rPr kumimoji="1" lang="ja-JP" altLang="en-US" sz="3200"/>
              <a:t>「ステップスケジュール」</a:t>
            </a:r>
          </a:p>
        </p:txBody>
      </p:sp>
      <p:sp>
        <p:nvSpPr>
          <p:cNvPr id="3" name="縦書きテキスト プレースホルダー 2"/>
          <p:cNvSpPr>
            <a:spLocks noGrp="1"/>
          </p:cNvSpPr>
          <p:nvPr>
            <p:ph type="body" orient="vert" idx="1"/>
          </p:nvPr>
        </p:nvSpPr>
        <p:spPr>
          <a:xfrm>
            <a:off x="522513" y="222069"/>
            <a:ext cx="9483635" cy="6309360"/>
          </a:xfrm>
        </p:spPr>
        <p:txBody>
          <a:bodyPr/>
          <a:lstStyle/>
          <a:p>
            <a:endParaRPr kumimoji="1" lang="ja-JP" altLang="en-US"/>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800" y="235132"/>
            <a:ext cx="8395063" cy="6296297"/>
          </a:xfrm>
          <a:prstGeom prst="rect">
            <a:avLst/>
          </a:prstGeom>
        </p:spPr>
      </p:pic>
    </p:spTree>
    <p:extLst>
      <p:ext uri="{BB962C8B-B14F-4D97-AF65-F5344CB8AC3E}">
        <p14:creationId xmlns:p14="http://schemas.microsoft.com/office/powerpoint/2010/main" val="41579329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10254342" y="222069"/>
            <a:ext cx="1653019" cy="6309360"/>
          </a:xfrm>
        </p:spPr>
        <p:txBody>
          <a:bodyPr/>
          <a:lstStyle/>
          <a:p>
            <a:r>
              <a:rPr kumimoji="1" lang="ja-JP" altLang="en-US"/>
              <a:t>他：</a:t>
            </a:r>
            <a:r>
              <a:rPr kumimoji="1" lang="ja-JP" altLang="en-US" sz="3400"/>
              <a:t>「階段の利用」</a:t>
            </a:r>
          </a:p>
        </p:txBody>
      </p:sp>
      <p:sp>
        <p:nvSpPr>
          <p:cNvPr id="3" name="縦書きテキスト プレースホルダー 2"/>
          <p:cNvSpPr>
            <a:spLocks noGrp="1"/>
          </p:cNvSpPr>
          <p:nvPr>
            <p:ph type="body" orient="vert" idx="1"/>
          </p:nvPr>
        </p:nvSpPr>
        <p:spPr>
          <a:xfrm>
            <a:off x="522513" y="222069"/>
            <a:ext cx="9483635" cy="6309360"/>
          </a:xfrm>
        </p:spPr>
        <p:txBody>
          <a:bodyPr/>
          <a:lstStyle/>
          <a:p>
            <a:endParaRPr kumimoji="1" lang="ja-JP" altLang="en-US"/>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2925" y="297180"/>
            <a:ext cx="8312332" cy="6234249"/>
          </a:xfrm>
          <a:prstGeom prst="rect">
            <a:avLst/>
          </a:prstGeom>
        </p:spPr>
      </p:pic>
    </p:spTree>
    <p:extLst>
      <p:ext uri="{BB962C8B-B14F-4D97-AF65-F5344CB8AC3E}">
        <p14:creationId xmlns:p14="http://schemas.microsoft.com/office/powerpoint/2010/main" val="4046049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10254342" y="222069"/>
            <a:ext cx="1653019" cy="6309360"/>
          </a:xfrm>
        </p:spPr>
        <p:txBody>
          <a:bodyPr/>
          <a:lstStyle/>
          <a:p>
            <a:r>
              <a:rPr kumimoji="1" lang="ja-JP" altLang="en-US"/>
              <a:t>他：</a:t>
            </a:r>
            <a:r>
              <a:rPr kumimoji="1" lang="ja-JP" altLang="en-US" sz="3400"/>
              <a:t>「階段の利用」</a:t>
            </a:r>
          </a:p>
        </p:txBody>
      </p:sp>
      <p:sp>
        <p:nvSpPr>
          <p:cNvPr id="3" name="縦書きテキスト プレースホルダー 2"/>
          <p:cNvSpPr>
            <a:spLocks noGrp="1"/>
          </p:cNvSpPr>
          <p:nvPr>
            <p:ph type="body" orient="vert" idx="1"/>
          </p:nvPr>
        </p:nvSpPr>
        <p:spPr>
          <a:xfrm>
            <a:off x="522513" y="222069"/>
            <a:ext cx="9483635" cy="6309360"/>
          </a:xfrm>
        </p:spPr>
        <p:txBody>
          <a:bodyPr/>
          <a:lstStyle/>
          <a:p>
            <a:endParaRPr kumimoji="1" lang="ja-JP" altLang="en-US"/>
          </a:p>
        </p:txBody>
      </p:sp>
      <p:pic>
        <p:nvPicPr>
          <p:cNvPr id="5" name="図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2114" y="235133"/>
            <a:ext cx="8395061" cy="6296296"/>
          </a:xfrm>
          <a:prstGeom prst="rect">
            <a:avLst/>
          </a:prstGeom>
        </p:spPr>
      </p:pic>
    </p:spTree>
    <p:extLst>
      <p:ext uri="{BB962C8B-B14F-4D97-AF65-F5344CB8AC3E}">
        <p14:creationId xmlns:p14="http://schemas.microsoft.com/office/powerpoint/2010/main" val="251567700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10254342" y="222069"/>
            <a:ext cx="1653019" cy="6309360"/>
          </a:xfrm>
        </p:spPr>
        <p:txBody>
          <a:bodyPr/>
          <a:lstStyle/>
          <a:p>
            <a:r>
              <a:rPr kumimoji="1" lang="ja-JP" altLang="en-US"/>
              <a:t>他：</a:t>
            </a:r>
            <a:r>
              <a:rPr kumimoji="1" lang="ja-JP" altLang="en-US" sz="3400"/>
              <a:t>「階段掲示板の利用」</a:t>
            </a:r>
          </a:p>
        </p:txBody>
      </p:sp>
      <p:sp>
        <p:nvSpPr>
          <p:cNvPr id="3" name="縦書きテキスト プレースホルダー 2"/>
          <p:cNvSpPr>
            <a:spLocks noGrp="1"/>
          </p:cNvSpPr>
          <p:nvPr>
            <p:ph type="body" orient="vert" idx="1"/>
          </p:nvPr>
        </p:nvSpPr>
        <p:spPr>
          <a:xfrm>
            <a:off x="522513" y="222069"/>
            <a:ext cx="9483635" cy="6309360"/>
          </a:xfrm>
        </p:spPr>
        <p:txBody>
          <a:bodyPr/>
          <a:lstStyle/>
          <a:p>
            <a:endParaRPr kumimoji="1" lang="ja-JP" altLang="en-US"/>
          </a:p>
        </p:txBody>
      </p:sp>
      <p:pic>
        <p:nvPicPr>
          <p:cNvPr id="5" name="図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8718" y="320040"/>
            <a:ext cx="8151223" cy="6113417"/>
          </a:xfrm>
          <a:prstGeom prst="rect">
            <a:avLst/>
          </a:prstGeom>
        </p:spPr>
      </p:pic>
    </p:spTree>
    <p:extLst>
      <p:ext uri="{BB962C8B-B14F-4D97-AF65-F5344CB8AC3E}">
        <p14:creationId xmlns:p14="http://schemas.microsoft.com/office/powerpoint/2010/main" val="232917211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10254342" y="222069"/>
            <a:ext cx="1653019" cy="6309360"/>
          </a:xfrm>
        </p:spPr>
        <p:txBody>
          <a:bodyPr/>
          <a:lstStyle/>
          <a:p>
            <a:r>
              <a:rPr kumimoji="1" lang="ja-JP" altLang="en-US"/>
              <a:t>他：</a:t>
            </a:r>
            <a:r>
              <a:rPr kumimoji="1" lang="ja-JP" altLang="en-US" sz="3400"/>
              <a:t>「階段掲示板の利用」</a:t>
            </a:r>
          </a:p>
        </p:txBody>
      </p:sp>
      <p:sp>
        <p:nvSpPr>
          <p:cNvPr id="3" name="縦書きテキスト プレースホルダー 2"/>
          <p:cNvSpPr>
            <a:spLocks noGrp="1"/>
          </p:cNvSpPr>
          <p:nvPr>
            <p:ph type="body" orient="vert" idx="1"/>
          </p:nvPr>
        </p:nvSpPr>
        <p:spPr>
          <a:xfrm>
            <a:off x="522513" y="222069"/>
            <a:ext cx="9483635" cy="6309360"/>
          </a:xfrm>
        </p:spPr>
        <p:txBody>
          <a:bodyPr/>
          <a:lstStyle/>
          <a:p>
            <a:endParaRPr kumimoji="1" lang="ja-JP" altLang="en-US"/>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2114" y="339634"/>
            <a:ext cx="8429897" cy="6322423"/>
          </a:xfrm>
          <a:prstGeom prst="rect">
            <a:avLst/>
          </a:prstGeom>
        </p:spPr>
      </p:pic>
    </p:spTree>
    <p:extLst>
      <p:ext uri="{BB962C8B-B14F-4D97-AF65-F5344CB8AC3E}">
        <p14:creationId xmlns:p14="http://schemas.microsoft.com/office/powerpoint/2010/main" val="71719444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10254342" y="222069"/>
            <a:ext cx="1653019" cy="6309360"/>
          </a:xfrm>
        </p:spPr>
        <p:txBody>
          <a:bodyPr/>
          <a:lstStyle/>
          <a:p>
            <a:r>
              <a:rPr kumimoji="1" lang="ja-JP" altLang="en-US"/>
              <a:t>他：</a:t>
            </a:r>
            <a:r>
              <a:rPr kumimoji="1" lang="ja-JP" altLang="en-US" sz="3400"/>
              <a:t>「階段掲示板の利用」</a:t>
            </a:r>
          </a:p>
        </p:txBody>
      </p:sp>
      <p:sp>
        <p:nvSpPr>
          <p:cNvPr id="3" name="縦書きテキスト プレースホルダー 2"/>
          <p:cNvSpPr>
            <a:spLocks noGrp="1"/>
          </p:cNvSpPr>
          <p:nvPr>
            <p:ph type="body" orient="vert" idx="1"/>
          </p:nvPr>
        </p:nvSpPr>
        <p:spPr>
          <a:xfrm>
            <a:off x="522513" y="222069"/>
            <a:ext cx="9483635" cy="6309360"/>
          </a:xfrm>
        </p:spPr>
        <p:txBody>
          <a:bodyPr/>
          <a:lstStyle/>
          <a:p>
            <a:endParaRPr kumimoji="1" lang="ja-JP" altLang="en-US"/>
          </a:p>
        </p:txBody>
      </p:sp>
      <p:pic>
        <p:nvPicPr>
          <p:cNvPr id="5" name="図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2926" y="404948"/>
            <a:ext cx="8325395" cy="6244046"/>
          </a:xfrm>
          <a:prstGeom prst="rect">
            <a:avLst/>
          </a:prstGeom>
        </p:spPr>
      </p:pic>
    </p:spTree>
    <p:extLst>
      <p:ext uri="{BB962C8B-B14F-4D97-AF65-F5344CB8AC3E}">
        <p14:creationId xmlns:p14="http://schemas.microsoft.com/office/powerpoint/2010/main" val="2691830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10254342" y="222069"/>
            <a:ext cx="1653019" cy="6309360"/>
          </a:xfrm>
        </p:spPr>
        <p:txBody>
          <a:bodyPr/>
          <a:lstStyle/>
          <a:p>
            <a:r>
              <a:rPr kumimoji="1" lang="ja-JP" altLang="en-US"/>
              <a:t>他：</a:t>
            </a:r>
            <a:r>
              <a:rPr kumimoji="1" lang="ja-JP" altLang="en-US" sz="3400"/>
              <a:t>「階段掲示板の利用」</a:t>
            </a:r>
          </a:p>
        </p:txBody>
      </p:sp>
      <p:sp>
        <p:nvSpPr>
          <p:cNvPr id="3" name="縦書きテキスト プレースホルダー 2"/>
          <p:cNvSpPr>
            <a:spLocks noGrp="1"/>
          </p:cNvSpPr>
          <p:nvPr>
            <p:ph type="body" orient="vert" idx="1"/>
          </p:nvPr>
        </p:nvSpPr>
        <p:spPr>
          <a:xfrm>
            <a:off x="522513" y="222069"/>
            <a:ext cx="9483635" cy="6309360"/>
          </a:xfrm>
        </p:spPr>
        <p:txBody>
          <a:bodyPr/>
          <a:lstStyle/>
          <a:p>
            <a:endParaRPr kumimoji="1" lang="ja-JP" altLang="en-US"/>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4732" y="222069"/>
            <a:ext cx="8429897" cy="6322423"/>
          </a:xfrm>
          <a:prstGeom prst="rect">
            <a:avLst/>
          </a:prstGeom>
        </p:spPr>
      </p:pic>
    </p:spTree>
    <p:extLst>
      <p:ext uri="{BB962C8B-B14F-4D97-AF65-F5344CB8AC3E}">
        <p14:creationId xmlns:p14="http://schemas.microsoft.com/office/powerpoint/2010/main" val="227266206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10254342" y="222069"/>
            <a:ext cx="1653019" cy="6309360"/>
          </a:xfrm>
        </p:spPr>
        <p:txBody>
          <a:bodyPr/>
          <a:lstStyle/>
          <a:p>
            <a:r>
              <a:rPr kumimoji="1" lang="ja-JP" altLang="en-US"/>
              <a:t>他：</a:t>
            </a:r>
            <a:r>
              <a:rPr kumimoji="1" lang="ja-JP" altLang="en-US" sz="3400"/>
              <a:t>「ピロティの利用」</a:t>
            </a:r>
          </a:p>
        </p:txBody>
      </p:sp>
      <p:sp>
        <p:nvSpPr>
          <p:cNvPr id="3" name="縦書きテキスト プレースホルダー 2"/>
          <p:cNvSpPr>
            <a:spLocks noGrp="1"/>
          </p:cNvSpPr>
          <p:nvPr>
            <p:ph type="body" orient="vert" idx="1"/>
          </p:nvPr>
        </p:nvSpPr>
        <p:spPr>
          <a:xfrm>
            <a:off x="522513" y="222069"/>
            <a:ext cx="9483635" cy="6309360"/>
          </a:xfrm>
        </p:spPr>
        <p:txBody>
          <a:bodyPr/>
          <a:lstStyle/>
          <a:p>
            <a:endParaRPr kumimoji="1" lang="ja-JP" altLang="en-US"/>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838" y="222069"/>
            <a:ext cx="8516983" cy="6387737"/>
          </a:xfrm>
          <a:prstGeom prst="rect">
            <a:avLst/>
          </a:prstGeom>
        </p:spPr>
      </p:pic>
    </p:spTree>
    <p:extLst>
      <p:ext uri="{BB962C8B-B14F-4D97-AF65-F5344CB8AC3E}">
        <p14:creationId xmlns:p14="http://schemas.microsoft.com/office/powerpoint/2010/main" val="18180997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10254342" y="222069"/>
            <a:ext cx="1653019" cy="6309360"/>
          </a:xfrm>
        </p:spPr>
        <p:txBody>
          <a:bodyPr/>
          <a:lstStyle/>
          <a:p>
            <a:r>
              <a:rPr kumimoji="1" lang="ja-JP" altLang="en-US"/>
              <a:t>他：</a:t>
            </a:r>
            <a:r>
              <a:rPr kumimoji="1" lang="ja-JP" altLang="en-US" sz="3400"/>
              <a:t>「ピロティの利用」</a:t>
            </a:r>
          </a:p>
        </p:txBody>
      </p:sp>
      <p:sp>
        <p:nvSpPr>
          <p:cNvPr id="3" name="縦書きテキスト プレースホルダー 2"/>
          <p:cNvSpPr>
            <a:spLocks noGrp="1"/>
          </p:cNvSpPr>
          <p:nvPr>
            <p:ph type="body" orient="vert" idx="1"/>
          </p:nvPr>
        </p:nvSpPr>
        <p:spPr>
          <a:xfrm>
            <a:off x="522513" y="222069"/>
            <a:ext cx="9483635" cy="6309360"/>
          </a:xfrm>
        </p:spPr>
        <p:txBody>
          <a:bodyPr/>
          <a:lstStyle/>
          <a:p>
            <a:endParaRPr kumimoji="1" lang="ja-JP" altLang="en-US"/>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1485" y="261258"/>
            <a:ext cx="8360228" cy="6270171"/>
          </a:xfrm>
          <a:prstGeom prst="rect">
            <a:avLst/>
          </a:prstGeom>
        </p:spPr>
      </p:pic>
    </p:spTree>
    <p:extLst>
      <p:ext uri="{BB962C8B-B14F-4D97-AF65-F5344CB8AC3E}">
        <p14:creationId xmlns:p14="http://schemas.microsoft.com/office/powerpoint/2010/main" val="4164935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学級経営のイメージ</a:t>
            </a:r>
          </a:p>
        </p:txBody>
      </p:sp>
      <p:sp>
        <p:nvSpPr>
          <p:cNvPr id="13" name="コンテンツ プレースホルダー 12">
            <a:extLst>
              <a:ext uri="{FF2B5EF4-FFF2-40B4-BE49-F238E27FC236}">
                <a16:creationId xmlns:a16="http://schemas.microsoft.com/office/drawing/2014/main" id="{D159137E-6F44-42DD-B292-F60104371B1E}"/>
              </a:ext>
            </a:extLst>
          </p:cNvPr>
          <p:cNvSpPr>
            <a:spLocks noGrp="1"/>
          </p:cNvSpPr>
          <p:nvPr>
            <p:ph idx="1"/>
          </p:nvPr>
        </p:nvSpPr>
        <p:spPr/>
        <p:txBody>
          <a:bodyPr/>
          <a:lstStyle/>
          <a:p>
            <a:endParaRPr lang="ja-JP" altLang="en-US"/>
          </a:p>
        </p:txBody>
      </p:sp>
      <p:grpSp>
        <p:nvGrpSpPr>
          <p:cNvPr id="3" name="グループ化 2">
            <a:extLst>
              <a:ext uri="{FF2B5EF4-FFF2-40B4-BE49-F238E27FC236}">
                <a16:creationId xmlns:a16="http://schemas.microsoft.com/office/drawing/2014/main" id="{715D30D3-06E8-47D6-AFFA-A630F6A5AFCA}"/>
              </a:ext>
            </a:extLst>
          </p:cNvPr>
          <p:cNvGrpSpPr/>
          <p:nvPr/>
        </p:nvGrpSpPr>
        <p:grpSpPr>
          <a:xfrm>
            <a:off x="1502503" y="1264555"/>
            <a:ext cx="8590768" cy="5244734"/>
            <a:chOff x="1502503" y="1264555"/>
            <a:chExt cx="8590768" cy="5244734"/>
          </a:xfrm>
        </p:grpSpPr>
        <p:sp>
          <p:nvSpPr>
            <p:cNvPr id="4" name="台形 3">
              <a:extLst>
                <a:ext uri="{FF2B5EF4-FFF2-40B4-BE49-F238E27FC236}">
                  <a16:creationId xmlns:a16="http://schemas.microsoft.com/office/drawing/2014/main" id="{231CBDF8-10AA-4686-B41B-1CECD7DA58EC}"/>
                </a:ext>
              </a:extLst>
            </p:cNvPr>
            <p:cNvSpPr/>
            <p:nvPr/>
          </p:nvSpPr>
          <p:spPr>
            <a:xfrm>
              <a:off x="3467746" y="1565329"/>
              <a:ext cx="4734732" cy="4943960"/>
            </a:xfrm>
            <a:prstGeom prst="trapezoid">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矢印: 下 4">
              <a:extLst>
                <a:ext uri="{FF2B5EF4-FFF2-40B4-BE49-F238E27FC236}">
                  <a16:creationId xmlns:a16="http://schemas.microsoft.com/office/drawing/2014/main" id="{7F66C310-3D48-43DF-A339-60B7E508E469}"/>
                </a:ext>
              </a:extLst>
            </p:cNvPr>
            <p:cNvSpPr/>
            <p:nvPr/>
          </p:nvSpPr>
          <p:spPr>
            <a:xfrm>
              <a:off x="5358539" y="1747434"/>
              <a:ext cx="953146" cy="4579749"/>
            </a:xfrm>
            <a:prstGeom prst="downArrow">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chemeClr val="tx1"/>
                  </a:solidFill>
                </a:rPr>
                <a:t>日常の学級活動</a:t>
              </a:r>
            </a:p>
          </p:txBody>
        </p:sp>
        <p:sp>
          <p:nvSpPr>
            <p:cNvPr id="6" name="思考の吹き出し: 雲形 5">
              <a:extLst>
                <a:ext uri="{FF2B5EF4-FFF2-40B4-BE49-F238E27FC236}">
                  <a16:creationId xmlns:a16="http://schemas.microsoft.com/office/drawing/2014/main" id="{C1719726-04B1-4248-9CE5-988847AD87B3}"/>
                </a:ext>
              </a:extLst>
            </p:cNvPr>
            <p:cNvSpPr/>
            <p:nvPr/>
          </p:nvSpPr>
          <p:spPr>
            <a:xfrm>
              <a:off x="6548034" y="1264555"/>
              <a:ext cx="2425485" cy="1417792"/>
            </a:xfrm>
            <a:prstGeom prst="cloudCallout">
              <a:avLst>
                <a:gd name="adj1" fmla="val -24347"/>
                <a:gd name="adj2" fmla="val 67966"/>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a:latin typeface="UD デジタル 教科書体 NK-R" panose="02020400000000000000" pitchFamily="18" charset="-128"/>
                  <a:ea typeface="UD デジタル 教科書体 NK-R" panose="02020400000000000000" pitchFamily="18" charset="-128"/>
                </a:rPr>
                <a:t>リーダーの育成・個々の成長</a:t>
              </a:r>
            </a:p>
          </p:txBody>
        </p:sp>
        <p:sp>
          <p:nvSpPr>
            <p:cNvPr id="14" name="思考の吹き出し: 雲形 13">
              <a:extLst>
                <a:ext uri="{FF2B5EF4-FFF2-40B4-BE49-F238E27FC236}">
                  <a16:creationId xmlns:a16="http://schemas.microsoft.com/office/drawing/2014/main" id="{5C592833-394D-4EAA-9BB2-06965F6ACAA9}"/>
                </a:ext>
              </a:extLst>
            </p:cNvPr>
            <p:cNvSpPr/>
            <p:nvPr/>
          </p:nvSpPr>
          <p:spPr>
            <a:xfrm>
              <a:off x="7564006" y="2682347"/>
              <a:ext cx="2529265" cy="1390416"/>
            </a:xfrm>
            <a:prstGeom prst="cloudCallout">
              <a:avLst>
                <a:gd name="adj1" fmla="val -53616"/>
                <a:gd name="adj2" fmla="val 89809"/>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a:latin typeface="UD デジタル 教科書体 NK-R" panose="02020400000000000000" pitchFamily="18" charset="-128"/>
                  <a:ea typeface="UD デジタル 教科書体 NK-R" panose="02020400000000000000" pitchFamily="18" charset="-128"/>
                </a:rPr>
                <a:t>生徒同士の繋がり</a:t>
              </a:r>
            </a:p>
          </p:txBody>
        </p:sp>
        <p:sp>
          <p:nvSpPr>
            <p:cNvPr id="15" name="思考の吹き出し: 雲形 14">
              <a:extLst>
                <a:ext uri="{FF2B5EF4-FFF2-40B4-BE49-F238E27FC236}">
                  <a16:creationId xmlns:a16="http://schemas.microsoft.com/office/drawing/2014/main" id="{A22FA237-73DA-4BBE-A227-9D7F93B7AA7F}"/>
                </a:ext>
              </a:extLst>
            </p:cNvPr>
            <p:cNvSpPr/>
            <p:nvPr/>
          </p:nvSpPr>
          <p:spPr>
            <a:xfrm>
              <a:off x="2308417" y="1448895"/>
              <a:ext cx="2425484" cy="1513758"/>
            </a:xfrm>
            <a:prstGeom prst="cloudCallout">
              <a:avLst>
                <a:gd name="adj1" fmla="val 36036"/>
                <a:gd name="adj2" fmla="val 55334"/>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a:latin typeface="UD デジタル 教科書体 NK-R" panose="02020400000000000000" pitchFamily="18" charset="-128"/>
                  <a:ea typeface="UD デジタル 教科書体 NK-R" panose="02020400000000000000" pitchFamily="18" charset="-128"/>
                </a:rPr>
                <a:t>学級開き</a:t>
              </a:r>
            </a:p>
          </p:txBody>
        </p:sp>
        <p:sp>
          <p:nvSpPr>
            <p:cNvPr id="16" name="思考の吹き出し: 雲形 15">
              <a:extLst>
                <a:ext uri="{FF2B5EF4-FFF2-40B4-BE49-F238E27FC236}">
                  <a16:creationId xmlns:a16="http://schemas.microsoft.com/office/drawing/2014/main" id="{5D90EDEC-7596-418E-8C46-46C1347CDB89}"/>
                </a:ext>
              </a:extLst>
            </p:cNvPr>
            <p:cNvSpPr/>
            <p:nvPr/>
          </p:nvSpPr>
          <p:spPr>
            <a:xfrm>
              <a:off x="1502503" y="3030559"/>
              <a:ext cx="2603715" cy="1513757"/>
            </a:xfrm>
            <a:prstGeom prst="cloudCallout">
              <a:avLst>
                <a:gd name="adj1" fmla="val 42262"/>
                <a:gd name="adj2" fmla="val 81953"/>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a:latin typeface="UD デジタル 教科書体 NK-R" panose="02020400000000000000" pitchFamily="18" charset="-128"/>
                  <a:ea typeface="UD デジタル 教科書体 NK-R" panose="02020400000000000000" pitchFamily="18" charset="-128"/>
                </a:rPr>
                <a:t>学校行事</a:t>
              </a:r>
            </a:p>
          </p:txBody>
        </p:sp>
      </p:grpSp>
    </p:spTree>
    <p:extLst>
      <p:ext uri="{BB962C8B-B14F-4D97-AF65-F5344CB8AC3E}">
        <p14:creationId xmlns:p14="http://schemas.microsoft.com/office/powerpoint/2010/main" val="144872156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10254342" y="222069"/>
            <a:ext cx="1653019" cy="6309360"/>
          </a:xfrm>
        </p:spPr>
        <p:txBody>
          <a:bodyPr/>
          <a:lstStyle/>
          <a:p>
            <a:r>
              <a:rPr kumimoji="1" lang="ja-JP" altLang="en-US"/>
              <a:t>他：</a:t>
            </a:r>
            <a:r>
              <a:rPr kumimoji="1" lang="ja-JP" altLang="en-US" sz="3400"/>
              <a:t>「教室前廊下の利用」</a:t>
            </a:r>
          </a:p>
        </p:txBody>
      </p:sp>
      <p:sp>
        <p:nvSpPr>
          <p:cNvPr id="3" name="縦書きテキスト プレースホルダー 2"/>
          <p:cNvSpPr>
            <a:spLocks noGrp="1"/>
          </p:cNvSpPr>
          <p:nvPr>
            <p:ph type="body" orient="vert" idx="1"/>
          </p:nvPr>
        </p:nvSpPr>
        <p:spPr>
          <a:xfrm>
            <a:off x="522513" y="222069"/>
            <a:ext cx="9483635" cy="6309360"/>
          </a:xfrm>
        </p:spPr>
        <p:txBody>
          <a:bodyPr/>
          <a:lstStyle/>
          <a:p>
            <a:endParaRPr kumimoji="1" lang="ja-JP" altLang="en-US"/>
          </a:p>
        </p:txBody>
      </p:sp>
      <p:pic>
        <p:nvPicPr>
          <p:cNvPr id="5" name="図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4547" y="339635"/>
            <a:ext cx="8338459" cy="6253844"/>
          </a:xfrm>
          <a:prstGeom prst="rect">
            <a:avLst/>
          </a:prstGeom>
        </p:spPr>
      </p:pic>
    </p:spTree>
    <p:extLst>
      <p:ext uri="{BB962C8B-B14F-4D97-AF65-F5344CB8AC3E}">
        <p14:creationId xmlns:p14="http://schemas.microsoft.com/office/powerpoint/2010/main" val="355300941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10254342" y="222069"/>
            <a:ext cx="1653019" cy="6309360"/>
          </a:xfrm>
        </p:spPr>
        <p:txBody>
          <a:bodyPr/>
          <a:lstStyle/>
          <a:p>
            <a:r>
              <a:rPr kumimoji="1" lang="ja-JP" altLang="en-US"/>
              <a:t>他：</a:t>
            </a:r>
            <a:r>
              <a:rPr kumimoji="1" lang="ja-JP" altLang="en-US" sz="3400"/>
              <a:t>「教室前廊下の利用」</a:t>
            </a:r>
          </a:p>
        </p:txBody>
      </p:sp>
      <p:sp>
        <p:nvSpPr>
          <p:cNvPr id="3" name="縦書きテキスト プレースホルダー 2"/>
          <p:cNvSpPr>
            <a:spLocks noGrp="1"/>
          </p:cNvSpPr>
          <p:nvPr>
            <p:ph type="body" orient="vert" idx="1"/>
          </p:nvPr>
        </p:nvSpPr>
        <p:spPr>
          <a:xfrm>
            <a:off x="522513" y="222069"/>
            <a:ext cx="9483635" cy="6309360"/>
          </a:xfrm>
        </p:spPr>
        <p:txBody>
          <a:bodyPr/>
          <a:lstStyle/>
          <a:p>
            <a:endParaRPr kumimoji="1" lang="ja-JP" altLang="en-US"/>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9234" y="222069"/>
            <a:ext cx="8360228" cy="6270171"/>
          </a:xfrm>
          <a:prstGeom prst="rect">
            <a:avLst/>
          </a:prstGeom>
        </p:spPr>
      </p:pic>
    </p:spTree>
    <p:extLst>
      <p:ext uri="{BB962C8B-B14F-4D97-AF65-F5344CB8AC3E}">
        <p14:creationId xmlns:p14="http://schemas.microsoft.com/office/powerpoint/2010/main" val="45766602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10254342" y="222069"/>
            <a:ext cx="1653019" cy="6309360"/>
          </a:xfrm>
        </p:spPr>
        <p:txBody>
          <a:bodyPr>
            <a:normAutofit fontScale="90000"/>
          </a:bodyPr>
          <a:lstStyle/>
          <a:p>
            <a:r>
              <a:rPr kumimoji="1" lang="ja-JP" altLang="en-US"/>
              <a:t>他：</a:t>
            </a:r>
            <a:r>
              <a:rPr kumimoji="1" lang="ja-JP" altLang="en-US" sz="3400"/>
              <a:t>「手すりの利用</a:t>
            </a:r>
            <a:br>
              <a:rPr kumimoji="1" lang="en-US" altLang="ja-JP" sz="3400"/>
            </a:br>
            <a:r>
              <a:rPr lang="ja-JP" altLang="en-US" sz="3400"/>
              <a:t>　　　　　</a:t>
            </a:r>
            <a:r>
              <a:rPr kumimoji="1" lang="ja-JP" altLang="en-US" sz="2700"/>
              <a:t>（洗濯ばさみを添えて）</a:t>
            </a:r>
            <a:r>
              <a:rPr kumimoji="1" lang="ja-JP" altLang="en-US" sz="3400"/>
              <a:t>」</a:t>
            </a:r>
          </a:p>
        </p:txBody>
      </p:sp>
      <p:sp>
        <p:nvSpPr>
          <p:cNvPr id="3" name="縦書きテキスト プレースホルダー 2"/>
          <p:cNvSpPr>
            <a:spLocks noGrp="1"/>
          </p:cNvSpPr>
          <p:nvPr>
            <p:ph type="body" orient="vert" idx="1"/>
          </p:nvPr>
        </p:nvSpPr>
        <p:spPr>
          <a:xfrm>
            <a:off x="522513" y="222069"/>
            <a:ext cx="9483635" cy="6309360"/>
          </a:xfrm>
        </p:spPr>
        <p:txBody>
          <a:bodyPr/>
          <a:lstStyle/>
          <a:p>
            <a:endParaRPr kumimoji="1" lang="ja-JP" altLang="en-US"/>
          </a:p>
        </p:txBody>
      </p:sp>
      <p:pic>
        <p:nvPicPr>
          <p:cNvPr id="5" name="図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7428" y="365760"/>
            <a:ext cx="8220892" cy="6165669"/>
          </a:xfrm>
          <a:prstGeom prst="rect">
            <a:avLst/>
          </a:prstGeom>
        </p:spPr>
      </p:pic>
    </p:spTree>
    <p:extLst>
      <p:ext uri="{BB962C8B-B14F-4D97-AF65-F5344CB8AC3E}">
        <p14:creationId xmlns:p14="http://schemas.microsoft.com/office/powerpoint/2010/main" val="386075049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10254342" y="222069"/>
            <a:ext cx="1653019" cy="6309360"/>
          </a:xfrm>
        </p:spPr>
        <p:txBody>
          <a:bodyPr/>
          <a:lstStyle/>
          <a:p>
            <a:r>
              <a:rPr kumimoji="1" lang="ja-JP" altLang="en-US"/>
              <a:t>他：</a:t>
            </a:r>
            <a:r>
              <a:rPr kumimoji="1" lang="ja-JP" altLang="en-US" sz="3400"/>
              <a:t>「手すりの利用</a:t>
            </a:r>
            <a:br>
              <a:rPr kumimoji="1" lang="en-US" altLang="ja-JP" sz="3400"/>
            </a:br>
            <a:r>
              <a:rPr kumimoji="1" lang="ja-JP" altLang="en-US" sz="3400"/>
              <a:t>　　　　　</a:t>
            </a:r>
            <a:r>
              <a:rPr kumimoji="1" lang="ja-JP" altLang="en-US" sz="2400"/>
              <a:t>（洗濯ばさみを添えて）</a:t>
            </a:r>
            <a:r>
              <a:rPr kumimoji="1" lang="ja-JP" altLang="en-US" sz="3400"/>
              <a:t>」</a:t>
            </a:r>
          </a:p>
        </p:txBody>
      </p:sp>
      <p:sp>
        <p:nvSpPr>
          <p:cNvPr id="3" name="縦書きテキスト プレースホルダー 2"/>
          <p:cNvSpPr>
            <a:spLocks noGrp="1"/>
          </p:cNvSpPr>
          <p:nvPr>
            <p:ph type="body" orient="vert" idx="1"/>
          </p:nvPr>
        </p:nvSpPr>
        <p:spPr>
          <a:xfrm>
            <a:off x="522513" y="222069"/>
            <a:ext cx="9483635" cy="6309360"/>
          </a:xfrm>
        </p:spPr>
        <p:txBody>
          <a:bodyPr/>
          <a:lstStyle/>
          <a:p>
            <a:endParaRPr kumimoji="1" lang="ja-JP" altLang="en-US"/>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2114" y="313509"/>
            <a:ext cx="8290560" cy="6217920"/>
          </a:xfrm>
          <a:prstGeom prst="rect">
            <a:avLst/>
          </a:prstGeom>
        </p:spPr>
      </p:pic>
    </p:spTree>
    <p:extLst>
      <p:ext uri="{BB962C8B-B14F-4D97-AF65-F5344CB8AC3E}">
        <p14:creationId xmlns:p14="http://schemas.microsoft.com/office/powerpoint/2010/main" val="408549585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10254342" y="222069"/>
            <a:ext cx="1653019" cy="6309360"/>
          </a:xfrm>
        </p:spPr>
        <p:txBody>
          <a:bodyPr/>
          <a:lstStyle/>
          <a:p>
            <a:r>
              <a:rPr kumimoji="1" lang="ja-JP" altLang="en-US"/>
              <a:t>他：</a:t>
            </a:r>
            <a:r>
              <a:rPr kumimoji="1" lang="ja-JP" altLang="en-US" sz="3400"/>
              <a:t>「夏休みをイメージして」</a:t>
            </a:r>
          </a:p>
        </p:txBody>
      </p:sp>
      <p:sp>
        <p:nvSpPr>
          <p:cNvPr id="3" name="縦書きテキスト プレースホルダー 2"/>
          <p:cNvSpPr>
            <a:spLocks noGrp="1"/>
          </p:cNvSpPr>
          <p:nvPr>
            <p:ph type="body" orient="vert" idx="1"/>
          </p:nvPr>
        </p:nvSpPr>
        <p:spPr>
          <a:xfrm>
            <a:off x="522513" y="222069"/>
            <a:ext cx="9483635" cy="6309360"/>
          </a:xfrm>
        </p:spPr>
        <p:txBody>
          <a:bodyPr/>
          <a:lstStyle/>
          <a:p>
            <a:endParaRPr kumimoji="1" lang="ja-JP" altLang="en-US"/>
          </a:p>
        </p:txBody>
      </p:sp>
      <p:pic>
        <p:nvPicPr>
          <p:cNvPr id="5" name="図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4732" y="222069"/>
            <a:ext cx="8534400" cy="6400800"/>
          </a:xfrm>
          <a:prstGeom prst="rect">
            <a:avLst/>
          </a:prstGeom>
        </p:spPr>
      </p:pic>
    </p:spTree>
    <p:extLst>
      <p:ext uri="{BB962C8B-B14F-4D97-AF65-F5344CB8AC3E}">
        <p14:creationId xmlns:p14="http://schemas.microsoft.com/office/powerpoint/2010/main" val="198580983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10254342" y="222069"/>
            <a:ext cx="1653019" cy="6309360"/>
          </a:xfrm>
        </p:spPr>
        <p:txBody>
          <a:bodyPr/>
          <a:lstStyle/>
          <a:p>
            <a:r>
              <a:rPr kumimoji="1" lang="ja-JP" altLang="en-US"/>
              <a:t>他：</a:t>
            </a:r>
            <a:r>
              <a:rPr kumimoji="1" lang="ja-JP" altLang="en-US" sz="3400"/>
              <a:t>「</a:t>
            </a:r>
            <a:r>
              <a:rPr kumimoji="1" lang="en-US" altLang="ja-JP" sz="3400"/>
              <a:t>【</a:t>
            </a:r>
            <a:r>
              <a:rPr kumimoji="1" lang="ja-JP" altLang="en-US" sz="3400"/>
              <a:t>服</a:t>
            </a:r>
            <a:r>
              <a:rPr kumimoji="1" lang="en-US" altLang="ja-JP" sz="3400"/>
              <a:t>】</a:t>
            </a:r>
            <a:r>
              <a:rPr kumimoji="1" lang="ja-JP" altLang="en-US" sz="3400"/>
              <a:t>の掲示例」</a:t>
            </a:r>
          </a:p>
        </p:txBody>
      </p:sp>
      <p:sp>
        <p:nvSpPr>
          <p:cNvPr id="3" name="縦書きテキスト プレースホルダー 2"/>
          <p:cNvSpPr>
            <a:spLocks noGrp="1"/>
          </p:cNvSpPr>
          <p:nvPr>
            <p:ph type="body" orient="vert" idx="1"/>
          </p:nvPr>
        </p:nvSpPr>
        <p:spPr>
          <a:xfrm>
            <a:off x="522513" y="222069"/>
            <a:ext cx="9483635" cy="6309360"/>
          </a:xfrm>
        </p:spPr>
        <p:txBody>
          <a:bodyPr/>
          <a:lstStyle/>
          <a:p>
            <a:endParaRPr kumimoji="1" lang="ja-JP" altLang="en-US"/>
          </a:p>
        </p:txBody>
      </p:sp>
      <p:pic>
        <p:nvPicPr>
          <p:cNvPr id="5" name="図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252802544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10254342" y="222069"/>
            <a:ext cx="1653019" cy="6309360"/>
          </a:xfrm>
        </p:spPr>
        <p:txBody>
          <a:bodyPr/>
          <a:lstStyle/>
          <a:p>
            <a:r>
              <a:rPr kumimoji="1" lang="ja-JP" altLang="en-US"/>
              <a:t>他：</a:t>
            </a:r>
            <a:r>
              <a:rPr kumimoji="1" lang="ja-JP" altLang="en-US" sz="3400"/>
              <a:t>「にじっくま　さん」</a:t>
            </a:r>
          </a:p>
        </p:txBody>
      </p:sp>
      <p:sp>
        <p:nvSpPr>
          <p:cNvPr id="3" name="縦書きテキスト プレースホルダー 2"/>
          <p:cNvSpPr>
            <a:spLocks noGrp="1"/>
          </p:cNvSpPr>
          <p:nvPr>
            <p:ph type="body" orient="vert" idx="1"/>
          </p:nvPr>
        </p:nvSpPr>
        <p:spPr>
          <a:xfrm>
            <a:off x="522513" y="222069"/>
            <a:ext cx="9483635" cy="6309360"/>
          </a:xfrm>
        </p:spPr>
        <p:txBody>
          <a:bodyPr/>
          <a:lstStyle/>
          <a:p>
            <a:endParaRPr kumimoji="1" lang="ja-JP" altLang="en-US"/>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3737" y="248195"/>
            <a:ext cx="8377645" cy="6283234"/>
          </a:xfrm>
          <a:prstGeom prst="rect">
            <a:avLst/>
          </a:prstGeom>
        </p:spPr>
      </p:pic>
    </p:spTree>
    <p:extLst>
      <p:ext uri="{BB962C8B-B14F-4D97-AF65-F5344CB8AC3E}">
        <p14:creationId xmlns:p14="http://schemas.microsoft.com/office/powerpoint/2010/main" val="324046339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10254342" y="222069"/>
            <a:ext cx="1653019" cy="6309360"/>
          </a:xfrm>
        </p:spPr>
        <p:txBody>
          <a:bodyPr/>
          <a:lstStyle/>
          <a:p>
            <a:r>
              <a:rPr kumimoji="1" lang="ja-JP" altLang="en-US"/>
              <a:t>他：</a:t>
            </a:r>
            <a:r>
              <a:rPr kumimoji="1" lang="ja-JP" altLang="en-US" sz="3400"/>
              <a:t>「どこかの廊下」</a:t>
            </a:r>
          </a:p>
        </p:txBody>
      </p:sp>
      <p:sp>
        <p:nvSpPr>
          <p:cNvPr id="3" name="縦書きテキスト プレースホルダー 2"/>
          <p:cNvSpPr>
            <a:spLocks noGrp="1"/>
          </p:cNvSpPr>
          <p:nvPr>
            <p:ph type="body" orient="vert" idx="1"/>
          </p:nvPr>
        </p:nvSpPr>
        <p:spPr>
          <a:xfrm>
            <a:off x="522513" y="222069"/>
            <a:ext cx="9483635" cy="6309360"/>
          </a:xfrm>
        </p:spPr>
        <p:txBody>
          <a:bodyPr/>
          <a:lstStyle/>
          <a:p>
            <a:endParaRPr kumimoji="1" lang="ja-JP" altLang="en-US"/>
          </a:p>
        </p:txBody>
      </p:sp>
      <p:pic>
        <p:nvPicPr>
          <p:cNvPr id="5" name="図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5804" y="261258"/>
            <a:ext cx="8730343" cy="6270171"/>
          </a:xfrm>
          <a:prstGeom prst="rect">
            <a:avLst/>
          </a:prstGeom>
        </p:spPr>
      </p:pic>
    </p:spTree>
    <p:extLst>
      <p:ext uri="{BB962C8B-B14F-4D97-AF65-F5344CB8AC3E}">
        <p14:creationId xmlns:p14="http://schemas.microsoft.com/office/powerpoint/2010/main" val="57631417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10254342" y="222069"/>
            <a:ext cx="1653019" cy="6309360"/>
          </a:xfrm>
        </p:spPr>
        <p:txBody>
          <a:bodyPr/>
          <a:lstStyle/>
          <a:p>
            <a:r>
              <a:rPr kumimoji="1" lang="ja-JP" altLang="en-US"/>
              <a:t>他：</a:t>
            </a:r>
            <a:r>
              <a:rPr kumimoji="1" lang="ja-JP" altLang="en-US" sz="3400"/>
              <a:t>「どこかの廊下」</a:t>
            </a:r>
          </a:p>
        </p:txBody>
      </p:sp>
      <p:sp>
        <p:nvSpPr>
          <p:cNvPr id="3" name="縦書きテキスト プレースホルダー 2"/>
          <p:cNvSpPr>
            <a:spLocks noGrp="1"/>
          </p:cNvSpPr>
          <p:nvPr>
            <p:ph type="body" orient="vert" idx="1"/>
          </p:nvPr>
        </p:nvSpPr>
        <p:spPr>
          <a:xfrm>
            <a:off x="522513" y="222069"/>
            <a:ext cx="9483635" cy="6309360"/>
          </a:xfrm>
        </p:spPr>
        <p:txBody>
          <a:bodyPr/>
          <a:lstStyle/>
          <a:p>
            <a:endParaRPr kumimoji="1" lang="ja-JP" altLang="en-US"/>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3738" y="222070"/>
            <a:ext cx="8351520" cy="6263640"/>
          </a:xfrm>
          <a:prstGeom prst="rect">
            <a:avLst/>
          </a:prstGeom>
        </p:spPr>
      </p:pic>
    </p:spTree>
    <p:extLst>
      <p:ext uri="{BB962C8B-B14F-4D97-AF65-F5344CB8AC3E}">
        <p14:creationId xmlns:p14="http://schemas.microsoft.com/office/powerpoint/2010/main" val="191086849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10254342" y="222069"/>
            <a:ext cx="1653019" cy="6309360"/>
          </a:xfrm>
        </p:spPr>
        <p:txBody>
          <a:bodyPr/>
          <a:lstStyle/>
          <a:p>
            <a:r>
              <a:rPr kumimoji="1" lang="ja-JP" altLang="en-US"/>
              <a:t>他：</a:t>
            </a:r>
            <a:r>
              <a:rPr kumimoji="1" lang="ja-JP" altLang="en-US" sz="3400"/>
              <a:t>「外しやすい画鋲」</a:t>
            </a:r>
          </a:p>
        </p:txBody>
      </p:sp>
      <p:sp>
        <p:nvSpPr>
          <p:cNvPr id="3" name="縦書きテキスト プレースホルダー 2"/>
          <p:cNvSpPr>
            <a:spLocks noGrp="1"/>
          </p:cNvSpPr>
          <p:nvPr>
            <p:ph type="body" orient="vert" idx="1"/>
          </p:nvPr>
        </p:nvSpPr>
        <p:spPr>
          <a:xfrm>
            <a:off x="522513" y="222069"/>
            <a:ext cx="9483635" cy="6309360"/>
          </a:xfrm>
        </p:spPr>
        <p:txBody>
          <a:bodyPr/>
          <a:lstStyle/>
          <a:p>
            <a:endParaRPr kumimoji="1" lang="ja-JP" altLang="en-US"/>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004" y="365759"/>
            <a:ext cx="8395065" cy="6296299"/>
          </a:xfrm>
          <a:prstGeom prst="rect">
            <a:avLst/>
          </a:prstGeom>
        </p:spPr>
      </p:pic>
    </p:spTree>
    <p:extLst>
      <p:ext uri="{BB962C8B-B14F-4D97-AF65-F5344CB8AC3E}">
        <p14:creationId xmlns:p14="http://schemas.microsoft.com/office/powerpoint/2010/main" val="4147107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a:latin typeface="UD デジタル 教科書体 NK-R" panose="02020400000000000000" pitchFamily="18" charset="-128"/>
                <a:ea typeface="UD デジタル 教科書体 NK-R" panose="02020400000000000000" pitchFamily="18" charset="-128"/>
              </a:rPr>
              <a:t>日常の学級活動</a:t>
            </a:r>
            <a:br>
              <a:rPr lang="en-US" altLang="ja-JP"/>
            </a:br>
            <a:endParaRPr kumimoji="1" lang="ja-JP" altLang="en-US"/>
          </a:p>
        </p:txBody>
      </p:sp>
      <p:sp>
        <p:nvSpPr>
          <p:cNvPr id="3" name="コンテンツ プレースホルダー 2"/>
          <p:cNvSpPr>
            <a:spLocks noGrp="1"/>
          </p:cNvSpPr>
          <p:nvPr>
            <p:ph idx="1"/>
          </p:nvPr>
        </p:nvSpPr>
        <p:spPr/>
        <p:txBody>
          <a:bodyPr>
            <a:normAutofit/>
          </a:bodyPr>
          <a:lstStyle/>
          <a:p>
            <a:pPr marL="0" indent="0">
              <a:buNone/>
            </a:pPr>
            <a:r>
              <a:rPr kumimoji="1" lang="ja-JP" altLang="en-US" sz="2800">
                <a:latin typeface="UD デジタル 教科書体 NK-R" panose="02020400000000000000" pitchFamily="18" charset="-128"/>
                <a:ea typeface="UD デジタル 教科書体 NK-R" panose="02020400000000000000" pitchFamily="18" charset="-128"/>
              </a:rPr>
              <a:t>朝学活で意識すること</a:t>
            </a:r>
            <a:endParaRPr kumimoji="1" lang="en-US" altLang="ja-JP" sz="280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2800">
                <a:latin typeface="UD デジタル 教科書体 NK-R" panose="02020400000000000000" pitchFamily="18" charset="-128"/>
                <a:ea typeface="UD デジタル 教科書体 NK-R" panose="02020400000000000000" pitchFamily="18" charset="-128"/>
              </a:rPr>
              <a:t>①静かな時間を作る（朝読書・朝学習）</a:t>
            </a:r>
            <a:endParaRPr lang="en-US" altLang="ja-JP" sz="2800">
              <a:latin typeface="UD デジタル 教科書体 NK-R" panose="02020400000000000000" pitchFamily="18" charset="-128"/>
              <a:ea typeface="UD デジタル 教科書体 NK-R" panose="02020400000000000000" pitchFamily="18" charset="-128"/>
            </a:endParaRPr>
          </a:p>
          <a:p>
            <a:pPr marL="0" indent="0">
              <a:buNone/>
            </a:pPr>
            <a:r>
              <a:rPr lang="en-US" altLang="ja-JP" sz="2800">
                <a:latin typeface="UD デジタル 教科書体 NK-R" panose="02020400000000000000" pitchFamily="18" charset="-128"/>
                <a:ea typeface="UD デジタル 教科書体 NK-R" panose="02020400000000000000" pitchFamily="18" charset="-128"/>
              </a:rPr>
              <a:t>※</a:t>
            </a:r>
            <a:r>
              <a:rPr lang="ja-JP" altLang="en-US" sz="2800">
                <a:latin typeface="UD デジタル 教科書体 NK-R" panose="02020400000000000000" pitchFamily="18" charset="-128"/>
                <a:ea typeface="UD デジタル 教科書体 NK-R" panose="02020400000000000000" pitchFamily="18" charset="-128"/>
              </a:rPr>
              <a:t>話を聞く習慣を身に着けるチャンス！</a:t>
            </a:r>
            <a:endParaRPr lang="en-US" altLang="ja-JP" sz="280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800">
                <a:latin typeface="UD デジタル 教科書体 NK-R" panose="02020400000000000000" pitchFamily="18" charset="-128"/>
                <a:ea typeface="UD デジタル 教科書体 NK-R" panose="02020400000000000000" pitchFamily="18" charset="-128"/>
              </a:rPr>
              <a:t>②一日の見通しを持つ</a:t>
            </a:r>
            <a:endParaRPr kumimoji="1" lang="en-US" altLang="ja-JP" sz="280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800">
                <a:latin typeface="UD デジタル 教科書体 NK-R" panose="02020400000000000000" pitchFamily="18" charset="-128"/>
                <a:ea typeface="UD デジタル 教科書体 NK-R" panose="02020400000000000000" pitchFamily="18" charset="-128"/>
              </a:rPr>
              <a:t>→必要に応じてできたことは褒める</a:t>
            </a:r>
            <a:endParaRPr kumimoji="1" lang="en-US" altLang="ja-JP" sz="280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2800">
                <a:latin typeface="UD デジタル 教科書体 NK-R" panose="02020400000000000000" pitchFamily="18" charset="-128"/>
                <a:ea typeface="UD デジタル 教科書体 NK-R" panose="02020400000000000000" pitchFamily="18" charset="-128"/>
              </a:rPr>
              <a:t>③時間を守る。</a:t>
            </a:r>
            <a:endParaRPr kumimoji="1" lang="ja-JP" altLang="en-US" sz="2800">
              <a:latin typeface="UD デジタル 教科書体 NK-R" panose="02020400000000000000" pitchFamily="18" charset="-128"/>
              <a:ea typeface="UD デジタル 教科書体 NK-R" panose="02020400000000000000" pitchFamily="18" charset="-128"/>
            </a:endParaRPr>
          </a:p>
        </p:txBody>
      </p:sp>
      <p:pic>
        <p:nvPicPr>
          <p:cNvPr id="11" name="図 10">
            <a:extLst>
              <a:ext uri="{FF2B5EF4-FFF2-40B4-BE49-F238E27FC236}">
                <a16:creationId xmlns:a16="http://schemas.microsoft.com/office/drawing/2014/main" id="{6EE932FF-EA14-4B98-B3E4-483FA4E1C9F2}"/>
              </a:ext>
            </a:extLst>
          </p:cNvPr>
          <p:cNvPicPr>
            <a:picLocks noChangeAspect="1"/>
          </p:cNvPicPr>
          <p:nvPr/>
        </p:nvPicPr>
        <p:blipFill>
          <a:blip r:embed="rId3"/>
          <a:stretch>
            <a:fillRect/>
          </a:stretch>
        </p:blipFill>
        <p:spPr>
          <a:xfrm>
            <a:off x="9136652" y="334870"/>
            <a:ext cx="2758644" cy="1684430"/>
          </a:xfrm>
          <a:prstGeom prst="rect">
            <a:avLst/>
          </a:prstGeom>
        </p:spPr>
      </p:pic>
    </p:spTree>
    <p:extLst>
      <p:ext uri="{BB962C8B-B14F-4D97-AF65-F5344CB8AC3E}">
        <p14:creationId xmlns:p14="http://schemas.microsoft.com/office/powerpoint/2010/main" val="57806209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latin typeface="UD デジタル 教科書体 NK-R" panose="02020400000000000000" pitchFamily="18" charset="-128"/>
              <a:ea typeface="UD デジタル 教科書体 NK-R" panose="02020400000000000000" pitchFamily="18" charset="-128"/>
            </a:endParaRPr>
          </a:p>
        </p:txBody>
      </p:sp>
      <p:sp>
        <p:nvSpPr>
          <p:cNvPr id="3" name="コンテンツ プレースホルダー 2"/>
          <p:cNvSpPr>
            <a:spLocks noGrp="1"/>
          </p:cNvSpPr>
          <p:nvPr>
            <p:ph idx="1"/>
          </p:nvPr>
        </p:nvSpPr>
        <p:spPr>
          <a:xfrm>
            <a:off x="2589212" y="1905000"/>
            <a:ext cx="8915400" cy="4457054"/>
          </a:xfrm>
        </p:spPr>
        <p:txBody>
          <a:bodyPr>
            <a:noAutofit/>
          </a:bodyPr>
          <a:lstStyle/>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みなさんは働き始めてこんな先生になりたいという先生に出会いましたか？</a:t>
            </a:r>
            <a:endParaRPr kumimoji="1" lang="en-US" altLang="ja-JP" sz="2400">
              <a:latin typeface="UD デジタル 教科書体 NK-R" panose="02020400000000000000" pitchFamily="18" charset="-128"/>
              <a:ea typeface="UD デジタル 教科書体 NK-R" panose="02020400000000000000" pitchFamily="18" charset="-128"/>
            </a:endParaRPr>
          </a:p>
        </p:txBody>
      </p:sp>
    </p:spTree>
    <p:extLst>
      <p:ext uri="{BB962C8B-B14F-4D97-AF65-F5344CB8AC3E}">
        <p14:creationId xmlns:p14="http://schemas.microsoft.com/office/powerpoint/2010/main" val="48163950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CD42A6B-F95D-4C9E-822F-CE08C2702CCD}"/>
              </a:ext>
            </a:extLst>
          </p:cNvPr>
          <p:cNvSpPr>
            <a:spLocks noGrp="1"/>
          </p:cNvSpPr>
          <p:nvPr>
            <p:ph type="title"/>
          </p:nvPr>
        </p:nvSpPr>
        <p:spPr/>
        <p:txBody>
          <a:bodyPr/>
          <a:lstStyle/>
          <a:p>
            <a:r>
              <a:rPr kumimoji="1" lang="ja-JP" altLang="en-US">
                <a:latin typeface="UD デジタル 教科書体 NK-R" panose="02020400000000000000" pitchFamily="18" charset="-128"/>
                <a:ea typeface="UD デジタル 教科書体 NK-R" panose="02020400000000000000" pitchFamily="18" charset="-128"/>
              </a:rPr>
              <a:t>最後に</a:t>
            </a:r>
            <a:r>
              <a:rPr kumimoji="1" lang="en-US" altLang="ja-JP">
                <a:latin typeface="UD デジタル 教科書体 NK-R" panose="02020400000000000000" pitchFamily="18" charset="-128"/>
                <a:ea typeface="UD デジタル 教科書体 NK-R" panose="02020400000000000000" pitchFamily="18" charset="-128"/>
              </a:rPr>
              <a:t>…</a:t>
            </a:r>
            <a:endParaRPr kumimoji="1" lang="ja-JP" altLang="en-US">
              <a:latin typeface="UD デジタル 教科書体 NK-R" panose="02020400000000000000" pitchFamily="18" charset="-128"/>
              <a:ea typeface="UD デジタル 教科書体 NK-R" panose="02020400000000000000" pitchFamily="18" charset="-128"/>
            </a:endParaRPr>
          </a:p>
        </p:txBody>
      </p:sp>
      <p:sp>
        <p:nvSpPr>
          <p:cNvPr id="3" name="コンテンツ プレースホルダー 2">
            <a:extLst>
              <a:ext uri="{FF2B5EF4-FFF2-40B4-BE49-F238E27FC236}">
                <a16:creationId xmlns:a16="http://schemas.microsoft.com/office/drawing/2014/main" id="{B75FF319-EB35-4B26-8E34-D872292DBAEB}"/>
              </a:ext>
            </a:extLst>
          </p:cNvPr>
          <p:cNvSpPr>
            <a:spLocks noGrp="1"/>
          </p:cNvSpPr>
          <p:nvPr>
            <p:ph idx="1"/>
          </p:nvPr>
        </p:nvSpPr>
        <p:spPr/>
        <p:txBody>
          <a:bodyPr/>
          <a:lstStyle/>
          <a:p>
            <a:pPr marL="0" indent="0">
              <a:buNone/>
            </a:pPr>
            <a:endParaRPr kumimoji="1" lang="ja-JP" altLang="en-US"/>
          </a:p>
        </p:txBody>
      </p:sp>
    </p:spTree>
    <p:extLst>
      <p:ext uri="{BB962C8B-B14F-4D97-AF65-F5344CB8AC3E}">
        <p14:creationId xmlns:p14="http://schemas.microsoft.com/office/powerpoint/2010/main" val="105251414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latin typeface="UD デジタル 教科書体 NK-R" panose="02020400000000000000" pitchFamily="18" charset="-128"/>
                <a:ea typeface="UD デジタル 教科書体 NK-R" panose="02020400000000000000" pitchFamily="18" charset="-128"/>
              </a:rPr>
              <a:t>学級開き一例</a:t>
            </a:r>
            <a:br>
              <a:rPr kumimoji="1" lang="en-US" altLang="ja-JP">
                <a:latin typeface="UD デジタル 教科書体 NK-R" panose="02020400000000000000" pitchFamily="18" charset="-128"/>
                <a:ea typeface="UD デジタル 教科書体 NK-R" panose="02020400000000000000" pitchFamily="18" charset="-128"/>
              </a:rPr>
            </a:br>
            <a:r>
              <a:rPr kumimoji="1" lang="ja-JP" altLang="en-US">
                <a:latin typeface="UD デジタル 教科書体 NK-R" panose="02020400000000000000" pitchFamily="18" charset="-128"/>
                <a:ea typeface="UD デジタル 教科書体 NK-R" panose="02020400000000000000" pitchFamily="18" charset="-128"/>
              </a:rPr>
              <a:t>レクリエーション</a:t>
            </a:r>
          </a:p>
        </p:txBody>
      </p:sp>
      <p:sp>
        <p:nvSpPr>
          <p:cNvPr id="3" name="コンテンツ プレースホルダー 2"/>
          <p:cNvSpPr>
            <a:spLocks noGrp="1"/>
          </p:cNvSpPr>
          <p:nvPr>
            <p:ph idx="1"/>
          </p:nvPr>
        </p:nvSpPr>
        <p:spPr>
          <a:xfrm>
            <a:off x="2589212" y="1905000"/>
            <a:ext cx="8915400" cy="4457054"/>
          </a:xfrm>
        </p:spPr>
        <p:txBody>
          <a:bodyPr>
            <a:noAutofit/>
          </a:bodyPr>
          <a:lstStyle/>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名前ビンゴ</a:t>
            </a:r>
            <a:endParaRPr kumimoji="1"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2400">
                <a:latin typeface="UD デジタル 教科書体 NK-R" panose="02020400000000000000" pitchFamily="18" charset="-128"/>
                <a:ea typeface="UD デジタル 教科書体 NK-R" panose="02020400000000000000" pitchFamily="18" charset="-128"/>
              </a:rPr>
              <a:t>①ビンゴシートを配布する</a:t>
            </a:r>
            <a:endParaRPr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②〇の中に１～３６の数字をランダムで書かせる（出席番号）</a:t>
            </a:r>
            <a:endParaRPr kumimoji="1"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kumimoji="1" lang="en-US" altLang="ja-JP" sz="2400">
                <a:latin typeface="UD デジタル 教科書体 NK-R" panose="02020400000000000000" pitchFamily="18" charset="-128"/>
                <a:ea typeface="UD デジタル 教科書体 NK-R" panose="02020400000000000000" pitchFamily="18" charset="-128"/>
              </a:rPr>
              <a:t>※</a:t>
            </a:r>
            <a:r>
              <a:rPr kumimoji="1" lang="ja-JP" altLang="en-US" sz="2400">
                <a:latin typeface="UD デジタル 教科書体 NK-R" panose="02020400000000000000" pitchFamily="18" charset="-128"/>
                <a:ea typeface="UD デジタル 教科書体 NK-R" panose="02020400000000000000" pitchFamily="18" charset="-128"/>
              </a:rPr>
              <a:t>子どもには何の数字か知らせない</a:t>
            </a:r>
            <a:endParaRPr kumimoji="1"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2400">
                <a:latin typeface="UD デジタル 教科書体 NK-R" panose="02020400000000000000" pitchFamily="18" charset="-128"/>
                <a:ea typeface="UD デジタル 教科書体 NK-R" panose="02020400000000000000" pitchFamily="18" charset="-128"/>
              </a:rPr>
              <a:t>③１～３６の数字は出席番号だと伝える</a:t>
            </a:r>
            <a:endParaRPr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④（ゲームスタート）その番号の人に名前を書いてもらう</a:t>
            </a:r>
            <a:endParaRPr kumimoji="1"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lang="en-US" altLang="ja-JP" sz="2400">
                <a:latin typeface="UD デジタル 教科書体 NK-R" panose="02020400000000000000" pitchFamily="18" charset="-128"/>
                <a:ea typeface="UD デジタル 教科書体 NK-R" panose="02020400000000000000" pitchFamily="18" charset="-128"/>
              </a:rPr>
              <a:t>※</a:t>
            </a:r>
            <a:r>
              <a:rPr lang="ja-JP" altLang="en-US" sz="2400">
                <a:latin typeface="UD デジタル 教科書体 NK-R" panose="02020400000000000000" pitchFamily="18" charset="-128"/>
                <a:ea typeface="UD デジタル 教科書体 NK-R" panose="02020400000000000000" pitchFamily="18" charset="-128"/>
              </a:rPr>
              <a:t>プラスアルファで握手をしたり好きな○○を書いてもらったりする</a:t>
            </a:r>
            <a:endParaRPr lang="en-US" altLang="ja-JP" sz="2400">
              <a:latin typeface="UD デジタル 教科書体 NK-R" panose="02020400000000000000" pitchFamily="18" charset="-128"/>
              <a:ea typeface="UD デジタル 教科書体 NK-R" panose="02020400000000000000" pitchFamily="18" charset="-128"/>
            </a:endParaRPr>
          </a:p>
          <a:p>
            <a:pPr marL="0" indent="0">
              <a:buNone/>
            </a:pPr>
            <a:endParaRPr kumimoji="1"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lang="en-US" altLang="ja-JP" sz="2400">
                <a:latin typeface="UD デジタル 教科書体 NK-R" panose="02020400000000000000" pitchFamily="18" charset="-128"/>
                <a:ea typeface="UD デジタル 教科書体 NK-R" panose="02020400000000000000" pitchFamily="18" charset="-128"/>
              </a:rPr>
              <a:t>※</a:t>
            </a:r>
            <a:r>
              <a:rPr lang="ja-JP" altLang="en-US" sz="2400">
                <a:latin typeface="UD デジタル 教科書体 NK-R" panose="02020400000000000000" pitchFamily="18" charset="-128"/>
                <a:ea typeface="UD デジタル 教科書体 NK-R" panose="02020400000000000000" pitchFamily="18" charset="-128"/>
              </a:rPr>
              <a:t>生徒同士の交流が目的のゲームです</a:t>
            </a:r>
            <a:endParaRPr kumimoji="1" lang="en-US" altLang="ja-JP" sz="2400">
              <a:latin typeface="UD デジタル 教科書体 NK-R" panose="02020400000000000000" pitchFamily="18" charset="-128"/>
              <a:ea typeface="UD デジタル 教科書体 NK-R" panose="02020400000000000000" pitchFamily="18" charset="-128"/>
            </a:endParaRPr>
          </a:p>
        </p:txBody>
      </p:sp>
    </p:spTree>
    <p:extLst>
      <p:ext uri="{BB962C8B-B14F-4D97-AF65-F5344CB8AC3E}">
        <p14:creationId xmlns:p14="http://schemas.microsoft.com/office/powerpoint/2010/main" val="53037266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522879E-EE74-422D-839D-34F25E22A8CB}"/>
              </a:ext>
            </a:extLst>
          </p:cNvPr>
          <p:cNvSpPr>
            <a:spLocks noGrp="1"/>
          </p:cNvSpPr>
          <p:nvPr>
            <p:ph type="title"/>
          </p:nvPr>
        </p:nvSpPr>
        <p:spPr/>
        <p:txBody>
          <a:bodyPr/>
          <a:lstStyle/>
          <a:p>
            <a:r>
              <a:rPr kumimoji="1" lang="ja-JP" altLang="en-US">
                <a:latin typeface="UD デジタル 教科書体 NK-R" panose="02020400000000000000" pitchFamily="18" charset="-128"/>
                <a:ea typeface="UD デジタル 教科書体 NK-R" panose="02020400000000000000" pitchFamily="18" charset="-128"/>
              </a:rPr>
              <a:t>名前ビンゴワークシート</a:t>
            </a:r>
          </a:p>
        </p:txBody>
      </p:sp>
      <p:pic>
        <p:nvPicPr>
          <p:cNvPr id="5" name="コンテンツ プレースホルダー 4" descr="ホワイトボードに書かれた文字&#10;&#10;自動的に生成された説明">
            <a:extLst>
              <a:ext uri="{FF2B5EF4-FFF2-40B4-BE49-F238E27FC236}">
                <a16:creationId xmlns:a16="http://schemas.microsoft.com/office/drawing/2014/main" id="{090500CA-A25D-4C48-92BF-885287DE424B}"/>
              </a:ext>
            </a:extLst>
          </p:cNvPr>
          <p:cNvPicPr>
            <a:picLocks noGrp="1" noChangeAspect="1"/>
          </p:cNvPicPr>
          <p:nvPr>
            <p:ph idx="1"/>
          </p:nvPr>
        </p:nvPicPr>
        <p:blipFill rotWithShape="1">
          <a:blip r:embed="rId2"/>
          <a:srcRect b="3729"/>
          <a:stretch/>
        </p:blipFill>
        <p:spPr>
          <a:xfrm>
            <a:off x="2819620" y="1359971"/>
            <a:ext cx="7071359" cy="5105765"/>
          </a:xfrm>
        </p:spPr>
      </p:pic>
    </p:spTree>
    <p:extLst>
      <p:ext uri="{BB962C8B-B14F-4D97-AF65-F5344CB8AC3E}">
        <p14:creationId xmlns:p14="http://schemas.microsoft.com/office/powerpoint/2010/main" val="167329021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8FFB25E-7B17-4BB5-83E7-2132AC307211}"/>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8B972AC4-A8D5-4DAB-89D7-EDFBBBFA9C07}"/>
              </a:ext>
            </a:extLst>
          </p:cNvPr>
          <p:cNvSpPr>
            <a:spLocks noGrp="1"/>
          </p:cNvSpPr>
          <p:nvPr>
            <p:ph idx="1"/>
          </p:nvPr>
        </p:nvSpPr>
        <p:spPr>
          <a:xfrm>
            <a:off x="2589212" y="2133600"/>
            <a:ext cx="8915400" cy="4484176"/>
          </a:xfrm>
        </p:spPr>
        <p:txBody>
          <a:bodyPr>
            <a:noAutofit/>
          </a:bodyPr>
          <a:lstStyle/>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ぷりんをねらえ</a:t>
            </a:r>
            <a:endParaRPr kumimoji="1"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2400">
                <a:latin typeface="UD デジタル 教科書体 NK-R" panose="02020400000000000000" pitchFamily="18" charset="-128"/>
                <a:ea typeface="UD デジタル 教科書体 NK-R" panose="02020400000000000000" pitchFamily="18" charset="-128"/>
              </a:rPr>
              <a:t>①消しゴムを１つ出して，２人の机の中央に置く</a:t>
            </a:r>
            <a:endParaRPr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2400">
                <a:latin typeface="UD デジタル 教科書体 NK-R" panose="02020400000000000000" pitchFamily="18" charset="-128"/>
                <a:ea typeface="UD デジタル 教科書体 NK-R" panose="02020400000000000000" pitchFamily="18" charset="-128"/>
              </a:rPr>
              <a:t>②「おにぎり」と言ってら子どもは右手を挙げて「おー！」という</a:t>
            </a:r>
            <a:endParaRPr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2400">
                <a:latin typeface="UD デジタル 教科書体 NK-R" panose="02020400000000000000" pitchFamily="18" charset="-128"/>
                <a:ea typeface="UD デジタル 教科書体 NK-R" panose="02020400000000000000" pitchFamily="18" charset="-128"/>
              </a:rPr>
              <a:t>　「焼きそば」と言ったら左手を挙げて「やー！」とい</a:t>
            </a:r>
            <a:endParaRPr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2400">
                <a:latin typeface="UD デジタル 教科書体 NK-R" panose="02020400000000000000" pitchFamily="18" charset="-128"/>
                <a:ea typeface="UD デジタル 教科書体 NK-R" panose="02020400000000000000" pitchFamily="18" charset="-128"/>
              </a:rPr>
              <a:t>　「ぷりん」と言ったら消しゴムをとる</a:t>
            </a:r>
            <a:endParaRPr lang="en-US" altLang="ja-JP" sz="2400">
              <a:latin typeface="UD デジタル 教科書体 NK-R" panose="02020400000000000000" pitchFamily="18" charset="-128"/>
              <a:ea typeface="UD デジタル 教科書体 NK-R" panose="02020400000000000000" pitchFamily="18" charset="-128"/>
            </a:endParaRPr>
          </a:p>
          <a:p>
            <a:pPr marL="0" indent="0">
              <a:buNone/>
            </a:pPr>
            <a:endParaRPr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lang="en-US" altLang="ja-JP" sz="2400">
                <a:latin typeface="UD デジタル 教科書体 NK-R" panose="02020400000000000000" pitchFamily="18" charset="-128"/>
                <a:ea typeface="UD デジタル 教科書体 NK-R" panose="02020400000000000000" pitchFamily="18" charset="-128"/>
              </a:rPr>
              <a:t>※</a:t>
            </a:r>
            <a:r>
              <a:rPr lang="ja-JP" altLang="en-US" sz="2400">
                <a:latin typeface="UD デジタル 教科書体 NK-R" panose="02020400000000000000" pitchFamily="18" charset="-128"/>
                <a:ea typeface="UD デジタル 教科書体 NK-R" panose="02020400000000000000" pitchFamily="18" charset="-128"/>
              </a:rPr>
              <a:t>必要に応じて「カレー」と言ったら両手を挙げて「かー！」という</a:t>
            </a:r>
            <a:endParaRPr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lang="en-US" altLang="ja-JP" sz="2400">
                <a:latin typeface="UD デジタル 教科書体 NK-R" panose="02020400000000000000" pitchFamily="18" charset="-128"/>
                <a:ea typeface="UD デジタル 教科書体 NK-R" panose="02020400000000000000" pitchFamily="18" charset="-128"/>
              </a:rPr>
              <a:t>※</a:t>
            </a:r>
            <a:r>
              <a:rPr lang="ja-JP" altLang="en-US" sz="2400">
                <a:latin typeface="UD デジタル 教科書体 NK-R" panose="02020400000000000000" pitchFamily="18" charset="-128"/>
                <a:ea typeface="UD デジタル 教科書体 NK-R" panose="02020400000000000000" pitchFamily="18" charset="-128"/>
              </a:rPr>
              <a:t>リーグ戦にしたり，トーナメント形式にするのもよい</a:t>
            </a:r>
            <a:endParaRPr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kumimoji="1" lang="en-US" altLang="ja-JP" sz="2400">
                <a:latin typeface="UD デジタル 教科書体 NK-R" panose="02020400000000000000" pitchFamily="18" charset="-128"/>
                <a:ea typeface="UD デジタル 教科書体 NK-R" panose="02020400000000000000" pitchFamily="18" charset="-128"/>
              </a:rPr>
              <a:t>※</a:t>
            </a:r>
            <a:r>
              <a:rPr kumimoji="1" lang="ja-JP" altLang="en-US" sz="2400">
                <a:latin typeface="UD デジタル 教科書体 NK-R" panose="02020400000000000000" pitchFamily="18" charset="-128"/>
                <a:ea typeface="UD デジタル 教科書体 NK-R" panose="02020400000000000000" pitchFamily="18" charset="-128"/>
              </a:rPr>
              <a:t>アイスブレーキングに最適なゲームです</a:t>
            </a:r>
          </a:p>
        </p:txBody>
      </p:sp>
    </p:spTree>
    <p:extLst>
      <p:ext uri="{BB962C8B-B14F-4D97-AF65-F5344CB8AC3E}">
        <p14:creationId xmlns:p14="http://schemas.microsoft.com/office/powerpoint/2010/main" val="345815126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sp>
        <p:nvSpPr>
          <p:cNvPr id="3" name="コンテンツ プレースホルダー 2"/>
          <p:cNvSpPr>
            <a:spLocks noGrp="1"/>
          </p:cNvSpPr>
          <p:nvPr>
            <p:ph idx="1"/>
          </p:nvPr>
        </p:nvSpPr>
        <p:spPr>
          <a:xfrm>
            <a:off x="2589212" y="2133599"/>
            <a:ext cx="8915400" cy="4662407"/>
          </a:xfrm>
        </p:spPr>
        <p:txBody>
          <a:bodyPr>
            <a:noAutofit/>
          </a:bodyPr>
          <a:lstStyle/>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じゃんけんゲーム</a:t>
            </a:r>
            <a:endParaRPr kumimoji="1"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2400">
                <a:latin typeface="UD デジタル 教科書体 NK-R" panose="02020400000000000000" pitchFamily="18" charset="-128"/>
                <a:ea typeface="UD デジタル 教科書体 NK-R" panose="02020400000000000000" pitchFamily="18" charset="-128"/>
              </a:rPr>
              <a:t>１　後出しじゃんけん</a:t>
            </a:r>
            <a:endParaRPr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①教師が「じゃんけんぽん」と言ってグー・チョキ・パーのどれかを出す。子どもはそのあとに「ぽん」と言って，指示したものを出す。</a:t>
            </a:r>
            <a:endParaRPr kumimoji="1"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2400">
                <a:latin typeface="UD デジタル 教科書体 NK-R" panose="02020400000000000000" pitchFamily="18" charset="-128"/>
                <a:ea typeface="UD デジタル 教科書体 NK-R" panose="02020400000000000000" pitchFamily="18" charset="-128"/>
              </a:rPr>
              <a:t>☆教師とあいこになるもの，勝つもの，負けるものなど条件を変える。</a:t>
            </a:r>
            <a:endParaRPr lang="en-US" altLang="ja-JP" sz="2400">
              <a:latin typeface="UD デジタル 教科書体 NK-R" panose="02020400000000000000" pitchFamily="18" charset="-128"/>
              <a:ea typeface="UD デジタル 教科書体 NK-R" panose="02020400000000000000" pitchFamily="18" charset="-128"/>
            </a:endParaRPr>
          </a:p>
          <a:p>
            <a:pPr marL="0" indent="0">
              <a:buNone/>
            </a:pPr>
            <a:endParaRPr kumimoji="1"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２　１分間じゃんけん</a:t>
            </a:r>
            <a:endParaRPr kumimoji="1"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2400">
                <a:latin typeface="UD デジタル 教科書体 NK-R" panose="02020400000000000000" pitchFamily="18" charset="-128"/>
                <a:ea typeface="UD デジタル 教科書体 NK-R" panose="02020400000000000000" pitchFamily="18" charset="-128"/>
              </a:rPr>
              <a:t>①１分間でできるだけたくさんの人とじゃんけんして勝利数を競う</a:t>
            </a:r>
            <a:endParaRPr lang="en-US" altLang="ja-JP" sz="2400">
              <a:latin typeface="UD デジタル 教科書体 NK-R" panose="02020400000000000000" pitchFamily="18" charset="-128"/>
              <a:ea typeface="UD デジタル 教科書体 NK-R" panose="02020400000000000000" pitchFamily="18" charset="-128"/>
            </a:endParaRPr>
          </a:p>
          <a:p>
            <a:pPr marL="0" indent="0">
              <a:buNone/>
            </a:pPr>
            <a:endParaRPr kumimoji="1"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kumimoji="1" lang="en-US" altLang="ja-JP" sz="2400">
                <a:latin typeface="UD デジタル 教科書体 NK-R" panose="02020400000000000000" pitchFamily="18" charset="-128"/>
                <a:ea typeface="UD デジタル 教科書体 NK-R" panose="02020400000000000000" pitchFamily="18" charset="-128"/>
              </a:rPr>
              <a:t>※</a:t>
            </a:r>
            <a:r>
              <a:rPr kumimoji="1" lang="ja-JP" altLang="en-US" sz="2400">
                <a:latin typeface="UD デジタル 教科書体 NK-R" panose="02020400000000000000" pitchFamily="18" charset="-128"/>
                <a:ea typeface="UD デジタル 教科書体 NK-R" panose="02020400000000000000" pitchFamily="18" charset="-128"/>
              </a:rPr>
              <a:t>短い時間で行うことができるゲームです</a:t>
            </a:r>
            <a:endParaRPr kumimoji="1" lang="en-US" altLang="ja-JP" sz="2400">
              <a:latin typeface="UD デジタル 教科書体 NK-R" panose="02020400000000000000" pitchFamily="18" charset="-128"/>
              <a:ea typeface="UD デジタル 教科書体 NK-R" panose="02020400000000000000" pitchFamily="18" charset="-128"/>
            </a:endParaRPr>
          </a:p>
        </p:txBody>
      </p:sp>
    </p:spTree>
    <p:extLst>
      <p:ext uri="{BB962C8B-B14F-4D97-AF65-F5344CB8AC3E}">
        <p14:creationId xmlns:p14="http://schemas.microsoft.com/office/powerpoint/2010/main" val="209332099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sp>
        <p:nvSpPr>
          <p:cNvPr id="3" name="コンテンツ プレースホルダー 2"/>
          <p:cNvSpPr>
            <a:spLocks noGrp="1"/>
          </p:cNvSpPr>
          <p:nvPr>
            <p:ph idx="1"/>
          </p:nvPr>
        </p:nvSpPr>
        <p:spPr>
          <a:xfrm>
            <a:off x="2589212" y="2133600"/>
            <a:ext cx="8915400" cy="4468678"/>
          </a:xfrm>
        </p:spPr>
        <p:txBody>
          <a:bodyPr>
            <a:noAutofit/>
          </a:bodyPr>
          <a:lstStyle/>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その他に</a:t>
            </a:r>
            <a:endParaRPr kumimoji="1" lang="en-US" altLang="ja-JP" sz="2400">
              <a:latin typeface="UD デジタル 教科書体 NK-R" panose="02020400000000000000" pitchFamily="18" charset="-128"/>
              <a:ea typeface="UD デジタル 教科書体 NK-R" panose="02020400000000000000" pitchFamily="18" charset="-128"/>
            </a:endParaRPr>
          </a:p>
          <a:p>
            <a:pPr marL="0" indent="0">
              <a:buNone/>
            </a:pPr>
            <a:endParaRPr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ペーパーチャレラン</a:t>
            </a:r>
            <a:endParaRPr kumimoji="1" lang="en-US" altLang="ja-JP" sz="2400">
              <a:latin typeface="UD デジタル 教科書体 NK-R" panose="02020400000000000000" pitchFamily="18" charset="-128"/>
              <a:ea typeface="UD デジタル 教科書体 NK-R" panose="02020400000000000000" pitchFamily="18" charset="-128"/>
            </a:endParaRPr>
          </a:p>
          <a:p>
            <a:pPr marL="0" indent="0">
              <a:buNone/>
            </a:pPr>
            <a:endParaRPr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一言もしゃべらず条件に沿って並ぶゲーム</a:t>
            </a:r>
            <a:endParaRPr kumimoji="1" lang="en-US" altLang="ja-JP" sz="2400">
              <a:latin typeface="UD デジタル 教科書体 NK-R" panose="02020400000000000000" pitchFamily="18" charset="-128"/>
              <a:ea typeface="UD デジタル 教科書体 NK-R" panose="02020400000000000000" pitchFamily="18" charset="-128"/>
            </a:endParaRPr>
          </a:p>
          <a:p>
            <a:pPr marL="0" indent="0">
              <a:buNone/>
            </a:pPr>
            <a:endParaRPr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なんでもバスケットなど</a:t>
            </a:r>
            <a:endParaRPr kumimoji="1" lang="en-US" altLang="ja-JP" sz="2400">
              <a:latin typeface="UD デジタル 教科書体 NK-R" panose="02020400000000000000" pitchFamily="18" charset="-128"/>
              <a:ea typeface="UD デジタル 教科書体 NK-R" panose="02020400000000000000" pitchFamily="18" charset="-128"/>
            </a:endParaRPr>
          </a:p>
          <a:p>
            <a:pPr marL="0" indent="0">
              <a:buNone/>
            </a:pPr>
            <a:endParaRPr lang="en-US" altLang="ja-JP" sz="2400">
              <a:latin typeface="UD デジタル 教科書体 NK-R" panose="02020400000000000000" pitchFamily="18" charset="-128"/>
              <a:ea typeface="UD デジタル 教科書体 NK-R" panose="02020400000000000000" pitchFamily="18" charset="-128"/>
            </a:endParaRPr>
          </a:p>
          <a:p>
            <a:pPr marL="0" indent="0">
              <a:buNone/>
            </a:pPr>
            <a:r>
              <a:rPr kumimoji="1" lang="en-US" altLang="ja-JP" sz="2400">
                <a:latin typeface="UD デジタル 教科書体 NK-R" panose="02020400000000000000" pitchFamily="18" charset="-128"/>
                <a:ea typeface="UD デジタル 教科書体 NK-R" panose="02020400000000000000" pitchFamily="18" charset="-128"/>
              </a:rPr>
              <a:t>※</a:t>
            </a:r>
            <a:r>
              <a:rPr kumimoji="1" lang="ja-JP" altLang="en-US" sz="2400">
                <a:latin typeface="UD デジタル 教科書体 NK-R" panose="02020400000000000000" pitchFamily="18" charset="-128"/>
                <a:ea typeface="UD デジタル 教科書体 NK-R" panose="02020400000000000000" pitchFamily="18" charset="-128"/>
              </a:rPr>
              <a:t>子どもが楽しいと思える活動をできるだけ多く取り入れる</a:t>
            </a:r>
          </a:p>
        </p:txBody>
      </p:sp>
    </p:spTree>
    <p:extLst>
      <p:ext uri="{BB962C8B-B14F-4D97-AF65-F5344CB8AC3E}">
        <p14:creationId xmlns:p14="http://schemas.microsoft.com/office/powerpoint/2010/main" val="190750650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AF89002D-64D4-4AF1-8D1C-FF6018BA08F9}"/>
              </a:ext>
            </a:extLst>
          </p:cNvPr>
          <p:cNvPicPr>
            <a:picLocks noChangeAspect="1"/>
          </p:cNvPicPr>
          <p:nvPr/>
        </p:nvPicPr>
        <p:blipFill>
          <a:blip r:embed="rId3"/>
          <a:stretch>
            <a:fillRect/>
          </a:stretch>
        </p:blipFill>
        <p:spPr>
          <a:xfrm>
            <a:off x="7238092" y="218210"/>
            <a:ext cx="4953908" cy="3024860"/>
          </a:xfrm>
          <a:prstGeom prst="rect">
            <a:avLst/>
          </a:prstGeom>
        </p:spPr>
      </p:pic>
      <p:sp>
        <p:nvSpPr>
          <p:cNvPr id="3" name="コンテンツ プレースホルダー 2">
            <a:extLst>
              <a:ext uri="{FF2B5EF4-FFF2-40B4-BE49-F238E27FC236}">
                <a16:creationId xmlns:a16="http://schemas.microsoft.com/office/drawing/2014/main" id="{ECA16DB5-786A-4E64-92A0-1AB1D3385353}"/>
              </a:ext>
            </a:extLst>
          </p:cNvPr>
          <p:cNvSpPr>
            <a:spLocks noGrp="1"/>
          </p:cNvSpPr>
          <p:nvPr>
            <p:ph idx="1"/>
          </p:nvPr>
        </p:nvSpPr>
        <p:spPr>
          <a:xfrm>
            <a:off x="841342" y="5036284"/>
            <a:ext cx="8583076" cy="1524000"/>
          </a:xfrm>
        </p:spPr>
        <p:txBody>
          <a:bodyPr>
            <a:normAutofit/>
          </a:bodyPr>
          <a:lstStyle/>
          <a:p>
            <a:pPr marL="0" indent="0">
              <a:buNone/>
            </a:pPr>
            <a:r>
              <a:rPr lang="ja-JP" altLang="en-US" sz="3600">
                <a:solidFill>
                  <a:srgbClr val="0070C0"/>
                </a:solidFill>
                <a:latin typeface="UD デジタル 教科書体 NK-R" panose="02020400000000000000" pitchFamily="18" charset="-128"/>
                <a:ea typeface="UD デジタル 教科書体 NK-R" panose="02020400000000000000" pitchFamily="18" charset="-128"/>
              </a:rPr>
              <a:t>様々な場面で考えて行動をして，</a:t>
            </a:r>
            <a:endParaRPr lang="en-US" altLang="ja-JP" sz="3600">
              <a:solidFill>
                <a:srgbClr val="0070C0"/>
              </a:solidFill>
              <a:latin typeface="UD デジタル 教科書体 NK-R" panose="02020400000000000000" pitchFamily="18" charset="-128"/>
              <a:ea typeface="UD デジタル 教科書体 NK-R" panose="02020400000000000000" pitchFamily="18" charset="-128"/>
            </a:endParaRPr>
          </a:p>
          <a:p>
            <a:pPr marL="0" indent="0">
              <a:buNone/>
            </a:pPr>
            <a:r>
              <a:rPr lang="ja-JP" altLang="en-US" sz="3600">
                <a:solidFill>
                  <a:srgbClr val="0070C0"/>
                </a:solidFill>
                <a:latin typeface="UD デジタル 教科書体 NK-R" panose="02020400000000000000" pitchFamily="18" charset="-128"/>
                <a:ea typeface="UD デジタル 教科書体 NK-R" panose="02020400000000000000" pitchFamily="18" charset="-128"/>
              </a:rPr>
              <a:t>良い判断ができる生徒を育てたい。</a:t>
            </a:r>
            <a:endParaRPr kumimoji="1" lang="ja-JP" altLang="en-US" sz="3600">
              <a:solidFill>
                <a:srgbClr val="0070C0"/>
              </a:solidFill>
              <a:latin typeface="UD デジタル 教科書体 NK-R" panose="02020400000000000000" pitchFamily="18" charset="-128"/>
              <a:ea typeface="UD デジタル 教科書体 NK-R" panose="02020400000000000000" pitchFamily="18" charset="-128"/>
            </a:endParaRPr>
          </a:p>
        </p:txBody>
      </p:sp>
      <p:sp>
        <p:nvSpPr>
          <p:cNvPr id="5" name="テキスト ボックス 4">
            <a:extLst>
              <a:ext uri="{FF2B5EF4-FFF2-40B4-BE49-F238E27FC236}">
                <a16:creationId xmlns:a16="http://schemas.microsoft.com/office/drawing/2014/main" id="{03503B63-D7E6-4677-9485-F102B0FC70E0}"/>
              </a:ext>
            </a:extLst>
          </p:cNvPr>
          <p:cNvSpPr txBox="1"/>
          <p:nvPr/>
        </p:nvSpPr>
        <p:spPr>
          <a:xfrm>
            <a:off x="833917" y="2609576"/>
            <a:ext cx="6096000" cy="461665"/>
          </a:xfrm>
          <a:prstGeom prst="rect">
            <a:avLst/>
          </a:prstGeom>
          <a:noFill/>
        </p:spPr>
        <p:txBody>
          <a:bodyPr wrap="square">
            <a:spAutoFit/>
          </a:bodyPr>
          <a:lstStyle/>
          <a:p>
            <a:pPr marL="0" indent="0">
              <a:buNone/>
            </a:pPr>
            <a:r>
              <a:rPr kumimoji="1" lang="ja-JP" altLang="en-US" sz="2400">
                <a:latin typeface="UD デジタル 教科書体 NK-R" panose="02020400000000000000" pitchFamily="18" charset="-128"/>
                <a:ea typeface="UD デジタル 教科書体 NK-R" panose="02020400000000000000" pitchFamily="18" charset="-128"/>
              </a:rPr>
              <a:t>どのような先生でありたいと思いますか？</a:t>
            </a:r>
            <a:endParaRPr kumimoji="1" lang="en-US" altLang="ja-JP" sz="2400">
              <a:latin typeface="UD デジタル 教科書体 NK-R" panose="02020400000000000000" pitchFamily="18" charset="-128"/>
              <a:ea typeface="UD デジタル 教科書体 NK-R" panose="02020400000000000000" pitchFamily="18" charset="-128"/>
            </a:endParaRPr>
          </a:p>
        </p:txBody>
      </p:sp>
      <p:sp>
        <p:nvSpPr>
          <p:cNvPr id="7" name="テキスト ボックス 6">
            <a:extLst>
              <a:ext uri="{FF2B5EF4-FFF2-40B4-BE49-F238E27FC236}">
                <a16:creationId xmlns:a16="http://schemas.microsoft.com/office/drawing/2014/main" id="{B2018B0B-F832-499E-96E9-0D9770B7566B}"/>
              </a:ext>
            </a:extLst>
          </p:cNvPr>
          <p:cNvSpPr txBox="1"/>
          <p:nvPr/>
        </p:nvSpPr>
        <p:spPr>
          <a:xfrm>
            <a:off x="841342" y="3214165"/>
            <a:ext cx="9223155" cy="646331"/>
          </a:xfrm>
          <a:prstGeom prst="rect">
            <a:avLst/>
          </a:prstGeom>
          <a:noFill/>
        </p:spPr>
        <p:txBody>
          <a:bodyPr wrap="square">
            <a:spAutoFit/>
          </a:bodyPr>
          <a:lstStyle/>
          <a:p>
            <a:pPr marL="0" indent="0">
              <a:buNone/>
            </a:pPr>
            <a:r>
              <a:rPr kumimoji="1" lang="ja-JP" altLang="en-US" sz="3600">
                <a:solidFill>
                  <a:srgbClr val="0070C0"/>
                </a:solidFill>
                <a:latin typeface="UD デジタル 教科書体 NK-R" panose="02020400000000000000" pitchFamily="18" charset="-128"/>
                <a:ea typeface="UD デジタル 教科書体 NK-R" panose="02020400000000000000" pitchFamily="18" charset="-128"/>
              </a:rPr>
              <a:t>学校が楽しいと思わせられる先生でありたい。</a:t>
            </a:r>
            <a:endParaRPr kumimoji="1" lang="en-US" altLang="ja-JP" sz="3600">
              <a:solidFill>
                <a:srgbClr val="0070C0"/>
              </a:solidFill>
              <a:latin typeface="UD デジタル 教科書体 NK-R" panose="02020400000000000000" pitchFamily="18" charset="-128"/>
              <a:ea typeface="UD デジタル 教科書体 NK-R" panose="02020400000000000000" pitchFamily="18" charset="-128"/>
            </a:endParaRPr>
          </a:p>
        </p:txBody>
      </p:sp>
      <p:sp>
        <p:nvSpPr>
          <p:cNvPr id="9" name="テキスト ボックス 8">
            <a:extLst>
              <a:ext uri="{FF2B5EF4-FFF2-40B4-BE49-F238E27FC236}">
                <a16:creationId xmlns:a16="http://schemas.microsoft.com/office/drawing/2014/main" id="{4BB6D79C-6F8C-4279-BC57-FB5B715DD3CA}"/>
              </a:ext>
            </a:extLst>
          </p:cNvPr>
          <p:cNvSpPr txBox="1"/>
          <p:nvPr/>
        </p:nvSpPr>
        <p:spPr>
          <a:xfrm>
            <a:off x="833917" y="4154928"/>
            <a:ext cx="6096000" cy="461665"/>
          </a:xfrm>
          <a:prstGeom prst="rect">
            <a:avLst/>
          </a:prstGeom>
          <a:noFill/>
        </p:spPr>
        <p:txBody>
          <a:bodyPr wrap="square">
            <a:spAutoFit/>
          </a:bodyPr>
          <a:lstStyle/>
          <a:p>
            <a:r>
              <a:rPr lang="ja-JP" altLang="en-US" sz="2400">
                <a:latin typeface="UD デジタル 教科書体 NK-R" panose="02020400000000000000" pitchFamily="18" charset="-128"/>
                <a:ea typeface="UD デジタル 教科書体 NK-R" panose="02020400000000000000" pitchFamily="18" charset="-128"/>
              </a:rPr>
              <a:t>どのような生徒を育てたいと思いますか？</a:t>
            </a:r>
            <a:endParaRPr lang="ja-JP" altLang="en-US" sz="2400"/>
          </a:p>
        </p:txBody>
      </p:sp>
    </p:spTree>
    <p:extLst>
      <p:ext uri="{BB962C8B-B14F-4D97-AF65-F5344CB8AC3E}">
        <p14:creationId xmlns:p14="http://schemas.microsoft.com/office/powerpoint/2010/main" val="206410814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151CFD-3A89-4576-80C0-C23C7DCDAE38}"/>
              </a:ext>
            </a:extLst>
          </p:cNvPr>
          <p:cNvSpPr>
            <a:spLocks noGrp="1"/>
          </p:cNvSpPr>
          <p:nvPr>
            <p:ph type="title"/>
          </p:nvPr>
        </p:nvSpPr>
        <p:spPr/>
        <p:txBody>
          <a:bodyPr/>
          <a:lstStyle/>
          <a:p>
            <a:r>
              <a:rPr kumimoji="1" lang="ja-JP" altLang="en-US">
                <a:latin typeface="UD デジタル 教科書体 NK-R" panose="02020400000000000000" pitchFamily="18" charset="-128"/>
                <a:ea typeface="UD デジタル 教科書体 NK-R" panose="02020400000000000000" pitchFamily="18" charset="-128"/>
              </a:rPr>
              <a:t>ご清聴ありがとうございました。</a:t>
            </a:r>
          </a:p>
        </p:txBody>
      </p:sp>
      <p:sp>
        <p:nvSpPr>
          <p:cNvPr id="4" name="コンテンツ プレースホルダー 3">
            <a:extLst>
              <a:ext uri="{FF2B5EF4-FFF2-40B4-BE49-F238E27FC236}">
                <a16:creationId xmlns:a16="http://schemas.microsoft.com/office/drawing/2014/main" id="{518D5C54-07AF-9376-021D-8BE10EF24B38}"/>
              </a:ext>
            </a:extLst>
          </p:cNvPr>
          <p:cNvSpPr>
            <a:spLocks noGrp="1"/>
          </p:cNvSpPr>
          <p:nvPr>
            <p:ph idx="1"/>
          </p:nvPr>
        </p:nvSpPr>
        <p:spPr/>
        <p:txBody>
          <a:bodyPr/>
          <a:lstStyle/>
          <a:p>
            <a:endParaRPr lang="ja-JP" altLang="en-US"/>
          </a:p>
        </p:txBody>
      </p:sp>
    </p:spTree>
    <p:extLst>
      <p:ext uri="{BB962C8B-B14F-4D97-AF65-F5344CB8AC3E}">
        <p14:creationId xmlns:p14="http://schemas.microsoft.com/office/powerpoint/2010/main" val="2948431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p:txBody>
          <a:bodyPr>
            <a:normAutofit/>
          </a:bodyPr>
          <a:lstStyle/>
          <a:p>
            <a:pPr marL="0" indent="0">
              <a:buNone/>
            </a:pPr>
            <a:r>
              <a:rPr lang="ja-JP" altLang="en-US" sz="2800">
                <a:latin typeface="UD デジタル 教科書体 NK-R" panose="02020400000000000000" pitchFamily="18" charset="-128"/>
                <a:ea typeface="UD デジタル 教科書体 NK-R" panose="02020400000000000000" pitchFamily="18" charset="-128"/>
              </a:rPr>
              <a:t>休憩時間・昼休みに意識すること</a:t>
            </a:r>
            <a:endParaRPr kumimoji="1" lang="en-US" altLang="ja-JP" sz="280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800">
                <a:latin typeface="UD デジタル 教科書体 NK-R" panose="02020400000000000000" pitchFamily="18" charset="-128"/>
                <a:ea typeface="UD デジタル 教科書体 NK-R" panose="02020400000000000000" pitchFamily="18" charset="-128"/>
              </a:rPr>
              <a:t>①ベル着の徹底</a:t>
            </a:r>
            <a:endParaRPr kumimoji="1" lang="en-US" altLang="ja-JP" sz="280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2800">
                <a:latin typeface="UD デジタル 教科書体 NK-R" panose="02020400000000000000" pitchFamily="18" charset="-128"/>
                <a:ea typeface="UD デジタル 教科書体 NK-R" panose="02020400000000000000" pitchFamily="18" charset="-128"/>
              </a:rPr>
              <a:t>②雑談</a:t>
            </a:r>
            <a:endParaRPr lang="en-US" altLang="ja-JP" sz="280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800">
                <a:latin typeface="UD デジタル 教科書体 NK-R" panose="02020400000000000000" pitchFamily="18" charset="-128"/>
                <a:ea typeface="UD デジタル 教科書体 NK-R" panose="02020400000000000000" pitchFamily="18" charset="-128"/>
              </a:rPr>
              <a:t>③生徒の様子観察</a:t>
            </a:r>
          </a:p>
        </p:txBody>
      </p:sp>
      <p:pic>
        <p:nvPicPr>
          <p:cNvPr id="5" name="図 4">
            <a:extLst>
              <a:ext uri="{FF2B5EF4-FFF2-40B4-BE49-F238E27FC236}">
                <a16:creationId xmlns:a16="http://schemas.microsoft.com/office/drawing/2014/main" id="{6FA0FF44-8D1F-47E8-A204-C8B4CE099BE6}"/>
              </a:ext>
            </a:extLst>
          </p:cNvPr>
          <p:cNvPicPr>
            <a:picLocks noChangeAspect="1"/>
          </p:cNvPicPr>
          <p:nvPr/>
        </p:nvPicPr>
        <p:blipFill>
          <a:blip r:embed="rId3"/>
          <a:stretch>
            <a:fillRect/>
          </a:stretch>
        </p:blipFill>
        <p:spPr>
          <a:xfrm>
            <a:off x="9136652" y="334870"/>
            <a:ext cx="2758644" cy="1684430"/>
          </a:xfrm>
          <a:prstGeom prst="rect">
            <a:avLst/>
          </a:prstGeom>
        </p:spPr>
      </p:pic>
    </p:spTree>
    <p:extLst>
      <p:ext uri="{BB962C8B-B14F-4D97-AF65-F5344CB8AC3E}">
        <p14:creationId xmlns:p14="http://schemas.microsoft.com/office/powerpoint/2010/main" val="9892360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22B987E-A63A-4C73-86E6-0B0044456C2C}"/>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FB2A0F06-DA2F-47DA-AB72-43A192380C1A}"/>
              </a:ext>
            </a:extLst>
          </p:cNvPr>
          <p:cNvSpPr>
            <a:spLocks noGrp="1"/>
          </p:cNvSpPr>
          <p:nvPr>
            <p:ph idx="1"/>
          </p:nvPr>
        </p:nvSpPr>
        <p:spPr/>
        <p:txBody>
          <a:bodyPr/>
          <a:lstStyle/>
          <a:p>
            <a:pPr marL="0" indent="0">
              <a:buNone/>
            </a:pPr>
            <a:r>
              <a:rPr kumimoji="1" lang="ja-JP" altLang="en-US" sz="2800">
                <a:latin typeface="UD デジタル 教科書体 NK-R" panose="02020400000000000000" pitchFamily="18" charset="-128"/>
                <a:ea typeface="UD デジタル 教科書体 NK-R" panose="02020400000000000000" pitchFamily="18" charset="-128"/>
              </a:rPr>
              <a:t>昼食時間で意識すること</a:t>
            </a:r>
            <a:endParaRPr kumimoji="1" lang="en-US" altLang="ja-JP" sz="2800">
              <a:latin typeface="UD デジタル 教科書体 NK-R" panose="02020400000000000000" pitchFamily="18" charset="-128"/>
              <a:ea typeface="UD デジタル 教科書体 NK-R" panose="02020400000000000000" pitchFamily="18" charset="-128"/>
            </a:endParaRPr>
          </a:p>
          <a:p>
            <a:pPr marL="0" indent="0">
              <a:buNone/>
            </a:pPr>
            <a:r>
              <a:rPr lang="ja-JP" altLang="en-US" sz="2800">
                <a:latin typeface="UD デジタル 教科書体 NK-R" panose="02020400000000000000" pitchFamily="18" charset="-128"/>
                <a:ea typeface="UD デジタル 教科書体 NK-R" panose="02020400000000000000" pitchFamily="18" charset="-128"/>
              </a:rPr>
              <a:t>①開始５分でいただきます</a:t>
            </a:r>
            <a:endParaRPr lang="en-US" altLang="ja-JP" sz="2800">
              <a:latin typeface="UD デジタル 教科書体 NK-R" panose="02020400000000000000" pitchFamily="18" charset="-128"/>
              <a:ea typeface="UD デジタル 教科書体 NK-R" panose="02020400000000000000" pitchFamily="18" charset="-128"/>
            </a:endParaRPr>
          </a:p>
          <a:p>
            <a:pPr marL="0" indent="0">
              <a:buNone/>
            </a:pPr>
            <a:r>
              <a:rPr kumimoji="1" lang="ja-JP" altLang="en-US" sz="2800">
                <a:latin typeface="UD デジタル 教科書体 NK-R" panose="02020400000000000000" pitchFamily="18" charset="-128"/>
                <a:ea typeface="UD デジタル 教科書体 NK-R" panose="02020400000000000000" pitchFamily="18" charset="-128"/>
              </a:rPr>
              <a:t>②黙食→やると決めたらやりきる</a:t>
            </a:r>
            <a:endParaRPr kumimoji="1" lang="en-US" altLang="ja-JP" sz="2800">
              <a:latin typeface="UD デジタル 教科書体 NK-R" panose="02020400000000000000" pitchFamily="18" charset="-128"/>
              <a:ea typeface="UD デジタル 教科書体 NK-R" panose="02020400000000000000" pitchFamily="18" charset="-128"/>
            </a:endParaRPr>
          </a:p>
          <a:p>
            <a:pPr marL="0" indent="0">
              <a:buNone/>
            </a:pPr>
            <a:endParaRPr kumimoji="1" lang="ja-JP" altLang="en-US"/>
          </a:p>
        </p:txBody>
      </p:sp>
      <p:pic>
        <p:nvPicPr>
          <p:cNvPr id="4" name="図 3">
            <a:extLst>
              <a:ext uri="{FF2B5EF4-FFF2-40B4-BE49-F238E27FC236}">
                <a16:creationId xmlns:a16="http://schemas.microsoft.com/office/drawing/2014/main" id="{AC10301E-D414-45B8-BA2C-4C6E66277480}"/>
              </a:ext>
            </a:extLst>
          </p:cNvPr>
          <p:cNvPicPr>
            <a:picLocks noChangeAspect="1"/>
          </p:cNvPicPr>
          <p:nvPr/>
        </p:nvPicPr>
        <p:blipFill>
          <a:blip r:embed="rId3"/>
          <a:stretch>
            <a:fillRect/>
          </a:stretch>
        </p:blipFill>
        <p:spPr>
          <a:xfrm>
            <a:off x="9136652" y="334870"/>
            <a:ext cx="2758644" cy="1684430"/>
          </a:xfrm>
          <a:prstGeom prst="rect">
            <a:avLst/>
          </a:prstGeom>
        </p:spPr>
      </p:pic>
    </p:spTree>
    <p:extLst>
      <p:ext uri="{BB962C8B-B14F-4D97-AF65-F5344CB8AC3E}">
        <p14:creationId xmlns:p14="http://schemas.microsoft.com/office/powerpoint/2010/main" val="723025938"/>
      </p:ext>
    </p:extLst>
  </p:cSld>
  <p:clrMapOvr>
    <a:masterClrMapping/>
  </p:clrMapOvr>
</p:sld>
</file>

<file path=ppt/theme/theme1.xml><?xml version="1.0" encoding="utf-8"?>
<a:theme xmlns:a="http://schemas.openxmlformats.org/drawingml/2006/main" name="ウィスプ">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2043CB1A47A878429583A90A5BD7A3A5" ma:contentTypeVersion="2" ma:contentTypeDescription="新しいドキュメントを作成します。" ma:contentTypeScope="" ma:versionID="9fb262696a10f491e5082bffed4a4803">
  <xsd:schema xmlns:xsd="http://www.w3.org/2001/XMLSchema" xmlns:xs="http://www.w3.org/2001/XMLSchema" xmlns:p="http://schemas.microsoft.com/office/2006/metadata/properties" xmlns:ns2="ff216aa7-6ad9-4a81-9db6-42746f946a99" targetNamespace="http://schemas.microsoft.com/office/2006/metadata/properties" ma:root="true" ma:fieldsID="0bab33a57d002ffe06bdfb9c43b8d0ca" ns2:_="">
    <xsd:import namespace="ff216aa7-6ad9-4a81-9db6-42746f946a99"/>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216aa7-6ad9-4a81-9db6-42746f946a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EDD21AE-2143-47CF-B2F9-8BE6DEE28F7F}">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72D40D82-EC81-46FB-9881-A68DF6A0B559}">
  <ds:schemaRefs>
    <ds:schemaRef ds:uri="http://schemas.microsoft.com/sharepoint/v3/contenttype/forms"/>
  </ds:schemaRefs>
</ds:datastoreItem>
</file>

<file path=customXml/itemProps3.xml><?xml version="1.0" encoding="utf-8"?>
<ds:datastoreItem xmlns:ds="http://schemas.openxmlformats.org/officeDocument/2006/customXml" ds:itemID="{F9508B9D-23D0-4AC6-A0D6-3D97AD6943D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f216aa7-6ad9-4a81-9db6-42746f946a9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Wisp</Template>
  <TotalTime>0</TotalTime>
  <Words>5371</Words>
  <Application>Microsoft Office PowerPoint</Application>
  <PresentationFormat>ワイド画面</PresentationFormat>
  <Paragraphs>461</Paragraphs>
  <Slides>78</Slides>
  <Notes>38</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78</vt:i4>
      </vt:variant>
    </vt:vector>
  </HeadingPairs>
  <TitlesOfParts>
    <vt:vector size="86" baseType="lpstr">
      <vt:lpstr>UD デジタル 教科書体 NK-R</vt:lpstr>
      <vt:lpstr>UD デジタル 教科書体 NP-R</vt:lpstr>
      <vt:lpstr>游ゴシック</vt:lpstr>
      <vt:lpstr>Arial</vt:lpstr>
      <vt:lpstr>Arial</vt:lpstr>
      <vt:lpstr>Century Gothic</vt:lpstr>
      <vt:lpstr>Wingdings 3</vt:lpstr>
      <vt:lpstr>ウィスプ</vt:lpstr>
      <vt:lpstr>学級経営の考え方 考動 ～中学生のプロになれ～</vt:lpstr>
      <vt:lpstr>経歴</vt:lpstr>
      <vt:lpstr>西京極中学校</vt:lpstr>
      <vt:lpstr>質問です</vt:lpstr>
      <vt:lpstr>PowerPoint プレゼンテーション</vt:lpstr>
      <vt:lpstr>学級経営のイメージ</vt:lpstr>
      <vt:lpstr>日常の学級活動 </vt:lpstr>
      <vt:lpstr>PowerPoint プレゼンテーション</vt:lpstr>
      <vt:lpstr>PowerPoint プレゼンテーション</vt:lpstr>
      <vt:lpstr>PowerPoint プレゼンテーション</vt:lpstr>
      <vt:lpstr>学級開き</vt:lpstr>
      <vt:lpstr>具体的な場面例（掃除）</vt:lpstr>
      <vt:lpstr>掃除当番表</vt:lpstr>
      <vt:lpstr>PowerPoint プレゼンテーション</vt:lpstr>
      <vt:lpstr>学級開き一例 一日の見通しを持たせる（中学１年生）</vt:lpstr>
      <vt:lpstr>学級開き一例 学級目標決め </vt:lpstr>
      <vt:lpstr>学級目標 決め方色々</vt:lpstr>
      <vt:lpstr>学級開き一例 レクリエーション</vt:lpstr>
      <vt:lpstr>リーダーの育成・個々の成長</vt:lpstr>
      <vt:lpstr>班長会議　席決め</vt:lpstr>
      <vt:lpstr>NKGエンジョイフェスティバル</vt:lpstr>
      <vt:lpstr>委員会の取り組み</vt:lpstr>
      <vt:lpstr>学校行事</vt:lpstr>
      <vt:lpstr>合唱コンクール</vt:lpstr>
      <vt:lpstr>みんなで作った歌詞カード</vt:lpstr>
      <vt:lpstr>メッセージカード</vt:lpstr>
      <vt:lpstr>体育祭（学年種目）</vt:lpstr>
      <vt:lpstr>生徒同士の繋がり</vt:lpstr>
      <vt:lpstr>日々の日常（こんな風に掲示しています） ３か月ごとに掲示していきます。</vt:lpstr>
      <vt:lpstr>３月終盤の掲示はこんな感じになります。</vt:lpstr>
      <vt:lpstr>プロ中になるために</vt:lpstr>
      <vt:lpstr>黒板アート</vt:lpstr>
      <vt:lpstr>夏季校内研修</vt:lpstr>
      <vt:lpstr>教室掲示：「賞状」</vt:lpstr>
      <vt:lpstr>教室掲示：「賞状」</vt:lpstr>
      <vt:lpstr>教室掲示：「学級目標」</vt:lpstr>
      <vt:lpstr>教室掲示：「学級目標」</vt:lpstr>
      <vt:lpstr>教室掲示：「日直当番表」</vt:lpstr>
      <vt:lpstr>教室掲示：「月間予定表」</vt:lpstr>
      <vt:lpstr>教室掲示：「○○通信など」</vt:lpstr>
      <vt:lpstr>教室掲示：「○○通信など」</vt:lpstr>
      <vt:lpstr>教室掲示：「言葉を使う」</vt:lpstr>
      <vt:lpstr>教室掲示：「季節・行事」</vt:lpstr>
      <vt:lpstr>教室掲示：「季節・行事」</vt:lpstr>
      <vt:lpstr>教室掲示：「掲示物置き方」</vt:lpstr>
      <vt:lpstr>教室掲示：「掲示物置き方」</vt:lpstr>
      <vt:lpstr>教室掲示：「掲示物置き方」</vt:lpstr>
      <vt:lpstr>教室掲示：「各教科の連絡」</vt:lpstr>
      <vt:lpstr>教室掲示：「写真の貼り方」</vt:lpstr>
      <vt:lpstr>他：「目標達成シート」</vt:lpstr>
      <vt:lpstr>他：「ステップスケジュール」</vt:lpstr>
      <vt:lpstr>他：「階段の利用」</vt:lpstr>
      <vt:lpstr>他：「階段の利用」</vt:lpstr>
      <vt:lpstr>他：「階段掲示板の利用」</vt:lpstr>
      <vt:lpstr>他：「階段掲示板の利用」</vt:lpstr>
      <vt:lpstr>他：「階段掲示板の利用」</vt:lpstr>
      <vt:lpstr>他：「階段掲示板の利用」</vt:lpstr>
      <vt:lpstr>他：「ピロティの利用」</vt:lpstr>
      <vt:lpstr>他：「ピロティの利用」</vt:lpstr>
      <vt:lpstr>他：「教室前廊下の利用」</vt:lpstr>
      <vt:lpstr>他：「教室前廊下の利用」</vt:lpstr>
      <vt:lpstr>他：「手すりの利用 　　　　　（洗濯ばさみを添えて）」</vt:lpstr>
      <vt:lpstr>他：「手すりの利用 　　　　　（洗濯ばさみを添えて）」</vt:lpstr>
      <vt:lpstr>他：「夏休みをイメージして」</vt:lpstr>
      <vt:lpstr>他：「【服】の掲示例」</vt:lpstr>
      <vt:lpstr>他：「にじっくま　さん」</vt:lpstr>
      <vt:lpstr>他：「どこかの廊下」</vt:lpstr>
      <vt:lpstr>他：「どこかの廊下」</vt:lpstr>
      <vt:lpstr>他：「外しやすい画鋲」</vt:lpstr>
      <vt:lpstr>PowerPoint プレゼンテーション</vt:lpstr>
      <vt:lpstr>最後に…</vt:lpstr>
      <vt:lpstr>学級開き一例 レクリエーション</vt:lpstr>
      <vt:lpstr>名前ビンゴワークシート</vt:lpstr>
      <vt:lpstr>PowerPoint プレゼンテーション</vt:lpstr>
      <vt:lpstr>PowerPoint プレゼンテーション</vt:lpstr>
      <vt:lpstr>PowerPoint プレゼンテーション</vt:lpstr>
      <vt:lpstr>PowerPoint プレゼンテーション</vt:lpstr>
      <vt:lpstr>ご清聴ありがとうございました。</vt:lpstr>
    </vt:vector>
  </TitlesOfParts>
  <Company>京都市教育委員会</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令和4年度　夏季校内研修</dc:title>
  <dc:creator>京都市教育委員会</dc:creator>
  <cp:lastModifiedBy>京都市教育委員会</cp:lastModifiedBy>
  <cp:revision>5</cp:revision>
  <dcterms:created xsi:type="dcterms:W3CDTF">2022-07-22T01:34:23Z</dcterms:created>
  <dcterms:modified xsi:type="dcterms:W3CDTF">2023-05-15T09:13:00Z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0x0101002043CB1A47A878429583A90A5BD7A3A5</vt:lpwstr>
  </property>
</Properties>
</file>