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53" r:id="rId3"/>
    <p:sldId id="552" r:id="rId4"/>
    <p:sldId id="531" r:id="rId5"/>
    <p:sldId id="539" r:id="rId6"/>
    <p:sldId id="563" r:id="rId7"/>
    <p:sldId id="540" r:id="rId8"/>
    <p:sldId id="564" r:id="rId9"/>
    <p:sldId id="541" r:id="rId10"/>
    <p:sldId id="565" r:id="rId11"/>
    <p:sldId id="499" r:id="rId12"/>
    <p:sldId id="537" r:id="rId13"/>
    <p:sldId id="543" r:id="rId14"/>
    <p:sldId id="561" r:id="rId15"/>
    <p:sldId id="526" r:id="rId16"/>
    <p:sldId id="527" r:id="rId17"/>
    <p:sldId id="547" r:id="rId18"/>
    <p:sldId id="544" r:id="rId19"/>
    <p:sldId id="554" r:id="rId20"/>
    <p:sldId id="545" r:id="rId21"/>
    <p:sldId id="555" r:id="rId22"/>
    <p:sldId id="546" r:id="rId23"/>
    <p:sldId id="560" r:id="rId24"/>
    <p:sldId id="569" r:id="rId25"/>
    <p:sldId id="566" r:id="rId26"/>
    <p:sldId id="534" r:id="rId27"/>
    <p:sldId id="528" r:id="rId28"/>
    <p:sldId id="535" r:id="rId29"/>
    <p:sldId id="532" r:id="rId30"/>
    <p:sldId id="557" r:id="rId31"/>
    <p:sldId id="556" r:id="rId32"/>
    <p:sldId id="558" r:id="rId33"/>
    <p:sldId id="559" r:id="rId34"/>
    <p:sldId id="549" r:id="rId35"/>
    <p:sldId id="550" r:id="rId36"/>
    <p:sldId id="568" r:id="rId37"/>
    <p:sldId id="542" r:id="rId3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FF0000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660"/>
  </p:normalViewPr>
  <p:slideViewPr>
    <p:cSldViewPr>
      <p:cViewPr varScale="1">
        <p:scale>
          <a:sx n="69" d="100"/>
          <a:sy n="69" d="100"/>
        </p:scale>
        <p:origin x="1326" y="48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1241-13FE-48BE-A132-54EA9F5F3D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360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FB8B-1D82-4B74-A773-98917B097B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18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681AC-285C-46B8-8E1C-60A611F3DD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823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63C4-DB91-4703-9CBC-52552E6CAA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268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15F2B-EC3B-4CE6-967A-7F3FC23FC4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636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47EB7-AD21-44AF-9387-C11231D5A7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274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1C5AD-EDF7-4F80-AF1B-B1B5C021BE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204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1778-323F-426C-90CB-F93AE60910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819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1760E-6C30-4EB3-A053-5A182A702D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987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A9BC-BAA6-4079-8936-C00B8DBD70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332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FFE18-7436-4206-9369-9EE4DD15F2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799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2E49A452-9E1C-4F30-A42C-942154CF51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44824"/>
            <a:ext cx="9144000" cy="2880320"/>
          </a:xfrm>
        </p:spPr>
        <p:txBody>
          <a:bodyPr/>
          <a:lstStyle/>
          <a:p>
            <a:pPr eaLnBrk="1" hangingPunct="1"/>
            <a:r>
              <a:rPr lang="ja-JP" altLang="en-US" sz="7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考え</a:t>
            </a:r>
            <a:r>
              <a:rPr lang="ja-JP" altLang="en-US" sz="7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方の幹を教える</a:t>
            </a:r>
            <a:r>
              <a:rPr lang="en-US" altLang="ja-JP" sz="7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7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自発的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に動く学級集団の育成～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64704"/>
            <a:ext cx="8627476" cy="1143000"/>
          </a:xfrm>
        </p:spPr>
        <p:txBody>
          <a:bodyPr/>
          <a:lstStyle/>
          <a:p>
            <a:pPr algn="l"/>
            <a:r>
              <a:rPr kumimoji="1" lang="ja-JP" altLang="en-US" sz="6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１</a:t>
            </a:r>
            <a:r>
              <a:rPr lang="ja-JP" altLang="en-US" sz="6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，どういう考え</a:t>
            </a:r>
            <a:r>
              <a:rPr lang="ja-JP" altLang="en-US" sz="6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lang="en-US" altLang="ja-JP" sz="6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6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6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実践</a:t>
            </a:r>
            <a:r>
              <a:rPr lang="ja-JP" altLang="en-US" sz="6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してきたのか。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397876" y="32849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8000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sz="80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幹を作る。</a:t>
            </a:r>
            <a:r>
              <a:rPr lang="en-US" altLang="ja-JP" sz="80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endParaRPr lang="ja-JP" altLang="en-US" sz="8000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89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ja-JP" altLang="en-US" sz="6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教師</a:t>
            </a:r>
            <a:r>
              <a:rPr lang="ja-JP" altLang="en-US" sz="6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側</a:t>
            </a:r>
            <a:r>
              <a:rPr lang="ja-JP" altLang="en-US" sz="6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の幹をつくる。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4801" t="23387" r="43700" b="28990"/>
          <a:stretch/>
        </p:blipFill>
        <p:spPr>
          <a:xfrm>
            <a:off x="1371788" y="1435340"/>
            <a:ext cx="6400423" cy="5440362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4211960" y="5517232"/>
            <a:ext cx="1080120" cy="10081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幹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111047" y="4365104"/>
            <a:ext cx="1080120" cy="10081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枝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4355976" y="1556792"/>
            <a:ext cx="1080120" cy="10081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葉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-32225" y="5557523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60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sz="60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一人も見捨てない。</a:t>
            </a:r>
            <a:r>
              <a:rPr lang="en-US" altLang="ja-JP" sz="60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endParaRPr lang="ja-JP" altLang="en-US" sz="6000" kern="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560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180020" y="63434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60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sz="60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一人も見捨てない。</a:t>
            </a:r>
            <a:r>
              <a:rPr lang="en-US" altLang="ja-JP" sz="60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endParaRPr lang="ja-JP" altLang="en-US" sz="6000" kern="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0" y="1628800"/>
            <a:ext cx="9144000" cy="266429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ja-JP" altLang="en-US" kern="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「腹立つ！」</a:t>
            </a:r>
            <a:endParaRPr lang="en-US" altLang="ja-JP" kern="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/>
            <a:r>
              <a:rPr lang="ja-JP" altLang="en-US" kern="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「しんどいなぁ～」</a:t>
            </a:r>
            <a:endParaRPr lang="en-US" altLang="ja-JP" kern="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/>
            <a:r>
              <a:rPr lang="ja-JP" altLang="en-US" kern="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「逃げたいなぁ～」</a:t>
            </a:r>
            <a:endParaRPr lang="en-US" altLang="ja-JP" kern="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/>
            <a:r>
              <a:rPr lang="ja-JP" altLang="en-US" kern="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lang="ja-JP" altLang="en-US" kern="0" dirty="0" err="1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楽したい</a:t>
            </a:r>
            <a:r>
              <a:rPr lang="ja-JP" altLang="en-US" kern="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なぁ～」と思った時。</a:t>
            </a:r>
            <a:endParaRPr lang="en-US" altLang="ja-JP" kern="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0" y="4797152"/>
            <a:ext cx="9144000" cy="165618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ja-JP" altLang="en-US" sz="5400" kern="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この言葉を思いだし、行動しています。</a:t>
            </a:r>
            <a:endParaRPr lang="ja-JP" altLang="en-US" sz="5400" kern="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893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071" y="1700808"/>
            <a:ext cx="9144000" cy="3816424"/>
          </a:xfrm>
        </p:spPr>
        <p:txBody>
          <a:bodyPr/>
          <a:lstStyle/>
          <a:p>
            <a:pPr algn="l"/>
            <a:r>
              <a: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sz="4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コミュニケーション力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の育成</a:t>
            </a:r>
            <a:r>
              <a: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r>
              <a:rPr lang="en-US" altLang="ja-JP" sz="5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5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en-US" altLang="ja-JP" sz="5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5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5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＝相手の</a:t>
            </a:r>
            <a:r>
              <a:rPr lang="ja-JP" altLang="en-US" sz="5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魅力</a:t>
            </a:r>
            <a:r>
              <a:rPr lang="ja-JP" altLang="en-US" sz="5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を引き出す力</a:t>
            </a:r>
            <a:endParaRPr kumimoji="1" lang="ja-JP" altLang="en-US" sz="5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6000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生徒</a:t>
            </a:r>
            <a:r>
              <a:rPr lang="ja-JP" altLang="en-US" sz="60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の中に幹をつくる。</a:t>
            </a:r>
            <a:endParaRPr lang="ja-JP" altLang="en-US" sz="6000" kern="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130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今、主体的・対話的深い学びの</a:t>
            </a:r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ある授業が展開されている。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3508" y="5982304"/>
            <a:ext cx="8640960" cy="8756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良質なコミュニケーションの土台</a:t>
            </a:r>
            <a:endParaRPr kumimoji="1" lang="ja-JP" altLang="en-US" sz="36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40222" y="5101795"/>
            <a:ext cx="8047531" cy="8805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その言葉，技術を</a:t>
            </a:r>
            <a:r>
              <a:rPr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生徒が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授業や生活の中で</a:t>
            </a:r>
            <a:endParaRPr kumimoji="1" lang="en-US" altLang="ja-JP" sz="28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意識的に使う。</a:t>
            </a:r>
            <a:endParaRPr kumimoji="1" lang="ja-JP" altLang="en-US" sz="28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3567" y="4226098"/>
            <a:ext cx="7560840" cy="859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授業・人間関係に深みが出る。</a:t>
            </a:r>
            <a:endParaRPr kumimoji="1" lang="en-US" altLang="ja-JP" sz="36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71600" y="3284984"/>
            <a:ext cx="6768752" cy="9411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一人一人の通りの自分らしさが</a:t>
            </a:r>
            <a:endParaRPr lang="en-US" altLang="ja-JP" sz="28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発揮される。</a:t>
            </a:r>
            <a:endParaRPr kumimoji="1" lang="ja-JP" altLang="en-US" sz="28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87624" y="2425319"/>
            <a:ext cx="6136792" cy="849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自発的で前向きな学級集団になる。</a:t>
            </a:r>
            <a:endParaRPr kumimoji="1" lang="ja-JP" altLang="en-US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395591" y="1568224"/>
            <a:ext cx="5624681" cy="849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個が育つ。</a:t>
            </a:r>
            <a:endParaRPr kumimoji="1" lang="ja-JP" altLang="en-US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673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2439144"/>
          </a:xfrm>
        </p:spPr>
        <p:txBody>
          <a:bodyPr/>
          <a:lstStyle/>
          <a:p>
            <a:r>
              <a:rPr lang="ja-JP" altLang="en-US" sz="8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計画・指導</a:t>
            </a:r>
            <a:endParaRPr kumimoji="1" lang="ja-JP" altLang="en-US" sz="5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050" name="Picture 2" descr="計画イラスト／無料イラストなら「イラストAC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85" y="4499992"/>
            <a:ext cx="2820686" cy="211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5400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２</a:t>
            </a:r>
            <a:r>
              <a:rPr lang="ja-JP" altLang="en-US" sz="54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，教室の中での実践。</a:t>
            </a:r>
            <a:endParaRPr lang="ja-JP" altLang="en-US" sz="5400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58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7197" y="92219"/>
            <a:ext cx="8229600" cy="1143000"/>
          </a:xfrm>
        </p:spPr>
        <p:txBody>
          <a:bodyPr/>
          <a:lstStyle/>
          <a:p>
            <a:r>
              <a:rPr lang="ja-JP" altLang="en-US" sz="7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大</a:t>
            </a:r>
            <a:r>
              <a:rPr lang="ja-JP" altLang="en-US" sz="7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まかな計画</a:t>
            </a:r>
            <a:endParaRPr kumimoji="1" lang="ja-JP" altLang="en-US" sz="7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2467" y="1436002"/>
            <a:ext cx="9148929" cy="115938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4</a:t>
            </a: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月～</a:t>
            </a:r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7</a:t>
            </a: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月・・・教師と生徒の関係作り。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生徒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を知る。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先生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を知ってもらう。</a:t>
            </a:r>
            <a:r>
              <a: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 bwMode="auto">
          <a:xfrm>
            <a:off x="0" y="2996952"/>
            <a:ext cx="9144000" cy="10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8</a:t>
            </a: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月～</a:t>
            </a:r>
            <a:r>
              <a:rPr lang="en-US" altLang="ja-JP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12</a:t>
            </a: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月・・・教師が生徒と生徒をつなげる。</a:t>
            </a:r>
            <a:endParaRPr lang="en-US" altLang="ja-JP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en-US" altLang="ja-JP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先生が言うなら、やるか。</a:t>
            </a:r>
            <a:r>
              <a:rPr lang="en-US" altLang="ja-JP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0" y="4582500"/>
            <a:ext cx="9144000" cy="12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月～</a:t>
            </a:r>
            <a:r>
              <a:rPr lang="en-US" altLang="ja-JP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</a:t>
            </a: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月・・・生徒同士が勝手につながる。</a:t>
            </a:r>
            <a:endParaRPr lang="en-US" altLang="ja-JP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en-US" altLang="ja-JP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自分たち</a:t>
            </a: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でやります。</a:t>
            </a:r>
            <a:r>
              <a:rPr lang="en-US" altLang="ja-JP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endParaRPr lang="ja-JP" altLang="en-US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434412" y="5715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60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細部にこだわらない</a:t>
            </a:r>
            <a:endParaRPr lang="ja-JP" altLang="en-US" sz="6000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51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ja-JP" altLang="en-US" sz="7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幹を基に指導</a:t>
            </a:r>
            <a:endParaRPr kumimoji="1" lang="ja-JP" altLang="en-US" sz="7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074" name="Picture 2" descr="育てる｜植物｜大きな木｜人物 - 人物イラスト｜無料素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79651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 bwMode="auto">
          <a:xfrm>
            <a:off x="19488" y="3352341"/>
            <a:ext cx="9144000" cy="66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endParaRPr lang="en-US" altLang="ja-JP" sz="2800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19488" y="953807"/>
            <a:ext cx="9148929" cy="546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・リセット</a:t>
            </a:r>
            <a:endParaRPr lang="en-US" altLang="ja-JP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en-US" altLang="ja-JP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A</a:t>
            </a: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の道と</a:t>
            </a:r>
            <a:r>
              <a:rPr lang="en-US" altLang="ja-JP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B</a:t>
            </a:r>
            <a:r>
              <a:rPr lang="ja-JP" altLang="en-US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の道</a:t>
            </a:r>
            <a:endParaRPr lang="en-US" altLang="ja-JP" b="1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ja-JP" altLang="en-US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・先生への質問タイム</a:t>
            </a:r>
            <a:endParaRPr lang="en-US" altLang="ja-JP" b="1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・学級</a:t>
            </a:r>
            <a:r>
              <a:rPr lang="ja-JP" altLang="en-US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目標＋</a:t>
            </a:r>
            <a:r>
              <a:rPr lang="en-US" altLang="ja-JP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α</a:t>
            </a:r>
            <a:r>
              <a:rPr lang="ja-JP" altLang="en-US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（数字）</a:t>
            </a:r>
            <a:endParaRPr lang="en-US" altLang="ja-JP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ja-JP" altLang="en-US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・叱ると</a:t>
            </a:r>
            <a:r>
              <a:rPr lang="ja-JP" altLang="en-US" b="1" kern="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怒るの</a:t>
            </a:r>
            <a:r>
              <a:rPr lang="ja-JP" altLang="en-US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違い（正しい叱られ方）</a:t>
            </a:r>
            <a:endParaRPr lang="en-US" altLang="ja-JP" b="1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ja-JP" altLang="en-US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・野性と個性</a:t>
            </a:r>
            <a:endParaRPr lang="en-US" altLang="ja-JP" b="1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ja-JP" altLang="en-US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・私的な世界と公の世界</a:t>
            </a:r>
            <a:endParaRPr lang="en-US" altLang="ja-JP" b="1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ja-JP" altLang="en-US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ジョハリ</a:t>
            </a:r>
            <a:r>
              <a:rPr lang="ja-JP" altLang="en-US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の窓</a:t>
            </a:r>
            <a:endParaRPr lang="en-US" altLang="ja-JP" b="1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・コミュニケーション指導①　聴く</a:t>
            </a:r>
            <a:r>
              <a:rPr lang="ja-JP" altLang="en-US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r>
              <a:rPr lang="ja-JP" altLang="en-US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　楽しい</a:t>
            </a:r>
            <a:endParaRPr lang="en-US" altLang="ja-JP" b="1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ja-JP" altLang="en-US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・きれいな言葉ときたない言葉</a:t>
            </a:r>
            <a:endParaRPr lang="en-US" altLang="ja-JP" b="1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145248" y="42749"/>
            <a:ext cx="8892480" cy="6660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sz="28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4</a:t>
            </a:r>
            <a:r>
              <a:rPr lang="ja-JP" altLang="en-US" sz="28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月～</a:t>
            </a:r>
            <a:r>
              <a:rPr lang="en-US" altLang="ja-JP" sz="28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7</a:t>
            </a:r>
            <a:r>
              <a:rPr lang="ja-JP" altLang="en-US" sz="28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月の指導・・・教師と生徒の関係を作り。</a:t>
            </a:r>
            <a:endParaRPr lang="en-US" altLang="ja-JP" sz="2800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028" name="Picture 4" descr="授業 男性教師と生徒のイラスト素材 [FYI03385591] | ストックフォトのamanaimages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71" y="947734"/>
            <a:ext cx="3370629" cy="224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6300192" y="1268760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こんな学級にしたい！</a:t>
            </a:r>
            <a:endParaRPr kumimoji="1" lang="ja-JP" altLang="en-US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5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pPr algn="l"/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＜初期の指導のポイント＞</a:t>
            </a:r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慎重に計画的に、</a:t>
            </a:r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ファーストインプレッション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は必ずプラスのストローク</a:t>
            </a:r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62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 bwMode="auto">
          <a:xfrm>
            <a:off x="1579515" y="2632348"/>
            <a:ext cx="52088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54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簡単に自己紹介</a:t>
            </a:r>
            <a:endParaRPr lang="ja-JP" altLang="en-US" sz="5400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62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 bwMode="auto">
          <a:xfrm>
            <a:off x="125760" y="32007"/>
            <a:ext cx="8892480" cy="6660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sz="24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8</a:t>
            </a:r>
            <a:r>
              <a:rPr lang="ja-JP" altLang="en-US" sz="24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月～１２月の指導・・・教師が生徒と生徒をつなげる。</a:t>
            </a:r>
            <a:endParaRPr lang="en-US" altLang="ja-JP" sz="2400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26778" y="908721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ja-JP" altLang="en-US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・群れと集団</a:t>
            </a:r>
            <a:endParaRPr lang="en-US" altLang="ja-JP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自律と他律</a:t>
            </a:r>
            <a:endParaRPr lang="en-US" altLang="ja-JP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・クラスの３条件</a:t>
            </a:r>
            <a:endParaRPr lang="en-US" altLang="ja-JP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・○○くんの行動は？</a:t>
            </a:r>
            <a:endParaRPr lang="en-US" altLang="ja-JP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・２：６：２を０：２：８に</a:t>
            </a:r>
            <a:endParaRPr lang="en-US" altLang="ja-JP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・三流、二流、一流、超一流の違い</a:t>
            </a:r>
            <a:endParaRPr lang="en-US" altLang="ja-JP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・なぜ、優勝できたのか。</a:t>
            </a:r>
            <a:endParaRPr lang="en-US" altLang="ja-JP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・影響力</a:t>
            </a:r>
            <a:endParaRPr lang="en-US" altLang="ja-JP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en-US" altLang="ja-JP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</a:t>
            </a: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期、クラスはどうなるのか。</a:t>
            </a:r>
            <a:endParaRPr lang="en-US" altLang="ja-JP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・コミュニケーション指導②　質問力、反論力</a:t>
            </a:r>
            <a:endParaRPr lang="ja-JP" altLang="en-US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050" name="Picture 2" descr="女の先生と話す生徒２（ソフト） | 子供と動物のイラスト屋さん わたなべふ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2734479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四角形吹き出し 1"/>
          <p:cNvSpPr/>
          <p:nvPr/>
        </p:nvSpPr>
        <p:spPr>
          <a:xfrm>
            <a:off x="3851920" y="908721"/>
            <a:ext cx="1296144" cy="720079"/>
          </a:xfrm>
          <a:prstGeom prst="wedgeRectCallout">
            <a:avLst>
              <a:gd name="adj1" fmla="val 72880"/>
              <a:gd name="adj2" fmla="val 587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お互いに</a:t>
            </a:r>
            <a:endParaRPr kumimoji="1" lang="en-US" altLang="ja-JP" sz="16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6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協力してね。</a:t>
            </a:r>
            <a:endParaRPr kumimoji="1" lang="ja-JP" altLang="en-US" sz="16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四角形吹き出し 5"/>
          <p:cNvSpPr/>
          <p:nvPr/>
        </p:nvSpPr>
        <p:spPr>
          <a:xfrm>
            <a:off x="7882543" y="908721"/>
            <a:ext cx="1296144" cy="720079"/>
          </a:xfrm>
          <a:prstGeom prst="wedgeRectCallout">
            <a:avLst>
              <a:gd name="adj1" fmla="val -58739"/>
              <a:gd name="adj2" fmla="val 928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先生が言うなら。</a:t>
            </a:r>
            <a:endParaRPr kumimoji="1" lang="ja-JP" altLang="en-US" sz="16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67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44824"/>
            <a:ext cx="9144000" cy="2439144"/>
          </a:xfrm>
        </p:spPr>
        <p:txBody>
          <a:bodyPr/>
          <a:lstStyle/>
          <a:p>
            <a:pPr algn="l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＜中期の指導のポイント＞</a:t>
            </a:r>
            <a:r>
              <a: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縛りを生む指導</a:t>
            </a:r>
            <a:r>
              <a: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よりも，</a:t>
            </a:r>
            <a:r>
              <a: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縛りから解放させていく指導</a:t>
            </a:r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0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251520" y="188640"/>
            <a:ext cx="8892480" cy="5735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sz="28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28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月～</a:t>
            </a:r>
            <a:r>
              <a:rPr lang="en-US" altLang="ja-JP" sz="28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</a:t>
            </a:r>
            <a:r>
              <a:rPr lang="ja-JP" altLang="en-US" sz="28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月の指導・・・生徒同士が勝手につながる。</a:t>
            </a:r>
            <a:endParaRPr lang="ja-JP" altLang="en-US" sz="2800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27887" y="1038137"/>
            <a:ext cx="91440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ja-JP" altLang="en-US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・信用と信頼</a:t>
            </a:r>
            <a:endParaRPr lang="en-US" altLang="ja-JP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・一人も見捨てない</a:t>
            </a:r>
            <a:endParaRPr lang="en-US" altLang="ja-JP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・○○さんのいいところ探し</a:t>
            </a:r>
            <a:endParaRPr lang="en-US" altLang="ja-JP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・学級目標を達成するために</a:t>
            </a:r>
            <a:endParaRPr lang="en-US" altLang="ja-JP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・型と形</a:t>
            </a:r>
            <a:endParaRPr lang="en-US" altLang="ja-JP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・１０の試練</a:t>
            </a:r>
            <a:endParaRPr lang="en-US" altLang="ja-JP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・残り５０日を○○なクラスにする。</a:t>
            </a:r>
            <a:endParaRPr lang="en-US" altLang="ja-JP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・コミュニケーション指導③　リアクション力</a:t>
            </a:r>
            <a:endParaRPr lang="en-US" altLang="ja-JP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学校と</a:t>
            </a: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</a:t>
            </a:r>
            <a:endParaRPr lang="en-US" altLang="ja-JP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・学ぶとは</a:t>
            </a:r>
            <a:endParaRPr lang="en-US" altLang="ja-JP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endParaRPr lang="ja-JP" altLang="en-US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028" name="Picture 4" descr="とうきょうの教育 第107号 中学校版｜東京都教育委員会ホームペー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226" y="1496914"/>
            <a:ext cx="354713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四角形吹き出し 5"/>
          <p:cNvSpPr/>
          <p:nvPr/>
        </p:nvSpPr>
        <p:spPr>
          <a:xfrm>
            <a:off x="6511903" y="762236"/>
            <a:ext cx="1296144" cy="720079"/>
          </a:xfrm>
          <a:prstGeom prst="wedgeRectCallout">
            <a:avLst>
              <a:gd name="adj1" fmla="val 72880"/>
              <a:gd name="adj2" fmla="val 587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6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6531807" y="776835"/>
            <a:ext cx="1296144" cy="720079"/>
          </a:xfrm>
          <a:prstGeom prst="wedgeRectCallout">
            <a:avLst>
              <a:gd name="adj1" fmla="val -35079"/>
              <a:gd name="adj2" fmla="val 779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それいいね。</a:t>
            </a:r>
            <a:endParaRPr kumimoji="1" lang="en-US" altLang="ja-JP" sz="16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そうしよう。</a:t>
            </a:r>
            <a:endParaRPr kumimoji="1" lang="ja-JP" altLang="en-US" sz="16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69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14" y="2348880"/>
            <a:ext cx="9144000" cy="1143000"/>
          </a:xfrm>
        </p:spPr>
        <p:txBody>
          <a:bodyPr/>
          <a:lstStyle/>
          <a:p>
            <a:pPr algn="l"/>
            <a:r>
              <a:rPr kumimoji="1" lang="ja-JP" altLang="en-US" sz="4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＜後期の指導のポイント＞</a:t>
            </a:r>
            <a:r>
              <a:rPr kumimoji="1" lang="en-US" altLang="ja-JP" sz="4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kumimoji="1" lang="en-US" altLang="ja-JP" sz="4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en-US" altLang="ja-JP" sz="4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kumimoji="1" lang="ja-JP" altLang="en-US" sz="4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言葉</a:t>
            </a:r>
            <a:r>
              <a:rPr kumimoji="1" lang="en-US" altLang="ja-JP" sz="4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r>
              <a:rPr kumimoji="1" lang="ja-JP" altLang="en-US" sz="4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をもとに自律が現われたものを見本とする。</a:t>
            </a:r>
            <a:r>
              <a:rPr kumimoji="1" lang="en-US" altLang="ja-JP" sz="4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kumimoji="1" lang="en-US" altLang="ja-JP" sz="4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⇒自律的な行動の伝播・全体化</a:t>
            </a:r>
            <a:endParaRPr kumimoji="1" lang="ja-JP" altLang="en-US" sz="4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33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8256" y="292414"/>
            <a:ext cx="9396536" cy="2074242"/>
          </a:xfrm>
        </p:spPr>
        <p:txBody>
          <a:bodyPr/>
          <a:lstStyle/>
          <a:p>
            <a:pPr algn="l"/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青山学院</a:t>
            </a:r>
            <a:r>
              <a:rPr kumimoji="1" lang="ja-JP" altLang="en-US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大学</a:t>
            </a: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陸上部監督：原晋さん</a:t>
            </a:r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キーワードを与え，</a:t>
            </a:r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あとは生徒に考えさせる</a:t>
            </a:r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026" name="Picture 2" descr="青学・原監督が｢言葉の力｣を重視するワケ | 仕事は人付き合いが9割！ | 東洋経済オンライン | 社会をよくする経済ニュー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30237"/>
            <a:ext cx="7704856" cy="433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9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３，実践の中で気づいたこと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4420" y="2780928"/>
            <a:ext cx="7355160" cy="1396751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6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生徒の成長を加速化させる一つの要因</a:t>
            </a:r>
            <a:endParaRPr kumimoji="1" lang="ja-JP" altLang="en-US" sz="6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29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9207" y="476672"/>
            <a:ext cx="8229600" cy="1143000"/>
          </a:xfrm>
        </p:spPr>
        <p:txBody>
          <a:bodyPr/>
          <a:lstStyle/>
          <a:p>
            <a:pPr algn="l"/>
            <a:r>
              <a:rPr lang="ja-JP" altLang="en-US" sz="5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頑張りの</a:t>
            </a:r>
            <a:r>
              <a:rPr kumimoji="1" lang="ja-JP" altLang="en-US" sz="5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報酬により、</a:t>
            </a:r>
            <a:r>
              <a:rPr kumimoji="1" lang="en-US" altLang="ja-JP" sz="5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kumimoji="1" lang="en-US" altLang="ja-JP" sz="5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ja-JP" altLang="en-US" sz="5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成長は加速化</a:t>
            </a:r>
            <a:endParaRPr kumimoji="1" lang="ja-JP" altLang="en-US" sz="5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16138" t="24788" r="46062" b="30391"/>
          <a:stretch/>
        </p:blipFill>
        <p:spPr>
          <a:xfrm>
            <a:off x="1979711" y="2276872"/>
            <a:ext cx="5328592" cy="3552397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299983" y="5937295"/>
            <a:ext cx="710963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5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東大王　伊沢拓司さん</a:t>
            </a:r>
            <a:endParaRPr lang="ja-JP" altLang="en-US" sz="5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47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62"/>
            <a:ext cx="8229600" cy="1143000"/>
          </a:xfrm>
        </p:spPr>
        <p:txBody>
          <a:bodyPr/>
          <a:lstStyle/>
          <a:p>
            <a:r>
              <a:rPr lang="ja-JP" altLang="en-US" sz="7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頑張</a:t>
            </a:r>
            <a:r>
              <a:rPr lang="ja-JP" altLang="en-US" sz="7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り</a:t>
            </a:r>
            <a:r>
              <a:rPr kumimoji="1" lang="ja-JP" altLang="en-US" sz="7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の報酬</a:t>
            </a:r>
            <a:endParaRPr kumimoji="1" lang="ja-JP" altLang="en-US" sz="7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5876" y="3532505"/>
            <a:ext cx="2232248" cy="100811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72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拍手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0" y="1267813"/>
            <a:ext cx="9144000" cy="143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生徒をよく見て、</a:t>
            </a:r>
            <a:r>
              <a:rPr lang="en-US" altLang="ja-JP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+α</a:t>
            </a: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の言葉で褒めるよりも、</a:t>
            </a:r>
            <a:r>
              <a:rPr lang="ja-JP" altLang="en-US" sz="5400" kern="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認める。</a:t>
            </a:r>
            <a:endParaRPr lang="ja-JP" altLang="en-US" kern="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3951224" y="2392796"/>
            <a:ext cx="864096" cy="106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sz="8800" kern="0" dirty="0" smtClean="0"/>
              <a:t>+</a:t>
            </a:r>
            <a:endParaRPr lang="ja-JP" altLang="en-US" sz="8800" kern="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3973321" y="4076803"/>
            <a:ext cx="864096" cy="106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sz="8800" kern="0" dirty="0" smtClean="0"/>
              <a:t>+</a:t>
            </a:r>
            <a:endParaRPr lang="ja-JP" altLang="en-US" sz="8800" kern="0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19239" y="5186060"/>
            <a:ext cx="91440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ja-JP" altLang="en-US" sz="44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こそっと、</a:t>
            </a:r>
            <a:r>
              <a:rPr lang="ja-JP" altLang="en-US" sz="4400" kern="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少し上の世界</a:t>
            </a:r>
            <a:r>
              <a:rPr lang="ja-JP" altLang="en-US" sz="44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を見せ、</a:t>
            </a:r>
            <a:endParaRPr lang="en-US" altLang="ja-JP" sz="4400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ja-JP" altLang="en-US" sz="4400" kern="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期待</a:t>
            </a:r>
            <a:r>
              <a:rPr lang="ja-JP" altLang="en-US" sz="44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をかける。</a:t>
            </a:r>
            <a:endParaRPr lang="ja-JP" altLang="en-US" sz="4400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026" name="Picture 2" descr="ピグマリオン効果 #66｜Takashi Aguni｜n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44" y="3063203"/>
            <a:ext cx="3731723" cy="194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 bwMode="auto">
          <a:xfrm>
            <a:off x="0" y="2348880"/>
            <a:ext cx="914400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ja-JP" sz="48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sz="48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自分で掲げた行動指針が</a:t>
            </a:r>
            <a:endParaRPr lang="en-US" altLang="ja-JP" sz="4800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/>
            <a:r>
              <a:rPr lang="ja-JP" altLang="en-US" sz="48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生徒のやる気を起こし、報酬を用意することで，生徒の成長を加速化させ，次につなげる</a:t>
            </a:r>
            <a:r>
              <a:rPr lang="en-US" altLang="ja-JP" sz="48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endParaRPr lang="ja-JP" altLang="en-US" sz="4800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6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その結果</a:t>
            </a:r>
            <a:endParaRPr kumimoji="1" lang="ja-JP" altLang="en-US" sz="6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54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45" y="1916832"/>
            <a:ext cx="9144000" cy="2232248"/>
          </a:xfrm>
        </p:spPr>
        <p:txBody>
          <a:bodyPr/>
          <a:lstStyle/>
          <a:p>
            <a:pPr algn="l"/>
            <a:r>
              <a:rPr kumimoji="1"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幹を立て、そこから考え、自ら行動を起こせる生徒を育む</a:t>
            </a:r>
            <a:r>
              <a:rPr kumimoji="1" lang="en-US" altLang="ja-JP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kumimoji="1" lang="en-US" altLang="ja-JP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＝</a:t>
            </a:r>
            <a:r>
              <a:rPr kumimoji="1" lang="ja-JP" altLang="en-US" sz="4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自発的に動く学級集団の育成</a:t>
            </a:r>
            <a:endParaRPr kumimoji="1" lang="ja-JP" altLang="en-US" sz="4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05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荒木</a:t>
            </a:r>
            <a:r>
              <a:rPr lang="ja-JP" altLang="en-US" sz="4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道雄（あらきみちお）</a:t>
            </a:r>
            <a:endParaRPr kumimoji="1" lang="ja-JP" altLang="en-US" sz="4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62900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兵庫県丹波市出身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現在；京都御池中学校　</a:t>
            </a:r>
            <a:r>
              <a:rPr kumimoji="1" lang="en-US" altLang="ja-JP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kumimoji="1"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年目</a:t>
            </a:r>
            <a:endParaRPr kumimoji="1"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  <a:r>
              <a:rPr kumimoji="1"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７－６　担任</a:t>
            </a:r>
            <a:endParaRPr kumimoji="1"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教科；社会科</a:t>
            </a:r>
            <a:endParaRPr lang="en-US" altLang="ja-JP" sz="4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部活動；ソフトテニス</a:t>
            </a:r>
            <a:endParaRPr kumimoji="1"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026" name="Picture 2" descr="京都御池中学校の完成予想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16" y="3933056"/>
            <a:ext cx="3745784" cy="293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この指導を</a:t>
            </a:r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O</a:t>
            </a: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中学校で３年間</a:t>
            </a:r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実践してみました。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2996952"/>
            <a:ext cx="8229600" cy="139675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入学当初ものすごく手のかかった生徒の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一年ごとの変化です。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99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296144"/>
          </a:xfrm>
        </p:spPr>
        <p:txBody>
          <a:bodyPr/>
          <a:lstStyle/>
          <a:p>
            <a:pPr algn="l"/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入学当初。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539552" y="2116912"/>
            <a:ext cx="8229600" cy="179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トラブルを起こすと「お前に関係ない。何も言ってく</a:t>
            </a:r>
            <a:r>
              <a:rPr lang="ja-JP" altLang="en-US" kern="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んな</a:t>
            </a: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！」と言っていた生徒。</a:t>
            </a:r>
            <a:endParaRPr lang="ja-JP" altLang="en-US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514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296144"/>
          </a:xfrm>
        </p:spPr>
        <p:txBody>
          <a:bodyPr/>
          <a:lstStyle/>
          <a:p>
            <a:pPr algn="l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１</a:t>
            </a: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年後。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323528" y="2636912"/>
            <a:ext cx="8769152" cy="179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ja-JP" altLang="en-US" sz="36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「先生のおかげで，成長できた気がするわ。」「俺，来年も先生のクラスな。」</a:t>
            </a:r>
            <a:endParaRPr lang="ja-JP" altLang="en-US" sz="3600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55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296144"/>
          </a:xfrm>
        </p:spPr>
        <p:txBody>
          <a:bodyPr/>
          <a:lstStyle/>
          <a:p>
            <a:pPr algn="l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２</a:t>
            </a: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年後。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539552" y="2116912"/>
            <a:ext cx="8229600" cy="179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lang="ja-JP" altLang="en-US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僕</a:t>
            </a:r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は，みんなのために頑張ろうと思えたし、みんなのおかげで、更生できました。」</a:t>
            </a:r>
            <a:endParaRPr lang="ja-JP" altLang="en-US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87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３年後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481513" y="2564904"/>
            <a:ext cx="8229600" cy="179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「俺らでいいクラス、学年作ったよな。」</a:t>
            </a:r>
            <a:endParaRPr lang="ja-JP" altLang="en-US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50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216443" y="3140968"/>
            <a:ext cx="8711113" cy="179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「次の学校でも俺らでいいムード作るわ。ありがと。」</a:t>
            </a:r>
            <a:endParaRPr lang="en-US" altLang="ja-JP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/>
            <a:endParaRPr lang="en-US" altLang="ja-JP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/>
            <a:endParaRPr lang="en-US" altLang="ja-JP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/>
            <a:r>
              <a:rPr lang="ja-JP" altLang="en-US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と言って卒業していきました。</a:t>
            </a:r>
            <a:endParaRPr lang="ja-JP" altLang="en-US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88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4" y="0"/>
            <a:ext cx="9144000" cy="1556792"/>
          </a:xfrm>
        </p:spPr>
        <p:txBody>
          <a:bodyPr/>
          <a:lstStyle/>
          <a:p>
            <a:pPr algn="l" eaLnBrk="1" hangingPunct="1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ここまでお話をさせていただきましたが・・・。</a:t>
            </a:r>
            <a:endParaRPr lang="ja-JP" altLang="en-US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 bwMode="auto">
          <a:xfrm>
            <a:off x="2608" y="2132856"/>
            <a:ext cx="91426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ja-JP" altLang="en-US" sz="40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教師の力は生徒の成長に掛け算で影響します。だからこそ，自己（教師）の力を上げて，チームワークで生徒に関わることが最も大事だと思います。</a:t>
            </a:r>
            <a:endParaRPr lang="en-US" altLang="ja-JP" sz="4000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/>
            <a:endParaRPr lang="ja-JP" altLang="en-US" sz="4000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04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4" y="0"/>
            <a:ext cx="9144000" cy="2880320"/>
          </a:xfrm>
        </p:spPr>
        <p:txBody>
          <a:bodyPr/>
          <a:lstStyle/>
          <a:p>
            <a:pPr eaLnBrk="1" hangingPunct="1"/>
            <a:r>
              <a:rPr lang="ja-JP" altLang="en-US" sz="7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考え方の幹を教える</a:t>
            </a:r>
            <a:r>
              <a:rPr lang="en-US" altLang="ja-JP" sz="7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7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自発的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に動く学級集団の育成～</a:t>
            </a:r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 bwMode="auto">
          <a:xfrm>
            <a:off x="539552" y="3140968"/>
            <a:ext cx="8229600" cy="21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ja-JP" altLang="en-US" sz="54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ご清聴ありがとうございました。</a:t>
            </a:r>
            <a:endParaRPr lang="ja-JP" altLang="en-US" sz="5400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00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183" y="2305689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6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近衛中⇒白河総合支援</a:t>
            </a:r>
            <a:endParaRPr kumimoji="1" lang="en-US" altLang="ja-JP" sz="6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sz="6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⇒大淀中⇒花山中</a:t>
            </a:r>
            <a:endParaRPr kumimoji="1" lang="en-US" altLang="ja-JP" sz="6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sz="6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⇒洛水中⇒小栗栖中</a:t>
            </a:r>
            <a:endParaRPr kumimoji="1" lang="en-US" altLang="ja-JP" sz="6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sz="6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⇒京都御池中</a:t>
            </a:r>
            <a:endParaRPr kumimoji="1" lang="ja-JP" altLang="en-US" sz="6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sz="6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歴任校</a:t>
            </a:r>
            <a:endParaRPr kumimoji="1" lang="ja-JP" altLang="en-US" sz="6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7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988"/>
            <a:ext cx="9036496" cy="893732"/>
          </a:xfrm>
        </p:spPr>
        <p:txBody>
          <a:bodyPr/>
          <a:lstStyle/>
          <a:p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＜過去担任として受け持った生徒</a:t>
            </a:r>
            <a:r>
              <a:rPr kumimoji="1"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＞</a:t>
            </a:r>
            <a:endParaRPr kumimoji="1"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5198" y="1052736"/>
            <a:ext cx="9149198" cy="580526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・「死ね」「きもい」「ダルい」などマイナス発言の連発。</a:t>
            </a:r>
            <a:endParaRPr kumimoji="1" lang="en-US" altLang="ja-JP" sz="28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・反抗的、反発的、暴力的態度。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・ふざける、しゃべる。</a:t>
            </a:r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（授業中も，テスト中も・・・）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・小学校で強い指導は乗り越えてきているので、通用しない。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クラス</a:t>
            </a:r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で話をすると「私関係ないし。」の表情。</a:t>
            </a:r>
            <a:endParaRPr lang="en-US" altLang="ja-JP" sz="28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・指摘すればすねて、悪態をつく。</a:t>
            </a:r>
            <a:endParaRPr kumimoji="1" lang="en-US" altLang="ja-JP" sz="28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係り、委員会、仕事、勉強、とにかく</a:t>
            </a:r>
            <a:r>
              <a:rPr kumimoji="1"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やる気がない。</a:t>
            </a:r>
            <a:endParaRPr kumimoji="1" lang="en-US" altLang="ja-JP" sz="28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そうじ</a:t>
            </a:r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がちゃん</a:t>
            </a: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</a:t>
            </a:r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できない。当たり前のようにさぼって帰る。</a:t>
            </a:r>
            <a:endParaRPr lang="en-US" altLang="ja-JP" sz="28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・道徳など、評定がでないものはしない。</a:t>
            </a:r>
            <a:endParaRPr lang="en-US" altLang="ja-JP" sz="28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・ベル着しない。</a:t>
            </a:r>
            <a:r>
              <a:rPr kumimoji="1"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前を向いて学習に取り組めない。</a:t>
            </a:r>
            <a:endParaRPr lang="en-US" altLang="ja-JP" sz="28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・そもそも学校に来ない。</a:t>
            </a:r>
            <a:endParaRPr kumimoji="1" lang="en-US" altLang="ja-JP" sz="28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63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すごい先生からは，</a:t>
            </a:r>
            <a:endParaRPr kumimoji="1" lang="ja-JP" altLang="en-US" sz="4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244827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4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「自分のキャラを出して、いかしてやればいい」と</a:t>
            </a: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アドバイス</a:t>
            </a:r>
            <a:r>
              <a:rPr lang="ja-JP" altLang="en-US" sz="4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をいただくも</a:t>
            </a:r>
            <a:r>
              <a:rPr kumimoji="1" lang="ja-JP" altLang="en-US" sz="4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、うまくできない</a:t>
            </a: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050" name="Picture 2" descr="困る男性のイラスト | かわいいフリー素材集 いらすと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38" y="4509120"/>
            <a:ext cx="2089237" cy="23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107504" y="3789040"/>
            <a:ext cx="82296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ja-JP" altLang="en-US" sz="48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その先生がいる、いないで</a:t>
            </a:r>
            <a:endParaRPr lang="en-US" altLang="ja-JP" sz="4800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FontTx/>
              <a:buNone/>
            </a:pPr>
            <a:r>
              <a:rPr lang="ja-JP" altLang="en-US" sz="48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生徒の顔が違う。</a:t>
            </a:r>
            <a:endParaRPr lang="ja-JP" altLang="en-US" sz="4800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35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どうしたらいいのだろう？</a:t>
            </a:r>
            <a:endParaRPr kumimoji="1" lang="ja-JP" altLang="en-US" sz="4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180020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4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たくさんの先生方の話を聴き、本を読み、知識を得ながら，自分なりにいろいろ悩んで実践してきました。</a:t>
            </a:r>
            <a:endParaRPr kumimoji="1" lang="ja-JP" altLang="en-US" sz="4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050" name="Picture 2" descr="困る男性のイラスト | かわいいフリー素材集 いらすと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38" y="4509120"/>
            <a:ext cx="2089237" cy="23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988"/>
            <a:ext cx="9036496" cy="893732"/>
          </a:xfrm>
        </p:spPr>
        <p:txBody>
          <a:bodyPr/>
          <a:lstStyle/>
          <a:p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その結果・・・。</a:t>
            </a:r>
            <a:endParaRPr kumimoji="1"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5198" y="1052736"/>
            <a:ext cx="9149198" cy="580526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・プラスの声が多数派になる。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ja-JP" altLang="en-US" sz="2800" dirty="0" err="1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</a:t>
            </a:r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あるい態度、思いやりの態度、発言。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・一言で、直す。言われる前に自分で気づいて直す。</a:t>
            </a:r>
            <a:endParaRPr lang="en-US" altLang="ja-JP" sz="28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言われたこと</a:t>
            </a:r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は素直に受け取ろうとする。</a:t>
            </a:r>
            <a:endParaRPr lang="en-US" altLang="ja-JP" sz="28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委員会はすべて立候補で決定。</a:t>
            </a:r>
            <a:r>
              <a:rPr kumimoji="1"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やる気に満ちている。</a:t>
            </a:r>
            <a:endParaRPr kumimoji="1" lang="en-US" altLang="ja-JP" sz="28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・そうじは、放課後残ってもやる。気づいたらほうきもっている。</a:t>
            </a:r>
            <a:endParaRPr lang="en-US" altLang="ja-JP" sz="28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・道徳はとても楽しんでやる。どんどん参加する。</a:t>
            </a:r>
            <a:endParaRPr lang="en-US" altLang="ja-JP" sz="28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・目線は先生や発表者に向く。ものすごい集中力と一体感。</a:t>
            </a:r>
            <a:endParaRPr lang="en-US" altLang="ja-JP" sz="28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・ベルが鳴る前に、準備をして座っている。</a:t>
            </a:r>
            <a:endParaRPr lang="en-US" altLang="ja-JP" sz="28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・生徒が誘って学校に連れてくる。生徒が学校の</a:t>
            </a: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意義</a:t>
            </a:r>
            <a:r>
              <a:rPr kumimoji="1"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を説く。</a:t>
            </a:r>
            <a:endParaRPr kumimoji="1" lang="en-US" altLang="ja-JP" sz="28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・いじめが起こる雰囲気はない。</a:t>
            </a:r>
            <a:endParaRPr kumimoji="1" lang="en-US" altLang="ja-JP" sz="28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" name="Picture 2" descr="フリーイラスト] 「いいね！」のポーズの男子高校生 - パブリックドメインQ：著作権フリー画像素材集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538" y="116632"/>
            <a:ext cx="1552545" cy="21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5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45" y="109351"/>
            <a:ext cx="9144000" cy="1642194"/>
          </a:xfrm>
        </p:spPr>
        <p:txBody>
          <a:bodyPr/>
          <a:lstStyle/>
          <a:p>
            <a:pPr algn="l"/>
            <a:r>
              <a:rPr lang="ja-JP" altLang="en-US" sz="6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今日</a:t>
            </a:r>
            <a:r>
              <a:rPr lang="ja-JP" altLang="en-US" sz="6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は、</a:t>
            </a:r>
            <a:r>
              <a:rPr lang="en-US" altLang="ja-JP" sz="6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6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endParaRPr kumimoji="1" lang="ja-JP" altLang="en-US" sz="6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122" name="Picture 2" descr="博士：アイデア、思いつく】の画像素材(31122635) | イラスト素材ならイメージナ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993364"/>
            <a:ext cx="2885922" cy="406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 bwMode="auto">
          <a:xfrm>
            <a:off x="-3376" y="2901380"/>
            <a:ext cx="9144000" cy="13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ja-JP" altLang="en-US" sz="40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・実践の中で気づいたこと。</a:t>
            </a:r>
            <a:endParaRPr lang="ja-JP" altLang="en-US" sz="4000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3645" y="2097961"/>
            <a:ext cx="9144000" cy="13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ja-JP" altLang="en-US" sz="40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・教室の中での実践。</a:t>
            </a:r>
            <a:endParaRPr lang="ja-JP" altLang="en-US" sz="4000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0" y="1295695"/>
            <a:ext cx="9144000" cy="13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ja-JP" altLang="en-US" sz="40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・どういう考えで実践してきたのか。</a:t>
            </a:r>
            <a:endParaRPr lang="ja-JP" altLang="en-US" sz="4000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69804" y="5246429"/>
            <a:ext cx="9144000" cy="164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ja-JP" altLang="en-US" sz="40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この３つに絞って、お伝え</a:t>
            </a:r>
            <a:endParaRPr lang="en-US" altLang="ja-JP" sz="4000" kern="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/>
            <a:r>
              <a:rPr lang="ja-JP" altLang="en-US" sz="40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できればと思っています。</a:t>
            </a:r>
            <a:r>
              <a:rPr lang="en-US" altLang="ja-JP" sz="40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4000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endParaRPr lang="ja-JP" altLang="en-US" sz="4000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01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3B20E494B5E7844A1705B014141D1AD" ma:contentTypeVersion="0" ma:contentTypeDescription="新しいドキュメントを作成します。" ma:contentTypeScope="" ma:versionID="5efa9dbc9c1edb93b73af8cc1cd38d6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9974ba431af1fc2c4108280050391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650DEA-4EBA-4913-919C-DFD9F5C3467C}"/>
</file>

<file path=customXml/itemProps2.xml><?xml version="1.0" encoding="utf-8"?>
<ds:datastoreItem xmlns:ds="http://schemas.openxmlformats.org/officeDocument/2006/customXml" ds:itemID="{EBAF9F03-427B-4FFB-8240-14217F904A25}"/>
</file>

<file path=customXml/itemProps3.xml><?xml version="1.0" encoding="utf-8"?>
<ds:datastoreItem xmlns:ds="http://schemas.openxmlformats.org/officeDocument/2006/customXml" ds:itemID="{77499ECA-8457-4197-ABAB-67AFCAF94B4A}"/>
</file>

<file path=docProps/app.xml><?xml version="1.0" encoding="utf-8"?>
<Properties xmlns="http://schemas.openxmlformats.org/officeDocument/2006/extended-properties" xmlns:vt="http://schemas.openxmlformats.org/officeDocument/2006/docPropsVTypes">
  <TotalTime>4332</TotalTime>
  <Words>1203</Words>
  <Application>Microsoft Office PowerPoint</Application>
  <PresentationFormat>画面に合わせる (4:3)</PresentationFormat>
  <Paragraphs>161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2" baseType="lpstr">
      <vt:lpstr>ＭＳ Ｐゴシック</vt:lpstr>
      <vt:lpstr>UD デジタル 教科書体 N-B</vt:lpstr>
      <vt:lpstr>UD デジタル 教科書体 NK-R</vt:lpstr>
      <vt:lpstr>Arial</vt:lpstr>
      <vt:lpstr>標準デザイン</vt:lpstr>
      <vt:lpstr>考え方の幹を教える ～自発的に動く学級集団の育成～</vt:lpstr>
      <vt:lpstr>PowerPoint プレゼンテーション</vt:lpstr>
      <vt:lpstr>荒木道雄（あらきみちお）</vt:lpstr>
      <vt:lpstr>歴任校</vt:lpstr>
      <vt:lpstr>＜過去担任として受け持った生徒＞</vt:lpstr>
      <vt:lpstr>すごい先生からは，</vt:lpstr>
      <vt:lpstr>どうしたらいいのだろう？</vt:lpstr>
      <vt:lpstr>その結果・・・。</vt:lpstr>
      <vt:lpstr>今日は、 </vt:lpstr>
      <vt:lpstr>１，どういう考えで 　　実践してきたのか。</vt:lpstr>
      <vt:lpstr>教師側の幹をつくる。</vt:lpstr>
      <vt:lpstr>PowerPoint プレゼンテーション</vt:lpstr>
      <vt:lpstr>『コミュニケーション力の育成』  ＝相手の魅力を引き出す力</vt:lpstr>
      <vt:lpstr>今、主体的・対話的深い学びの ある授業が展開されている。</vt:lpstr>
      <vt:lpstr>計画・指導</vt:lpstr>
      <vt:lpstr>大まかな計画</vt:lpstr>
      <vt:lpstr>幹を基に指導</vt:lpstr>
      <vt:lpstr>PowerPoint プレゼンテーション</vt:lpstr>
      <vt:lpstr>＜初期の指導のポイント＞ 『慎重に計画的に、 ファーストインプレッションは必ずプラスのストローク』</vt:lpstr>
      <vt:lpstr>PowerPoint プレゼンテーション</vt:lpstr>
      <vt:lpstr>＜中期の指導のポイント＞ 『縛りを生む指導』よりも， 『縛りから解放させていく指導』を</vt:lpstr>
      <vt:lpstr>PowerPoint プレゼンテーション</vt:lpstr>
      <vt:lpstr>＜後期の指導のポイント＞ 『言葉』をもとに自律が現われたものを見本とする。 ⇒自律的な行動の伝播・全体化</vt:lpstr>
      <vt:lpstr>青山学院大学陸上部監督：原晋さん 『キーワードを与え， 　あとは生徒に考えさせる』</vt:lpstr>
      <vt:lpstr>３，実践の中で気づいたこと</vt:lpstr>
      <vt:lpstr>頑張りの報酬により、 成長は加速化</vt:lpstr>
      <vt:lpstr>頑張りの報酬</vt:lpstr>
      <vt:lpstr>その結果</vt:lpstr>
      <vt:lpstr>幹を立て、そこから考え、自ら行動を起こせる生徒を育む ＝自発的に動く学級集団の育成</vt:lpstr>
      <vt:lpstr>この指導をO中学校で３年間 実践してみました。</vt:lpstr>
      <vt:lpstr>入学当初。</vt:lpstr>
      <vt:lpstr>１年後。</vt:lpstr>
      <vt:lpstr>２年後。</vt:lpstr>
      <vt:lpstr>３年後</vt:lpstr>
      <vt:lpstr>PowerPoint プレゼンテーション</vt:lpstr>
      <vt:lpstr>ここまでお話をさせていただきましたが・・・。</vt:lpstr>
      <vt:lpstr>考え方の幹を教える ～自発的に動く学級集団の育成～</vt:lpstr>
    </vt:vector>
  </TitlesOfParts>
  <Company>京都市教育委員会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現代世界の 戦争と平和</dc:title>
  <dc:creator>荒木道雄</dc:creator>
  <cp:lastModifiedBy>京都市教育委員会</cp:lastModifiedBy>
  <cp:revision>146</cp:revision>
  <dcterms:created xsi:type="dcterms:W3CDTF">2011-02-03T09:09:43Z</dcterms:created>
  <dcterms:modified xsi:type="dcterms:W3CDTF">2022-02-17T08:27:37Z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0x010100B3B20E494B5E7844A1705B014141D1AD</vt:lpwstr>
  </property>
</Properties>
</file>