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63" r:id="rId3"/>
    <p:sldId id="261" r:id="rId4"/>
    <p:sldId id="264" r:id="rId5"/>
  </p:sldIdLst>
  <p:sldSz cx="9144000" cy="6858000" type="screen4x3"/>
  <p:notesSz cx="9872663" cy="673576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EECE"/>
    <a:srgbClr val="CC99FF"/>
    <a:srgbClr val="ECF7E8"/>
    <a:srgbClr val="FF99FF"/>
    <a:srgbClr val="E9F7F4"/>
    <a:srgbClr val="E9EDF4"/>
    <a:srgbClr val="D0D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淡色スタイル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59" autoAdjust="0"/>
    <p:restoredTop sz="94660"/>
  </p:normalViewPr>
  <p:slideViewPr>
    <p:cSldViewPr>
      <p:cViewPr>
        <p:scale>
          <a:sx n="66" d="100"/>
          <a:sy n="66" d="100"/>
        </p:scale>
        <p:origin x="-1626" y="-1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155" cy="336788"/>
          </a:xfrm>
          <a:prstGeom prst="rect">
            <a:avLst/>
          </a:prstGeom>
        </p:spPr>
        <p:txBody>
          <a:bodyPr vert="horz" lIns="91434" tIns="45716" rIns="91434" bIns="45716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5592224" y="0"/>
            <a:ext cx="4278155" cy="336788"/>
          </a:xfrm>
          <a:prstGeom prst="rect">
            <a:avLst/>
          </a:prstGeom>
        </p:spPr>
        <p:txBody>
          <a:bodyPr vert="horz" lIns="91434" tIns="45716" rIns="91434" bIns="45716" rtlCol="0"/>
          <a:lstStyle>
            <a:lvl1pPr algn="r">
              <a:defRPr sz="1200"/>
            </a:lvl1pPr>
          </a:lstStyle>
          <a:p>
            <a:fld id="{AED49430-DE78-4EB3-B4CB-938B6A941680}" type="datetimeFigureOut">
              <a:rPr kumimoji="1" lang="ja-JP" altLang="en-US" smtClean="0"/>
              <a:t>2018/3/8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6397806"/>
            <a:ext cx="4278155" cy="336788"/>
          </a:xfrm>
          <a:prstGeom prst="rect">
            <a:avLst/>
          </a:prstGeom>
        </p:spPr>
        <p:txBody>
          <a:bodyPr vert="horz" lIns="91434" tIns="45716" rIns="91434" bIns="45716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5592224" y="6397806"/>
            <a:ext cx="4278155" cy="336788"/>
          </a:xfrm>
          <a:prstGeom prst="rect">
            <a:avLst/>
          </a:prstGeom>
        </p:spPr>
        <p:txBody>
          <a:bodyPr vert="horz" lIns="91434" tIns="45716" rIns="91434" bIns="45716" rtlCol="0" anchor="b"/>
          <a:lstStyle>
            <a:lvl1pPr algn="r">
              <a:defRPr sz="1200"/>
            </a:lvl1pPr>
          </a:lstStyle>
          <a:p>
            <a:fld id="{E1860E9B-0E01-4671-97C8-9BD99F6551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78036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7997" cy="336160"/>
          </a:xfrm>
          <a:prstGeom prst="rect">
            <a:avLst/>
          </a:prstGeom>
        </p:spPr>
        <p:txBody>
          <a:bodyPr vert="horz" lIns="90681" tIns="45341" rIns="90681" bIns="45341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591513" y="0"/>
            <a:ext cx="4279573" cy="336160"/>
          </a:xfrm>
          <a:prstGeom prst="rect">
            <a:avLst/>
          </a:prstGeom>
        </p:spPr>
        <p:txBody>
          <a:bodyPr vert="horz" lIns="90681" tIns="45341" rIns="90681" bIns="45341" rtlCol="0"/>
          <a:lstStyle>
            <a:lvl1pPr algn="r">
              <a:defRPr sz="1200"/>
            </a:lvl1pPr>
          </a:lstStyle>
          <a:p>
            <a:fld id="{CB92AFB2-9B64-49AE-8B92-65E03BF8A5EF}" type="datetimeFigureOut">
              <a:rPr kumimoji="1" lang="ja-JP" altLang="en-US" smtClean="0"/>
              <a:t>2018/3/8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252788" y="506413"/>
            <a:ext cx="3368675" cy="25257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681" tIns="45341" rIns="90681" bIns="45341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87109" y="3199803"/>
            <a:ext cx="7898446" cy="3030150"/>
          </a:xfrm>
          <a:prstGeom prst="rect">
            <a:avLst/>
          </a:prstGeom>
        </p:spPr>
        <p:txBody>
          <a:bodyPr vert="horz" lIns="90681" tIns="45341" rIns="90681" bIns="45341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398033"/>
            <a:ext cx="4277997" cy="336160"/>
          </a:xfrm>
          <a:prstGeom prst="rect">
            <a:avLst/>
          </a:prstGeom>
        </p:spPr>
        <p:txBody>
          <a:bodyPr vert="horz" lIns="90681" tIns="45341" rIns="90681" bIns="45341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591513" y="6398033"/>
            <a:ext cx="4279573" cy="336160"/>
          </a:xfrm>
          <a:prstGeom prst="rect">
            <a:avLst/>
          </a:prstGeom>
        </p:spPr>
        <p:txBody>
          <a:bodyPr vert="horz" lIns="90681" tIns="45341" rIns="90681" bIns="45341" rtlCol="0" anchor="b"/>
          <a:lstStyle>
            <a:lvl1pPr algn="r">
              <a:defRPr sz="1200"/>
            </a:lvl1pPr>
          </a:lstStyle>
          <a:p>
            <a:fld id="{640FBED9-E5A1-4198-8BA1-3E4655FA2C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87032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0FBED9-E5A1-4198-8BA1-3E4655FA2C16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47667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0FBED9-E5A1-4198-8BA1-3E4655FA2C16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47695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0FBED9-E5A1-4198-8BA1-3E4655FA2C16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47695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A8500-57BA-4197-B5BE-66FFDA77F0B6}" type="datetimeFigureOut">
              <a:rPr kumimoji="1" lang="ja-JP" altLang="en-US" smtClean="0"/>
              <a:t>2018/3/8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B2645-E03E-42B6-A35E-2AA5F550EB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96898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A8500-57BA-4197-B5BE-66FFDA77F0B6}" type="datetimeFigureOut">
              <a:rPr kumimoji="1" lang="ja-JP" altLang="en-US" smtClean="0"/>
              <a:t>2018/3/8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B2645-E03E-42B6-A35E-2AA5F550EB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55721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A8500-57BA-4197-B5BE-66FFDA77F0B6}" type="datetimeFigureOut">
              <a:rPr kumimoji="1" lang="ja-JP" altLang="en-US" smtClean="0"/>
              <a:t>2018/3/8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B2645-E03E-42B6-A35E-2AA5F550EB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2495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A8500-57BA-4197-B5BE-66FFDA77F0B6}" type="datetimeFigureOut">
              <a:rPr kumimoji="1" lang="ja-JP" altLang="en-US" smtClean="0"/>
              <a:t>2018/3/8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B2645-E03E-42B6-A35E-2AA5F550EB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3807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A8500-57BA-4197-B5BE-66FFDA77F0B6}" type="datetimeFigureOut">
              <a:rPr kumimoji="1" lang="ja-JP" altLang="en-US" smtClean="0"/>
              <a:t>2018/3/8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B2645-E03E-42B6-A35E-2AA5F550EB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0929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A8500-57BA-4197-B5BE-66FFDA77F0B6}" type="datetimeFigureOut">
              <a:rPr kumimoji="1" lang="ja-JP" altLang="en-US" smtClean="0"/>
              <a:t>2018/3/8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B2645-E03E-42B6-A35E-2AA5F550EB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01535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A8500-57BA-4197-B5BE-66FFDA77F0B6}" type="datetimeFigureOut">
              <a:rPr kumimoji="1" lang="ja-JP" altLang="en-US" smtClean="0"/>
              <a:t>2018/3/8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B2645-E03E-42B6-A35E-2AA5F550EB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6029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A8500-57BA-4197-B5BE-66FFDA77F0B6}" type="datetimeFigureOut">
              <a:rPr kumimoji="1" lang="ja-JP" altLang="en-US" smtClean="0"/>
              <a:t>2018/3/8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B2645-E03E-42B6-A35E-2AA5F550EB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1249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A8500-57BA-4197-B5BE-66FFDA77F0B6}" type="datetimeFigureOut">
              <a:rPr kumimoji="1" lang="ja-JP" altLang="en-US" smtClean="0"/>
              <a:t>2018/3/8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B2645-E03E-42B6-A35E-2AA5F550EB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541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A8500-57BA-4197-B5BE-66FFDA77F0B6}" type="datetimeFigureOut">
              <a:rPr kumimoji="1" lang="ja-JP" altLang="en-US" smtClean="0"/>
              <a:t>2018/3/8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B2645-E03E-42B6-A35E-2AA5F550EB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79970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A8500-57BA-4197-B5BE-66FFDA77F0B6}" type="datetimeFigureOut">
              <a:rPr kumimoji="1" lang="ja-JP" altLang="en-US" smtClean="0"/>
              <a:t>2018/3/8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B2645-E03E-42B6-A35E-2AA5F550EB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75542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4A8500-57BA-4197-B5BE-66FFDA77F0B6}" type="datetimeFigureOut">
              <a:rPr kumimoji="1" lang="ja-JP" altLang="en-US" smtClean="0"/>
              <a:t>2018/3/8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BB2645-E03E-42B6-A35E-2AA5F550EB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1441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chosakuken.bunka.go.jp/chosakuken/hakase/hajimete_1/" TargetMode="External"/><Relationship Id="rId13" Type="http://schemas.openxmlformats.org/officeDocument/2006/relationships/hyperlink" Target="http://www.nhk.or.jp/sougou/sumaho/" TargetMode="External"/><Relationship Id="rId3" Type="http://schemas.openxmlformats.org/officeDocument/2006/relationships/hyperlink" Target="http://www.edu.city.kyoto.jp/school/webmoral/kyouzai/kids/moral.pdf" TargetMode="External"/><Relationship Id="rId7" Type="http://schemas.openxmlformats.org/officeDocument/2006/relationships/hyperlink" Target="http://www.halab.jp/gamemiksi/index.html" TargetMode="External"/><Relationship Id="rId12" Type="http://schemas.openxmlformats.org/officeDocument/2006/relationships/hyperlink" Target="http://www.cec.or.jp/monbu/H21jmoralpdf/handbook.pdf" TargetMode="External"/><Relationship Id="rId2" Type="http://schemas.openxmlformats.org/officeDocument/2006/relationships/hyperlink" Target="http://weblearn1.edu.city.kyoto.jp/mext/&#24773;&#22577;&#21270;&#31038;&#20250;&#12398;&#26032;&#12383;&#12394;&#21839;&#38988;&#12434;&#32771;&#12360;&#12427;&#12383;&#12417;&#12398;&#25945;&#26448;/index.html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eb.edu.city.kyoto.jp/keitaip/" TargetMode="External"/><Relationship Id="rId11" Type="http://schemas.openxmlformats.org/officeDocument/2006/relationships/hyperlink" Target="http://www.pref.kyoto.jp/fukei/anzen/hiko/index.html" TargetMode="External"/><Relationship Id="rId5" Type="http://schemas.openxmlformats.org/officeDocument/2006/relationships/hyperlink" Target="http://www.edu.city.kyoto.jp/school/menu3_7.html" TargetMode="External"/><Relationship Id="rId10" Type="http://schemas.openxmlformats.org/officeDocument/2006/relationships/hyperlink" Target="http://www.riaj.or.jp/" TargetMode="External"/><Relationship Id="rId4" Type="http://schemas.openxmlformats.org/officeDocument/2006/relationships/hyperlink" Target="http://www.edu.city.kyoto.jp/school/webmoral/jirei/index.html" TargetMode="External"/><Relationship Id="rId9" Type="http://schemas.openxmlformats.org/officeDocument/2006/relationships/hyperlink" Target="http://kids.cric.or.jp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oumu.go.jp/ict-media/worksheet/" TargetMode="External"/><Relationship Id="rId13" Type="http://schemas.openxmlformats.org/officeDocument/2006/relationships/hyperlink" Target="http://ema-edu.jp/index.html" TargetMode="External"/><Relationship Id="rId3" Type="http://schemas.openxmlformats.org/officeDocument/2006/relationships/hyperlink" Target="http://www.nhk.or.jp/syakai/mirai/?das_id=D0005120397_00000" TargetMode="External"/><Relationship Id="rId7" Type="http://schemas.openxmlformats.org/officeDocument/2006/relationships/hyperlink" Target="https://www.sumaho-kentei.jp/" TargetMode="External"/><Relationship Id="rId12" Type="http://schemas.openxmlformats.org/officeDocument/2006/relationships/hyperlink" Target="http://npoelunch.jp/news/636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soumu.go.jp/main_sosiki/joho_tsusin/security/kids/intro/index.html" TargetMode="External"/><Relationship Id="rId11" Type="http://schemas.openxmlformats.org/officeDocument/2006/relationships/hyperlink" Target="http://www.good-net.jp/mobami/" TargetMode="External"/><Relationship Id="rId5" Type="http://schemas.openxmlformats.org/officeDocument/2006/relationships/hyperlink" Target="http://weblearn3.edu.city.kyoto.jp/ipa/" TargetMode="External"/><Relationship Id="rId10" Type="http://schemas.openxmlformats.org/officeDocument/2006/relationships/hyperlink" Target="http://www.iajapan.org/rule/" TargetMode="External"/><Relationship Id="rId4" Type="http://schemas.openxmlformats.org/officeDocument/2006/relationships/hyperlink" Target="http://www.soumu.go.jp/joho_tsusin/kids/internet/index.html" TargetMode="External"/><Relationship Id="rId9" Type="http://schemas.openxmlformats.org/officeDocument/2006/relationships/hyperlink" Target="http://www2.japet.or.jp/net-walk/otona_model.html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keisatukyoukai.or.jp/keisatukyoukaikaitei.html" TargetMode="External"/><Relationship Id="rId3" Type="http://schemas.openxmlformats.org/officeDocument/2006/relationships/hyperlink" Target="http://kayoo.org/moral-guidebook/" TargetMode="External"/><Relationship Id="rId7" Type="http://schemas.openxmlformats.org/officeDocument/2006/relationships/hyperlink" Target="http://www.nier.go.jp/kaihatsu/jouhoumoral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soumu.go.jp/main_sosiki/joho_tsusin/kyouiku_joho-ka/jireishu.html" TargetMode="External"/><Relationship Id="rId11" Type="http://schemas.openxmlformats.org/officeDocument/2006/relationships/hyperlink" Target="https://line.me/safety/ja/parents.html" TargetMode="External"/><Relationship Id="rId5" Type="http://schemas.openxmlformats.org/officeDocument/2006/relationships/hyperlink" Target="http://www.npa.go.jp/cyber/video/" TargetMode="External"/><Relationship Id="rId10" Type="http://schemas.openxmlformats.org/officeDocument/2006/relationships/hyperlink" Target="http://corp.gree.net/jp/ja/csr/statement/internet-society/educational-activity/teaching-materials/" TargetMode="External"/><Relationship Id="rId4" Type="http://schemas.openxmlformats.org/officeDocument/2006/relationships/hyperlink" Target="http://www.cec.or.jp/books/H12/pdf/b01.pdf" TargetMode="External"/><Relationship Id="rId9" Type="http://schemas.openxmlformats.org/officeDocument/2006/relationships/hyperlink" Target="http://www.daj.jp/cs/sp/app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3568" y="1988840"/>
            <a:ext cx="7772400" cy="216024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kumimoji="1" lang="ja-JP" altLang="en-US" dirty="0" smtClean="0"/>
              <a:t>情報モラル参考教材リンク集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051720" y="4365104"/>
            <a:ext cx="6400800" cy="550912"/>
          </a:xfrm>
        </p:spPr>
        <p:txBody>
          <a:bodyPr>
            <a:normAutofit/>
          </a:bodyPr>
          <a:lstStyle/>
          <a:p>
            <a:pPr algn="r"/>
            <a:r>
              <a:rPr lang="ja-JP" altLang="en-US" sz="2400" dirty="0" smtClean="0"/>
              <a:t>Ｈ３０．３月現在</a:t>
            </a:r>
            <a:endParaRPr kumimoji="1" lang="ja-JP" altLang="en-US" sz="24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261770" y="5644556"/>
            <a:ext cx="5616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/>
              <a:t>☆リンク切れなどに注意してください。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275856" y="5157192"/>
            <a:ext cx="5616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☆スライドショーにしてお使いください。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275856" y="6164118"/>
            <a:ext cx="5616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/>
              <a:t>☆ＰＣ室から閲覧できなくなっている可能性もあります。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30456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3825443"/>
              </p:ext>
            </p:extLst>
          </p:nvPr>
        </p:nvGraphicFramePr>
        <p:xfrm>
          <a:off x="35496" y="121880"/>
          <a:ext cx="9036496" cy="63246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56"/>
                <a:gridCol w="504056"/>
                <a:gridCol w="504056"/>
                <a:gridCol w="504056"/>
                <a:gridCol w="504056"/>
                <a:gridCol w="1584176"/>
                <a:gridCol w="1479070"/>
                <a:gridCol w="2121330"/>
                <a:gridCol w="1331640"/>
              </a:tblGrid>
              <a:tr h="36004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ＭＳ Ｐゴシック"/>
                        </a:rPr>
                        <a:t>情報モラル５領域　分野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ＭＳ Ｐゴシック"/>
                        </a:rPr>
                        <a:t>内容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ＭＳ Ｐゴシック"/>
                        </a:rPr>
                        <a:t>アドレス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ＭＳ Ｐゴシック"/>
                        </a:rPr>
                        <a:t>備考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情報社会の倫理</a:t>
                      </a:r>
                    </a:p>
                  </a:txBody>
                  <a:tcPr marL="9525" marR="9525" marT="9525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法の理解と遵守</a:t>
                      </a:r>
                    </a:p>
                  </a:txBody>
                  <a:tcPr marL="9525" marR="9525" marT="9525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安全への知恵</a:t>
                      </a:r>
                    </a:p>
                  </a:txBody>
                  <a:tcPr marL="9525" marR="9525" marT="9525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情報セキュリティ</a:t>
                      </a:r>
                    </a:p>
                  </a:txBody>
                  <a:tcPr marL="9525" marR="9525" marT="9525" marB="0"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（多数）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文部科学省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sng" strike="noStrike" dirty="0">
                          <a:solidFill>
                            <a:srgbClr val="0000FF"/>
                          </a:solidFill>
                          <a:effectLst/>
                          <a:latin typeface="ＭＳ Ｐゴシック"/>
                          <a:hlinkClick r:id="rId2"/>
                        </a:rPr>
                        <a:t>http://weblearn1.edu.city.kyoto.jp/mext/</a:t>
                      </a:r>
                      <a:r>
                        <a:rPr lang="ja-JP" altLang="en-US" sz="1000" b="0" i="0" u="sng" strike="noStrike" dirty="0">
                          <a:solidFill>
                            <a:srgbClr val="0000FF"/>
                          </a:solidFill>
                          <a:effectLst/>
                          <a:latin typeface="ＭＳ Ｐゴシック"/>
                          <a:hlinkClick r:id="rId2"/>
                        </a:rPr>
                        <a:t>情報化社会の新たな問題を考えるための教材</a:t>
                      </a:r>
                      <a:r>
                        <a:rPr lang="en-US" altLang="ja-JP" sz="1000" b="0" i="0" u="sng" strike="noStrike" dirty="0">
                          <a:solidFill>
                            <a:srgbClr val="0000FF"/>
                          </a:solidFill>
                          <a:effectLst/>
                          <a:latin typeface="ＭＳ Ｐゴシック"/>
                          <a:hlinkClick r:id="rId2"/>
                        </a:rPr>
                        <a:t>/</a:t>
                      </a:r>
                      <a:r>
                        <a:rPr lang="en-US" sz="1000" b="0" i="0" u="sng" strike="noStrike" dirty="0">
                          <a:solidFill>
                            <a:srgbClr val="0000FF"/>
                          </a:solidFill>
                          <a:effectLst/>
                          <a:latin typeface="ＭＳ Ｐゴシック"/>
                          <a:hlinkClick r:id="rId2"/>
                        </a:rPr>
                        <a:t>index.html</a:t>
                      </a:r>
                      <a:endParaRPr lang="en-US" sz="1000" b="0" i="0" u="sng" strike="noStrike" dirty="0">
                        <a:solidFill>
                          <a:srgbClr val="0000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指導案集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情報社会の倫理</a:t>
                      </a:r>
                    </a:p>
                  </a:txBody>
                  <a:tcPr marL="9525" marR="9525" marT="9525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法の理解と遵守</a:t>
                      </a:r>
                    </a:p>
                  </a:txBody>
                  <a:tcPr marL="9525" marR="9525" marT="9525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安全への知恵</a:t>
                      </a:r>
                    </a:p>
                  </a:txBody>
                  <a:tcPr marL="9525" marR="9525" marT="9525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情報セキュリティ</a:t>
                      </a:r>
                    </a:p>
                  </a:txBody>
                  <a:tcPr marL="9525" marR="9525" marT="9525" marB="0"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公共的なネットワーク社会の構築</a:t>
                      </a:r>
                    </a:p>
                  </a:txBody>
                  <a:tcPr marL="9525" marR="9525" marT="9525" marB="0"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（多数）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京都市教育委員会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sng" strike="noStrike" dirty="0">
                          <a:solidFill>
                            <a:srgbClr val="0000FF"/>
                          </a:solidFill>
                          <a:effectLst/>
                          <a:latin typeface="ＭＳ Ｐゴシック"/>
                          <a:hlinkClick r:id="rId3"/>
                        </a:rPr>
                        <a:t>http://www.edu.city.kyoto.jp/school/webmoral/kyouzai/kids/moral.pdf</a:t>
                      </a:r>
                      <a:endParaRPr lang="en-US" sz="1000" b="0" i="0" u="sng" strike="noStrike" dirty="0">
                        <a:solidFill>
                          <a:srgbClr val="0000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指導案集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情報社会の倫理</a:t>
                      </a:r>
                    </a:p>
                  </a:txBody>
                  <a:tcPr marL="9525" marR="9525" marT="9525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法の理解と遵守</a:t>
                      </a:r>
                    </a:p>
                  </a:txBody>
                  <a:tcPr marL="9525" marR="9525" marT="9525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安全への知恵</a:t>
                      </a:r>
                    </a:p>
                  </a:txBody>
                  <a:tcPr marL="9525" marR="9525" marT="9525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情報セキュリティ</a:t>
                      </a:r>
                    </a:p>
                  </a:txBody>
                  <a:tcPr marL="9525" marR="9525" marT="9525" marB="0"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公共的なネットワーク社会の構築</a:t>
                      </a:r>
                    </a:p>
                  </a:txBody>
                  <a:tcPr marL="9525" marR="9525" marT="9525" marB="0"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（多数）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京都市教育委員会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sng" strike="noStrike" dirty="0" smtClean="0">
                          <a:solidFill>
                            <a:srgbClr val="0000FF"/>
                          </a:solidFill>
                          <a:effectLst/>
                          <a:latin typeface="ＭＳ Ｐゴシック"/>
                          <a:hlinkClick r:id="rId4"/>
                        </a:rPr>
                        <a:t>http://www.edu.city.kyoto.jp/school/webmoral/jirei/index.html</a:t>
                      </a:r>
                      <a:endParaRPr lang="en-US" sz="1000" b="0" i="0" u="sng" strike="noStrike" dirty="0">
                        <a:solidFill>
                          <a:srgbClr val="0000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dirty="0" smtClean="0"/>
                        <a:t>小学校情報モラル指導実践事例集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情報社会の倫理</a:t>
                      </a:r>
                    </a:p>
                  </a:txBody>
                  <a:tcPr marL="9525" marR="9525" marT="9525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法の理解と遵守</a:t>
                      </a:r>
                    </a:p>
                  </a:txBody>
                  <a:tcPr marL="9525" marR="9525" marT="9525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安全への知恵</a:t>
                      </a:r>
                    </a:p>
                  </a:txBody>
                  <a:tcPr marL="9525" marR="9525" marT="9525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情報セキュリティ</a:t>
                      </a:r>
                    </a:p>
                  </a:txBody>
                  <a:tcPr marL="9525" marR="9525" marT="9525" marB="0"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公共的なネットワーク社会の構築</a:t>
                      </a:r>
                    </a:p>
                  </a:txBody>
                  <a:tcPr marL="9525" marR="9525" marT="9525" marB="0"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（多数）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京都市教育委員会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sng" strike="noStrike" dirty="0">
                          <a:solidFill>
                            <a:srgbClr val="0000FF"/>
                          </a:solidFill>
                          <a:effectLst/>
                          <a:latin typeface="ＭＳ Ｐゴシック"/>
                          <a:hlinkClick r:id="rId5"/>
                        </a:rPr>
                        <a:t>http://www.edu.city.kyoto.jp/school/menu3_7.html</a:t>
                      </a:r>
                      <a:endParaRPr lang="en-US" sz="1000" b="0" i="0" u="sng" strike="noStrike" dirty="0">
                        <a:solidFill>
                          <a:srgbClr val="0000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教材リンク集</a:t>
                      </a:r>
                    </a:p>
                  </a:txBody>
                  <a:tcPr marL="9525" marR="9525" marT="9525" marB="0" anchor="ctr"/>
                </a:tc>
              </a:tr>
              <a:tr h="556692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情報社会の倫理</a:t>
                      </a:r>
                    </a:p>
                  </a:txBody>
                  <a:tcPr marL="9525" marR="9525" marT="9525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安全への知恵</a:t>
                      </a:r>
                    </a:p>
                  </a:txBody>
                  <a:tcPr marL="9525" marR="9525" marT="9525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ゲーム依存・インターネット投稿の危険性・ＳＮＳ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京都市教育委員会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sng" strike="noStrike" dirty="0">
                          <a:solidFill>
                            <a:srgbClr val="0000FF"/>
                          </a:solidFill>
                          <a:effectLst/>
                          <a:latin typeface="ＭＳ Ｐゴシック"/>
                          <a:hlinkClick r:id="rId6"/>
                        </a:rPr>
                        <a:t>http://web.edu.city.kyoto.jp/keitaip/</a:t>
                      </a:r>
                      <a:endParaRPr lang="en-US" sz="1000" b="0" i="0" u="sng" strike="noStrike" dirty="0">
                        <a:solidFill>
                          <a:srgbClr val="0000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指導案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安全への知恵</a:t>
                      </a:r>
                    </a:p>
                  </a:txBody>
                  <a:tcPr marL="9525" marR="9525" marT="9525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ゲームとの付き合い方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今度　珠美（鳥取大学大学院）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sng" strike="noStrike" dirty="0">
                          <a:solidFill>
                            <a:srgbClr val="0000FF"/>
                          </a:solidFill>
                          <a:effectLst/>
                          <a:latin typeface="ＭＳ Ｐゴシック"/>
                          <a:hlinkClick r:id="rId7"/>
                        </a:rPr>
                        <a:t>http://www.halab.jp/gamemiksi/index.html</a:t>
                      </a:r>
                      <a:endParaRPr lang="en-US" sz="1000" b="0" i="0" u="sng" strike="noStrike" dirty="0">
                        <a:solidFill>
                          <a:srgbClr val="0000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指導案（低・高学年）</a:t>
                      </a:r>
                    </a:p>
                  </a:txBody>
                  <a:tcPr marL="9525" marR="9525" marT="9525" marB="0" anchor="ctr"/>
                </a:tc>
              </a:tr>
              <a:tr h="493256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法の理解と遵守</a:t>
                      </a:r>
                    </a:p>
                  </a:txBody>
                  <a:tcPr marL="9525" marR="9525" marT="9525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著作権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/>
                        </a:rPr>
                        <a:t>文化庁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sng" strike="noStrike" dirty="0">
                          <a:solidFill>
                            <a:srgbClr val="0000FF"/>
                          </a:solidFill>
                          <a:effectLst/>
                          <a:latin typeface="ＭＳ Ｐゴシック"/>
                          <a:hlinkClick r:id="rId8"/>
                        </a:rPr>
                        <a:t>http://chosakuken.bunka.go.jp/chosakuken/hakase/hajimete_1/</a:t>
                      </a:r>
                      <a:endParaRPr lang="en-US" sz="1000" b="0" i="0" u="sng" strike="noStrike" dirty="0">
                        <a:solidFill>
                          <a:srgbClr val="0000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アニメーション</a:t>
                      </a:r>
                    </a:p>
                  </a:txBody>
                  <a:tcPr marL="9525" marR="9525" marT="9525" marB="0" anchor="ctr"/>
                </a:tc>
              </a:tr>
              <a:tr h="462220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法の理解と遵守</a:t>
                      </a:r>
                    </a:p>
                  </a:txBody>
                  <a:tcPr marL="9525" marR="9525" marT="9525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著作権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/>
                        </a:rPr>
                        <a:t>公益社団法人著作権情報センター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sng" strike="noStrike" dirty="0">
                          <a:solidFill>
                            <a:srgbClr val="0000FF"/>
                          </a:solidFill>
                          <a:effectLst/>
                          <a:latin typeface="ＭＳ Ｐゴシック"/>
                          <a:hlinkClick r:id="rId9"/>
                        </a:rPr>
                        <a:t>http://kids.cric.or.jp/</a:t>
                      </a:r>
                      <a:endParaRPr lang="en-US" sz="1000" b="0" i="0" u="sng" strike="noStrike" dirty="0">
                        <a:solidFill>
                          <a:srgbClr val="0000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著作権について知識</a:t>
                      </a:r>
                    </a:p>
                  </a:txBody>
                  <a:tcPr marL="9525" marR="9525" marT="9525" marB="0" anchor="ctr"/>
                </a:tc>
              </a:tr>
              <a:tr h="545892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法の理解と遵守</a:t>
                      </a:r>
                    </a:p>
                  </a:txBody>
                  <a:tcPr marL="9525" marR="9525" marT="9525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著作権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一般社団法人日本レコード協会ホームページ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sng" strike="noStrike" dirty="0">
                          <a:solidFill>
                            <a:srgbClr val="0000FF"/>
                          </a:solidFill>
                          <a:effectLst/>
                          <a:latin typeface="ＭＳ Ｐゴシック"/>
                          <a:hlinkClick r:id="rId10"/>
                        </a:rPr>
                        <a:t>http://www.riaj.or.jp</a:t>
                      </a:r>
                      <a:endParaRPr lang="en-US" sz="1000" b="0" i="0" u="sng" strike="noStrike" dirty="0">
                        <a:solidFill>
                          <a:srgbClr val="0000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音楽著作権に関しての知識</a:t>
                      </a:r>
                    </a:p>
                  </a:txBody>
                  <a:tcPr marL="9525" marR="9525" marT="9525" marB="0" anchor="ctr"/>
                </a:tc>
              </a:tr>
              <a:tr h="502692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情報社会の倫理</a:t>
                      </a:r>
                    </a:p>
                  </a:txBody>
                  <a:tcPr marL="9525" marR="9525" marT="9525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法の理解と遵守</a:t>
                      </a:r>
                    </a:p>
                  </a:txBody>
                  <a:tcPr marL="9525" marR="9525" marT="9525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安全への知恵</a:t>
                      </a:r>
                    </a:p>
                  </a:txBody>
                  <a:tcPr marL="9525" marR="9525" marT="9525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情報セキュリティ</a:t>
                      </a:r>
                    </a:p>
                  </a:txBody>
                  <a:tcPr marL="9525" marR="9525" marT="9525" marB="0"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（多数）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京都府警察本部 マンガ</a:t>
                      </a:r>
                      <a:r>
                        <a:rPr lang="ja-JP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で学</a:t>
                      </a:r>
                      <a:r>
                        <a:rPr lang="ja-JP" altLang="en-US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ぼう</a:t>
                      </a:r>
                      <a:r>
                        <a:rPr lang="ja-JP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ネットワーク</a:t>
                      </a:r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の危険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sng" strike="noStrike" dirty="0">
                          <a:solidFill>
                            <a:srgbClr val="0000FF"/>
                          </a:solidFill>
                          <a:effectLst/>
                          <a:latin typeface="ＭＳ Ｐゴシック"/>
                          <a:hlinkClick r:id="rId11"/>
                        </a:rPr>
                        <a:t>http://www.pref.kyoto.jp/fukei/anzen/hiko/index.html</a:t>
                      </a:r>
                      <a:endParaRPr lang="en-US" sz="1000" b="0" i="0" u="sng" strike="noStrike" dirty="0">
                        <a:solidFill>
                          <a:srgbClr val="0000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マンガ（ＰＤＦ）</a:t>
                      </a:r>
                    </a:p>
                  </a:txBody>
                  <a:tcPr marL="9525" marR="9525" marT="9525" marB="0" anchor="ctr"/>
                </a:tc>
              </a:tr>
              <a:tr h="567675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情報社会の倫理</a:t>
                      </a:r>
                    </a:p>
                  </a:txBody>
                  <a:tcPr marL="9525" marR="9525" marT="9525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法の理解と遵守</a:t>
                      </a:r>
                    </a:p>
                  </a:txBody>
                  <a:tcPr marL="9525" marR="9525" marT="9525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安全への知恵</a:t>
                      </a:r>
                    </a:p>
                  </a:txBody>
                  <a:tcPr marL="9525" marR="9525" marT="9525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情報セキュリティ</a:t>
                      </a:r>
                    </a:p>
                  </a:txBody>
                  <a:tcPr marL="9525" marR="9525" marT="9525" marB="0"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（多数）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文部科学省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sng" strike="noStrike" dirty="0">
                          <a:solidFill>
                            <a:srgbClr val="0000FF"/>
                          </a:solidFill>
                          <a:effectLst/>
                          <a:latin typeface="ＭＳ Ｐゴシック"/>
                          <a:hlinkClick r:id="rId12"/>
                        </a:rPr>
                        <a:t>http://www.cec.or.jp/monbu/H21jmoralpdf/handbook.pdf</a:t>
                      </a:r>
                      <a:endParaRPr lang="en-US" sz="1100" b="0" i="0" u="sng" strike="noStrike" dirty="0">
                        <a:solidFill>
                          <a:srgbClr val="0000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指導事例（指導者研修ハンドブック）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情報社会の倫理</a:t>
                      </a:r>
                    </a:p>
                  </a:txBody>
                  <a:tcPr marL="9525" marR="9525" marT="9525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法の理解と遵守</a:t>
                      </a:r>
                    </a:p>
                  </a:txBody>
                  <a:tcPr marL="9525" marR="9525" marT="9525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安全への知恵</a:t>
                      </a:r>
                    </a:p>
                  </a:txBody>
                  <a:tcPr marL="9525" marR="9525" marT="9525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情報セキュリティ</a:t>
                      </a:r>
                    </a:p>
                  </a:txBody>
                  <a:tcPr marL="9525" marR="9525" marT="9525" marB="0"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公共的なネットワーク社会の構築</a:t>
                      </a:r>
                    </a:p>
                  </a:txBody>
                  <a:tcPr marL="9525" marR="9525" marT="9525" marB="0"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ＭＳ Ｐゴシック"/>
                        </a:rPr>
                        <a:t>（多数）</a:t>
                      </a:r>
                      <a:endParaRPr lang="ja-JP" alt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ＭＳ Ｐゴシック"/>
                        </a:rPr>
                        <a:t>ＮＨＫ</a:t>
                      </a:r>
                      <a:endParaRPr lang="en-US" altLang="ja-JP" sz="1100" b="0" i="0" u="none" strike="noStrike" dirty="0" smtClean="0">
                        <a:solidFill>
                          <a:schemeClr val="tx1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sng" strike="noStrike" dirty="0" smtClean="0">
                          <a:solidFill>
                            <a:srgbClr val="0000FF"/>
                          </a:solidFill>
                          <a:effectLst/>
                          <a:latin typeface="ＭＳ Ｐゴシック"/>
                          <a:hlinkClick r:id="rId13"/>
                        </a:rPr>
                        <a:t>http://www.nhk.or.jp/sougou/sumaho/</a:t>
                      </a:r>
                      <a:endParaRPr lang="en-US" sz="1100" b="0" i="0" u="sng" strike="noStrike" dirty="0">
                        <a:solidFill>
                          <a:srgbClr val="0000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スマホリアルスートーリー（番組）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4071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7827220"/>
              </p:ext>
            </p:extLst>
          </p:nvPr>
        </p:nvGraphicFramePr>
        <p:xfrm>
          <a:off x="72008" y="-9059"/>
          <a:ext cx="9036496" cy="64153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56"/>
                <a:gridCol w="504056"/>
                <a:gridCol w="504056"/>
                <a:gridCol w="504056"/>
                <a:gridCol w="504056"/>
                <a:gridCol w="1584176"/>
                <a:gridCol w="1479070"/>
                <a:gridCol w="2121330"/>
                <a:gridCol w="1331640"/>
              </a:tblGrid>
              <a:tr h="36004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ＭＳ Ｐゴシック"/>
                        </a:rPr>
                        <a:t>情報モラル５領域　分野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ＭＳ Ｐゴシック"/>
                        </a:rPr>
                        <a:t>内容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ＭＳ Ｐゴシック"/>
                        </a:rPr>
                        <a:t>アドレス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ＭＳ Ｐゴシック"/>
                        </a:rPr>
                        <a:t>備考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安全への知恵</a:t>
                      </a:r>
                    </a:p>
                  </a:txBody>
                  <a:tcPr marL="9525" marR="9525" marT="9525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公共的なネットワーク社会の構築</a:t>
                      </a:r>
                    </a:p>
                  </a:txBody>
                  <a:tcPr marL="9525" marR="9525" marT="9525" marB="0"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情報社会とどう付き合うか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ＮＨＫ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sng" strike="noStrike" dirty="0" smtClean="0">
                          <a:solidFill>
                            <a:srgbClr val="0000FF"/>
                          </a:solidFill>
                          <a:effectLst/>
                          <a:latin typeface="ＭＳ Ｐゴシック"/>
                          <a:hlinkClick r:id="rId3"/>
                        </a:rPr>
                        <a:t>http://www.nhk.or.jp/syakai/mirai/?das_id=D0005120397_00000</a:t>
                      </a:r>
                      <a:endParaRPr lang="en-US" sz="1100" b="0" i="0" u="sng" strike="noStrike" dirty="0">
                        <a:solidFill>
                          <a:srgbClr val="0000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未来広告ジャパン！</a:t>
                      </a:r>
                      <a:r>
                        <a:rPr lang="en-US" altLang="ja-JP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[</a:t>
                      </a:r>
                      <a:r>
                        <a:rPr lang="ja-JP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社会小５</a:t>
                      </a:r>
                      <a:r>
                        <a:rPr lang="en-US" altLang="ja-JP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]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>
                    <a:solidFill>
                      <a:srgbClr val="D8EECE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公共的なネットワーク社会の構築</a:t>
                      </a:r>
                    </a:p>
                  </a:txBody>
                  <a:tcPr marL="9525" marR="9525" marT="9525" marB="0"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インターネットの仕組み</a:t>
                      </a:r>
                    </a:p>
                  </a:txBody>
                  <a:tcPr marL="9525" marR="9525" marT="9525" marB="0" anchor="ctr"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総務省 情報通信白書 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for kids</a:t>
                      </a:r>
                    </a:p>
                  </a:txBody>
                  <a:tcPr marL="9525" marR="9525" marT="9525" marB="0" anchor="ctr"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sng" strike="noStrike" dirty="0">
                          <a:solidFill>
                            <a:srgbClr val="0000FF"/>
                          </a:solidFill>
                          <a:effectLst/>
                          <a:latin typeface="ＭＳ Ｐゴシック"/>
                          <a:hlinkClick r:id="rId4"/>
                        </a:rPr>
                        <a:t>http://www.soumu.go.jp/joho_tsusin/kids/internet/index.html</a:t>
                      </a:r>
                      <a:endParaRPr lang="en-US" sz="1000" b="0" i="0" u="sng" strike="noStrike" dirty="0">
                        <a:solidFill>
                          <a:srgbClr val="0000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アニメーション</a:t>
                      </a:r>
                    </a:p>
                  </a:txBody>
                  <a:tcPr marL="9525" marR="9525" marT="9525" marB="0" anchor="ctr">
                    <a:solidFill>
                      <a:srgbClr val="ECF7E8"/>
                    </a:solidFill>
                  </a:tcPr>
                </a:tc>
              </a:tr>
              <a:tr h="499433">
                <a:tc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情報セキュリティ</a:t>
                      </a:r>
                    </a:p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情報セキュリティ</a:t>
                      </a:r>
                    </a:p>
                  </a:txBody>
                  <a:tcPr marL="9525" marR="9525" marT="9525" marB="0" anchor="ctr"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ＩＰＡ独立行政法人情報処理推進機構</a:t>
                      </a:r>
                      <a:endParaRPr lang="en-US" altLang="ja-JP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sng" strike="noStrike" dirty="0" smtClean="0">
                          <a:solidFill>
                            <a:srgbClr val="0000FF"/>
                          </a:solidFill>
                          <a:effectLst/>
                          <a:latin typeface="ＭＳ Ｐゴシック"/>
                          <a:hlinkClick r:id="rId5"/>
                        </a:rPr>
                        <a:t>http://weblearn3.edu.city.kyoto.jp/ipa/</a:t>
                      </a:r>
                      <a:endParaRPr lang="en-US" sz="1100" b="0" i="0" u="sng" strike="noStrike" dirty="0">
                        <a:solidFill>
                          <a:srgbClr val="0000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動画・アニメ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>
                    <a:solidFill>
                      <a:srgbClr val="D8EECE"/>
                    </a:solidFill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情報セキュリティ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情報セキュリティ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総務省国民のための情報セキュリティサイト　</a:t>
                      </a:r>
                      <a:r>
                        <a:rPr lang="en-US" altLang="ja-JP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for kids</a:t>
                      </a:r>
                      <a:endParaRPr lang="en-US" altLang="ja-JP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sng" strike="noStrike" dirty="0" smtClean="0">
                          <a:solidFill>
                            <a:srgbClr val="0000FF"/>
                          </a:solidFill>
                          <a:effectLst/>
                          <a:latin typeface="ＭＳ Ｐゴシック"/>
                          <a:hlinkClick r:id="rId6"/>
                        </a:rPr>
                        <a:t>http://www.soumu.go.jp/main_sosiki/joho_tsusin/security/kids/intro/index.html</a:t>
                      </a:r>
                      <a:endParaRPr lang="en-US" sz="1100" b="0" i="0" u="sng" strike="noStrike" dirty="0">
                        <a:solidFill>
                          <a:srgbClr val="0000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子ども用セキュリティサイト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</a:tr>
              <a:tr h="648072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情報社会の倫理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法の理解と遵守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安全への知恵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情報セキュリティ</a:t>
                      </a:r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公共的なネットワーク社会の構築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（多数）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静岡大学 カスペルスキー 共同研究　ジュニアスマホ検定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sng" strike="noStrike" dirty="0" smtClean="0">
                          <a:solidFill>
                            <a:srgbClr val="0000FF"/>
                          </a:solidFill>
                          <a:effectLst/>
                          <a:latin typeface="ＭＳ Ｐゴシック"/>
                          <a:hlinkClick r:id="rId7"/>
                        </a:rPr>
                        <a:t>https://www.sumaho-kentei.jp/</a:t>
                      </a:r>
                      <a:endParaRPr lang="en-US" sz="1100" b="0" i="0" u="sng" strike="noStrike" dirty="0">
                        <a:solidFill>
                          <a:srgbClr val="0000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ジュニアスマホ検定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情報社会の倫理</a:t>
                      </a:r>
                    </a:p>
                  </a:txBody>
                  <a:tcPr marL="9525" marR="9525" marT="9525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法の理解と遵守</a:t>
                      </a:r>
                    </a:p>
                  </a:txBody>
                  <a:tcPr marL="9525" marR="9525" marT="9525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安全への知恵</a:t>
                      </a:r>
                    </a:p>
                  </a:txBody>
                  <a:tcPr marL="9525" marR="9525" marT="9525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公共的なネットワーク社会の構築</a:t>
                      </a:r>
                    </a:p>
                  </a:txBody>
                  <a:tcPr marL="9525" marR="9525" marT="9525" marB="0"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（多数）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/>
                        </a:rPr>
                        <a:t>総務省　伸ばそうＩＣＴメディアリテラシー　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sng" strike="noStrike" dirty="0">
                          <a:solidFill>
                            <a:srgbClr val="0000FF"/>
                          </a:solidFill>
                          <a:effectLst/>
                          <a:latin typeface="ＭＳ Ｐゴシック"/>
                          <a:hlinkClick r:id="rId8"/>
                        </a:rPr>
                        <a:t>http://www.soumu.go.jp/ict-media/worksheet/</a:t>
                      </a:r>
                      <a:endParaRPr lang="en-US" sz="1100" b="0" i="0" u="sng" strike="noStrike" dirty="0">
                        <a:solidFill>
                          <a:srgbClr val="0000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指導案</a:t>
                      </a:r>
                    </a:p>
                  </a:txBody>
                  <a:tcPr marL="9525" marR="9525" marT="9525" marB="0" anchor="ctr"/>
                </a:tc>
              </a:tr>
              <a:tr h="665971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情報社会の倫理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法の理解と遵守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安全への知恵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情報セキュリティ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公共的なネットワーク社会の構築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（多数）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一般社団法人日本教育情報化振興会　ネット社会の歩き方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sng" strike="noStrike" dirty="0" smtClean="0">
                          <a:solidFill>
                            <a:srgbClr val="0000FF"/>
                          </a:solidFill>
                          <a:effectLst/>
                          <a:latin typeface="ＭＳ Ｐゴシック"/>
                          <a:hlinkClick r:id="rId9"/>
                        </a:rPr>
                        <a:t>http://www2.japet.or.jp/net-walk/otona_model.html</a:t>
                      </a:r>
                      <a:endParaRPr lang="en-US" sz="1100" b="0" i="0" u="sng" strike="noStrike" dirty="0">
                        <a:solidFill>
                          <a:srgbClr val="0000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アニメーション動画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情報社会の倫理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法の理解と遵守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安全への知恵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情報セキュリティ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公共的なネットワーク社会の構築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（多数）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一般財団法人インターネット協会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sng" strike="noStrike" dirty="0" smtClean="0">
                          <a:solidFill>
                            <a:srgbClr val="0000FF"/>
                          </a:solidFill>
                          <a:effectLst/>
                          <a:latin typeface="ＭＳ Ｐゴシック"/>
                          <a:hlinkClick r:id="rId10"/>
                        </a:rPr>
                        <a:t>http://www.iajapan.org/rule/</a:t>
                      </a:r>
                      <a:endParaRPr lang="en-US" sz="1100" b="0" i="0" u="sng" strike="noStrike" dirty="0">
                        <a:solidFill>
                          <a:srgbClr val="0000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ルール・マナー集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情報社会の倫理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法の理解と遵守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安全への知恵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情報セキュリティ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公共的なネットワーク社会の構築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（多数）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安心ネットづくり促進協議会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sng" strike="noStrike" dirty="0" smtClean="0">
                          <a:solidFill>
                            <a:srgbClr val="0000FF"/>
                          </a:solidFill>
                          <a:effectLst/>
                          <a:latin typeface="ＭＳ Ｐゴシック"/>
                          <a:hlinkClick r:id="rId11"/>
                        </a:rPr>
                        <a:t>http://www.good-net.jp/mobami/</a:t>
                      </a:r>
                      <a:endParaRPr lang="en-US" sz="1100" b="0" i="0" u="sng" strike="noStrike" dirty="0">
                        <a:solidFill>
                          <a:srgbClr val="0000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スキルチェック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</a:tr>
              <a:tr h="467846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情報セキュリティ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フィルタリング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NPO</a:t>
                      </a:r>
                      <a:r>
                        <a:rPr lang="ja-JP" altLang="en-US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法人イーランチ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sng" strike="noStrike" dirty="0" smtClean="0">
                          <a:solidFill>
                            <a:srgbClr val="0000FF"/>
                          </a:solidFill>
                          <a:effectLst/>
                          <a:latin typeface="ＭＳ Ｐゴシック"/>
                          <a:hlinkClick r:id="rId12"/>
                        </a:rPr>
                        <a:t>http://npoelunch.jp/news/636/</a:t>
                      </a:r>
                      <a:endParaRPr lang="en-US" sz="1100" b="0" i="0" u="sng" strike="noStrike" dirty="0">
                        <a:solidFill>
                          <a:srgbClr val="0000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ワークシート・パンフレット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</a:tr>
              <a:tr h="529054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法の理解と遵守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著作権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ts val="1100"/>
                        </a:lnSpc>
                      </a:pPr>
                      <a:r>
                        <a:rPr lang="ja-JP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一般社団法人モバイルコンテンツ審査・運用監視機構</a:t>
                      </a:r>
                      <a:r>
                        <a:rPr lang="en-US" altLang="ja-JP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EMA</a:t>
                      </a:r>
                      <a:r>
                        <a:rPr lang="ja-JP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sng" strike="noStrike" smtClean="0">
                          <a:solidFill>
                            <a:srgbClr val="0000FF"/>
                          </a:solidFill>
                          <a:effectLst/>
                          <a:latin typeface="ＭＳ Ｐゴシック"/>
                          <a:hlinkClick r:id="rId13"/>
                        </a:rPr>
                        <a:t>http://ema-edu.jp/index.html</a:t>
                      </a:r>
                      <a:endParaRPr lang="en-US" sz="1100" b="0" i="0" u="sng" strike="noStrike">
                        <a:solidFill>
                          <a:srgbClr val="0000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指導案集とアニメーション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0245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0516865"/>
              </p:ext>
            </p:extLst>
          </p:nvPr>
        </p:nvGraphicFramePr>
        <p:xfrm>
          <a:off x="72008" y="-9059"/>
          <a:ext cx="9036496" cy="42301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56"/>
                <a:gridCol w="504056"/>
                <a:gridCol w="504056"/>
                <a:gridCol w="504056"/>
                <a:gridCol w="504056"/>
                <a:gridCol w="1584176"/>
                <a:gridCol w="1479070"/>
                <a:gridCol w="2121330"/>
                <a:gridCol w="1331640"/>
              </a:tblGrid>
              <a:tr h="36004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ＭＳ Ｐゴシック"/>
                        </a:rPr>
                        <a:t>情報モラル５領域　分野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ＭＳ Ｐゴシック"/>
                        </a:rPr>
                        <a:t>内容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ＭＳ Ｐゴシック"/>
                        </a:rPr>
                        <a:t>アドレス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ＭＳ Ｐゴシック"/>
                        </a:rPr>
                        <a:t>備考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情報社会の倫理</a:t>
                      </a:r>
                    </a:p>
                  </a:txBody>
                  <a:tcPr marL="9525" marR="9525" marT="9525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法の理解と遵守</a:t>
                      </a:r>
                    </a:p>
                  </a:txBody>
                  <a:tcPr marL="9525" marR="9525" marT="9525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安全への知恵</a:t>
                      </a:r>
                    </a:p>
                  </a:txBody>
                  <a:tcPr marL="9525" marR="9525" marT="9525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情報セキュリティ</a:t>
                      </a:r>
                    </a:p>
                  </a:txBody>
                  <a:tcPr marL="9525" marR="9525" marT="9525" marB="0"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公共的なネットワーク社会の構築</a:t>
                      </a:r>
                    </a:p>
                  </a:txBody>
                  <a:tcPr marL="9525" marR="9525" marT="9525" marB="0"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（多数）</a:t>
                      </a:r>
                    </a:p>
                  </a:txBody>
                  <a:tcPr marL="9525" marR="9525" marT="9525" marB="0" anchor="ctr"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文部科学省</a:t>
                      </a:r>
                    </a:p>
                  </a:txBody>
                  <a:tcPr marL="9525" marR="9525" marT="9525" marB="0" anchor="ctr"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sng" strike="noStrike" dirty="0">
                          <a:solidFill>
                            <a:srgbClr val="0000FF"/>
                          </a:solidFill>
                          <a:effectLst/>
                          <a:latin typeface="ＭＳ Ｐゴシック"/>
                          <a:hlinkClick r:id="rId3"/>
                        </a:rPr>
                        <a:t>http://kayoo.org/moral-guidebook/</a:t>
                      </a:r>
                      <a:endParaRPr lang="en-US" sz="1100" b="0" i="0" u="sng" strike="noStrike" dirty="0">
                        <a:solidFill>
                          <a:srgbClr val="0000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実践事例・モラルチェックシート（情報モラルキックオフガイド）</a:t>
                      </a:r>
                    </a:p>
                  </a:txBody>
                  <a:tcPr marL="9525" marR="9525" marT="9525" marB="0" anchor="ctr">
                    <a:solidFill>
                      <a:srgbClr val="D8EECE"/>
                    </a:solidFill>
                  </a:tcPr>
                </a:tc>
              </a:tr>
              <a:tr h="549350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情報社会の倫理</a:t>
                      </a:r>
                    </a:p>
                  </a:txBody>
                  <a:tcPr marL="9525" marR="9525" marT="9525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法の理解と遵守</a:t>
                      </a:r>
                    </a:p>
                  </a:txBody>
                  <a:tcPr marL="9525" marR="9525" marT="9525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安全への知恵</a:t>
                      </a:r>
                    </a:p>
                  </a:txBody>
                  <a:tcPr marL="9525" marR="9525" marT="9525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情報セキュリティ</a:t>
                      </a:r>
                    </a:p>
                  </a:txBody>
                  <a:tcPr marL="9525" marR="9525" marT="9525" marB="0"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公共的なネットワーク社会の構築</a:t>
                      </a:r>
                    </a:p>
                  </a:txBody>
                  <a:tcPr marL="9525" marR="9525" marT="9525" marB="0"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（多数）</a:t>
                      </a:r>
                    </a:p>
                  </a:txBody>
                  <a:tcPr marL="9525" marR="9525" marT="9525" marB="0" anchor="ctr"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文部科学省</a:t>
                      </a:r>
                    </a:p>
                  </a:txBody>
                  <a:tcPr marL="9525" marR="9525" marT="9525" marB="0" anchor="ctr"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sng" strike="noStrike" dirty="0">
                          <a:solidFill>
                            <a:srgbClr val="0000FF"/>
                          </a:solidFill>
                          <a:effectLst/>
                          <a:latin typeface="ＭＳ Ｐゴシック"/>
                          <a:hlinkClick r:id="rId4"/>
                        </a:rPr>
                        <a:t>http://www.cec.or.jp/books/H12/pdf/b01.pdf</a:t>
                      </a:r>
                      <a:endParaRPr lang="en-US" sz="1100" b="0" i="0" u="sng" strike="noStrike" dirty="0">
                        <a:solidFill>
                          <a:srgbClr val="0000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指導案集</a:t>
                      </a:r>
                    </a:p>
                  </a:txBody>
                  <a:tcPr marL="9525" marR="9525" marT="9525" marB="0" anchor="ctr">
                    <a:solidFill>
                      <a:srgbClr val="ECF7E8"/>
                    </a:solidFill>
                  </a:tcPr>
                </a:tc>
              </a:tr>
              <a:tr h="556201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安全への知恵</a:t>
                      </a:r>
                    </a:p>
                  </a:txBody>
                  <a:tcPr marL="9525" marR="9525" marT="9525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情報セキュリティ</a:t>
                      </a:r>
                    </a:p>
                  </a:txBody>
                  <a:tcPr marL="9525" marR="9525" marT="9525" marB="0"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（多数）</a:t>
                      </a:r>
                    </a:p>
                  </a:txBody>
                  <a:tcPr marL="9525" marR="9525" marT="9525" marB="0" anchor="ctr"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警察庁</a:t>
                      </a:r>
                    </a:p>
                  </a:txBody>
                  <a:tcPr marL="9525" marR="9525" marT="9525" marB="0" anchor="ctr"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sng" strike="noStrike" dirty="0">
                          <a:solidFill>
                            <a:srgbClr val="0000FF"/>
                          </a:solidFill>
                          <a:effectLst/>
                          <a:latin typeface="ＭＳ Ｐゴシック"/>
                          <a:hlinkClick r:id="rId5"/>
                        </a:rPr>
                        <a:t>http://www.npa.go.jp/cyber/video/</a:t>
                      </a:r>
                      <a:endParaRPr lang="en-US" sz="1100" b="0" i="0" u="sng" strike="noStrike" dirty="0">
                        <a:solidFill>
                          <a:srgbClr val="0000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動画</a:t>
                      </a:r>
                    </a:p>
                  </a:txBody>
                  <a:tcPr marL="9525" marR="9525" marT="9525" marB="0" anchor="ctr">
                    <a:solidFill>
                      <a:srgbClr val="D8EECE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情報社会の倫理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法の理解と遵守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安全への知恵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情報セキュリティ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公共的なネットワーク社会の構築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（多数）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総務省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sng" strike="noStrike" dirty="0" smtClean="0">
                          <a:solidFill>
                            <a:srgbClr val="0000FF"/>
                          </a:solidFill>
                          <a:effectLst/>
                          <a:latin typeface="ＭＳ Ｐゴシック"/>
                          <a:hlinkClick r:id="rId6"/>
                        </a:rPr>
                        <a:t>http://www.soumu.go.jp/main_sosiki/joho_tsusin/kyouiku_joho-ka/jireishu.html</a:t>
                      </a:r>
                      <a:endParaRPr lang="en-US" sz="1100" b="0" i="0" u="sng" strike="noStrike" dirty="0">
                        <a:solidFill>
                          <a:srgbClr val="0000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事例集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>
                    <a:solidFill>
                      <a:srgbClr val="ECF7E8"/>
                    </a:solidFill>
                  </a:tcPr>
                </a:tc>
              </a:tr>
              <a:tr h="563300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情報社会の倫理</a:t>
                      </a:r>
                    </a:p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情報社会の倫理</a:t>
                      </a:r>
                    </a:p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5</a:t>
                      </a:r>
                      <a:r>
                        <a:rPr lang="ja-JP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年社会「放送」・情報発信のマナー・著作権など</a:t>
                      </a:r>
                    </a:p>
                  </a:txBody>
                  <a:tcPr marL="9525" marR="9525" marT="9525" marB="0" anchor="ctr"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国立教育政策研究所</a:t>
                      </a:r>
                      <a:endParaRPr lang="en-US" altLang="ja-JP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sng" strike="noStrike" dirty="0" smtClean="0">
                          <a:solidFill>
                            <a:srgbClr val="0000FF"/>
                          </a:solidFill>
                          <a:effectLst/>
                          <a:latin typeface="ＭＳ Ｐゴシック"/>
                          <a:hlinkClick r:id="rId7"/>
                        </a:rPr>
                        <a:t>http://www.nier.go.jp/kaihatsu/jouhoumoral/</a:t>
                      </a:r>
                      <a:endParaRPr lang="en-US" sz="1100" b="0" i="0" u="sng" strike="noStrike" dirty="0" smtClean="0">
                        <a:solidFill>
                          <a:srgbClr val="0000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実践ガイダンス（指導略案含む）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>
                    <a:solidFill>
                      <a:srgbClr val="ECF7E8"/>
                    </a:solidFill>
                  </a:tcPr>
                </a:tc>
              </a:tr>
              <a:tr h="554582">
                <a:tc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情報セキュリティ</a:t>
                      </a:r>
                    </a:p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情報セキュリティ</a:t>
                      </a:r>
                      <a:endParaRPr lang="en-US" altLang="ja-JP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公益財団法人　警察協会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sng" strike="noStrike" dirty="0" smtClean="0">
                          <a:solidFill>
                            <a:srgbClr val="0000FF"/>
                          </a:solidFill>
                          <a:effectLst/>
                          <a:latin typeface="ＭＳ Ｐゴシック"/>
                          <a:hlinkClick r:id="rId8"/>
                        </a:rPr>
                        <a:t>http://www.keisatukyoukai.or.jp/keisatukyoukaikaitei.html</a:t>
                      </a:r>
                      <a:endParaRPr lang="en-US" sz="1100" b="0" i="0" u="sng" strike="noStrike" dirty="0" smtClean="0">
                        <a:solidFill>
                          <a:srgbClr val="0000FF"/>
                        </a:solidFill>
                        <a:effectLst/>
                        <a:latin typeface="ＭＳ Ｐゴシック"/>
                      </a:endParaRPr>
                    </a:p>
                    <a:p>
                      <a:pPr algn="l" fontAlgn="ctr"/>
                      <a:endParaRPr lang="en-US" sz="1100" b="0" i="0" u="sng" strike="noStrike" dirty="0">
                        <a:solidFill>
                          <a:srgbClr val="0000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動画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</a:tr>
              <a:tr h="576064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情報社会の倫理</a:t>
                      </a:r>
                    </a:p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安全への知恵</a:t>
                      </a:r>
                    </a:p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情報セキュリティ</a:t>
                      </a:r>
                    </a:p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SNS</a:t>
                      </a:r>
                      <a:r>
                        <a:rPr lang="ja-JP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・依存・個人情報漏えい・いじめなど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ＭＳ Ｐゴシック"/>
                        </a:rPr>
                        <a:t>デジタルアーツ㈱</a:t>
                      </a:r>
                      <a:endParaRPr lang="ja-JP" alt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sng" strike="noStrike" dirty="0" smtClean="0">
                          <a:solidFill>
                            <a:srgbClr val="0000FF"/>
                          </a:solidFill>
                          <a:effectLst/>
                          <a:latin typeface="ＭＳ Ｐゴシック"/>
                          <a:hlinkClick r:id="rId9"/>
                        </a:rPr>
                        <a:t>http://www.daj.jp/cs/sp/app/</a:t>
                      </a:r>
                      <a:endParaRPr lang="en-US" sz="1100" b="0" i="0" u="sng" strike="noStrike" dirty="0" smtClean="0">
                        <a:solidFill>
                          <a:srgbClr val="0000FF"/>
                        </a:solidFill>
                        <a:effectLst/>
                        <a:latin typeface="ＭＳ Ｐゴシック"/>
                      </a:endParaRPr>
                    </a:p>
                    <a:p>
                      <a:pPr algn="l" fontAlgn="ctr"/>
                      <a:endParaRPr lang="en-US" sz="1100" b="0" i="0" u="sng" strike="noStrike" dirty="0" smtClean="0">
                        <a:solidFill>
                          <a:srgbClr val="0000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疑似体験アプリ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1534892"/>
              </p:ext>
            </p:extLst>
          </p:nvPr>
        </p:nvGraphicFramePr>
        <p:xfrm>
          <a:off x="107504" y="4941168"/>
          <a:ext cx="9036496" cy="1800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56"/>
                <a:gridCol w="504056"/>
                <a:gridCol w="504056"/>
                <a:gridCol w="504056"/>
                <a:gridCol w="504056"/>
                <a:gridCol w="1584176"/>
                <a:gridCol w="1479070"/>
                <a:gridCol w="2121330"/>
                <a:gridCol w="1331640"/>
              </a:tblGrid>
              <a:tr h="1104333">
                <a:tc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事例に学ぶ情報モラル教材</a:t>
                      </a:r>
                      <a:endParaRPr lang="en-US" altLang="ja-JP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  <a:p>
                      <a:pPr algn="l" fontAlgn="ctr"/>
                      <a:r>
                        <a:rPr lang="ja-JP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（別申込）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グリー㈱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sng" strike="noStrike" dirty="0" smtClean="0">
                          <a:solidFill>
                            <a:srgbClr val="0000FF"/>
                          </a:solidFill>
                          <a:effectLst/>
                          <a:latin typeface="ＭＳ Ｐゴシック"/>
                          <a:hlinkClick r:id="rId10"/>
                        </a:rPr>
                        <a:t>http://corp.gree.net/jp/ja/csr/statement/internet-society/educational-activity/teaching-materials/</a:t>
                      </a:r>
                      <a:endParaRPr lang="en-US" sz="1100" b="0" i="0" u="sng" strike="noStrike" dirty="0" smtClean="0">
                        <a:solidFill>
                          <a:srgbClr val="0000FF"/>
                        </a:solidFill>
                        <a:effectLst/>
                        <a:latin typeface="ＭＳ Ｐゴシック"/>
                      </a:endParaRPr>
                    </a:p>
                    <a:p>
                      <a:pPr algn="l" fontAlgn="ctr"/>
                      <a:endParaRPr lang="en-US" sz="1100" b="0" i="0" u="sng" strike="noStrike" dirty="0">
                        <a:solidFill>
                          <a:srgbClr val="0000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</a:tr>
              <a:tr h="695867">
                <a:tc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情報モラル教材パック</a:t>
                      </a:r>
                      <a:endParaRPr lang="en-US" altLang="ja-JP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  <a:p>
                      <a:pPr algn="l" fontAlgn="ctr"/>
                      <a:r>
                        <a:rPr lang="ja-JP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（別申込）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LINE</a:t>
                      </a:r>
                      <a:r>
                        <a:rPr lang="ja-JP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㈱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sng" strike="noStrike" dirty="0" smtClean="0">
                          <a:solidFill>
                            <a:srgbClr val="0000FF"/>
                          </a:solidFill>
                          <a:effectLst/>
                          <a:latin typeface="ＭＳ Ｐゴシック"/>
                          <a:hlinkClick r:id="rId11"/>
                        </a:rPr>
                        <a:t>https://line.me/safety/ja/parents.html</a:t>
                      </a:r>
                      <a:endParaRPr lang="en-US" sz="1100" b="0" i="0" u="sng" strike="noStrike" dirty="0" smtClean="0">
                        <a:solidFill>
                          <a:srgbClr val="0000FF"/>
                        </a:solidFill>
                        <a:effectLst/>
                        <a:latin typeface="ＭＳ Ｐゴシック"/>
                      </a:endParaRPr>
                    </a:p>
                    <a:p>
                      <a:pPr algn="l" fontAlgn="ctr"/>
                      <a:endParaRPr lang="en-US" sz="1100" b="0" i="0" u="sng" strike="noStrike" dirty="0">
                        <a:solidFill>
                          <a:srgbClr val="0000FF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光の京都ネットでは閲覧できません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5" name="テキスト ボックス 4"/>
          <p:cNvSpPr txBox="1"/>
          <p:nvPr/>
        </p:nvSpPr>
        <p:spPr>
          <a:xfrm>
            <a:off x="251520" y="5301208"/>
            <a:ext cx="2304256" cy="1152127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txBody>
          <a:bodyPr wrap="square" lIns="108000" tIns="72000" rIns="108000" bIns="72000" rtlCol="0" anchor="ctr" anchorCtr="0">
            <a:noAutofit/>
          </a:bodyPr>
          <a:lstStyle/>
          <a:p>
            <a:r>
              <a:rPr kumimoji="1" lang="ja-JP" altLang="en-US" dirty="0" smtClean="0"/>
              <a:t>グリー㈱と</a:t>
            </a:r>
            <a:r>
              <a:rPr kumimoji="1" lang="en-US" altLang="ja-JP" dirty="0" smtClean="0"/>
              <a:t>LINE</a:t>
            </a:r>
            <a:r>
              <a:rPr lang="ja-JP" altLang="en-US" dirty="0" smtClean="0"/>
              <a:t>㈱</a:t>
            </a:r>
            <a:r>
              <a:rPr lang="ja-JP" altLang="en-US" dirty="0"/>
              <a:t>は</a:t>
            </a:r>
            <a:r>
              <a:rPr kumimoji="1" lang="ja-JP" altLang="en-US" dirty="0" smtClean="0"/>
              <a:t>申し込み後に</a:t>
            </a:r>
            <a:endParaRPr kumimoji="1" lang="en-US" altLang="ja-JP" dirty="0" smtClean="0"/>
          </a:p>
          <a:p>
            <a:r>
              <a:rPr kumimoji="1" lang="ja-JP" altLang="en-US" dirty="0" smtClean="0"/>
              <a:t>内容がわかります。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69710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メトロ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675</TotalTime>
  <Words>923</Words>
  <Application>Microsoft Office PowerPoint</Application>
  <PresentationFormat>画面に合わせる (4:3)</PresentationFormat>
  <Paragraphs>285</Paragraphs>
  <Slides>4</Slides>
  <Notes>3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Office ​​テーマ</vt:lpstr>
      <vt:lpstr>情報モラル参考教材リンク集</vt:lpstr>
      <vt:lpstr>PowerPoint プレゼンテーション</vt:lpstr>
      <vt:lpstr>PowerPoint プレゼンテーション</vt:lpstr>
      <vt:lpstr>PowerPoint プレゼンテーション</vt:lpstr>
    </vt:vector>
  </TitlesOfParts>
  <Company>京都市教育委員会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情報モラル参考資料・指導案 リンク集</dc:title>
  <dc:creator>京都市教育委員会</dc:creator>
  <cp:lastModifiedBy>京都市教育委員会</cp:lastModifiedBy>
  <cp:revision>38</cp:revision>
  <cp:lastPrinted>2018-03-08T06:37:26Z</cp:lastPrinted>
  <dcterms:created xsi:type="dcterms:W3CDTF">2016-08-08T01:43:55Z</dcterms:created>
  <dcterms:modified xsi:type="dcterms:W3CDTF">2018-03-08T07:04:13Z</dcterms:modified>
</cp:coreProperties>
</file>