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9"/>
  </p:notesMasterIdLst>
  <p:sldIdLst>
    <p:sldId id="256" r:id="rId2"/>
    <p:sldId id="270" r:id="rId3"/>
    <p:sldId id="260" r:id="rId4"/>
    <p:sldId id="263" r:id="rId5"/>
    <p:sldId id="269" r:id="rId6"/>
    <p:sldId id="262" r:id="rId7"/>
    <p:sldId id="273" r:id="rId8"/>
  </p:sldIdLst>
  <p:sldSz cx="9144000" cy="6858000" type="screen4x3"/>
  <p:notesSz cx="6735763" cy="987266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charset="0"/>
        <a:ea typeface="Osaka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charset="0"/>
        <a:ea typeface="Osaka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charset="0"/>
        <a:ea typeface="Osaka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charset="0"/>
        <a:ea typeface="Osaka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charset="0"/>
        <a:ea typeface="Osaka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" charset="0"/>
        <a:ea typeface="Osaka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" charset="0"/>
        <a:ea typeface="Osaka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" charset="0"/>
        <a:ea typeface="Osaka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" charset="0"/>
        <a:ea typeface="Osaka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A9FB"/>
    <a:srgbClr val="0099FF"/>
    <a:srgbClr val="058FED"/>
    <a:srgbClr val="0A99FA"/>
    <a:srgbClr val="3399FF"/>
    <a:srgbClr val="0066FF"/>
    <a:srgbClr val="6666FF"/>
    <a:srgbClr val="3333CC"/>
    <a:srgbClr val="0000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6" autoAdjust="0"/>
    <p:restoredTop sz="91007" autoAdjust="0"/>
  </p:normalViewPr>
  <p:slideViewPr>
    <p:cSldViewPr>
      <p:cViewPr varScale="1">
        <p:scale>
          <a:sx n="66" d="100"/>
          <a:sy n="66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21BB0F-A363-4C8E-807F-DB51AAC97EA7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4F8DE074-1FEA-49E4-AF1B-0F5374DE6B86}">
      <dgm:prSet phldrT="[テキスト]"/>
      <dgm:spPr/>
      <dgm:t>
        <a:bodyPr/>
        <a:lstStyle/>
        <a:p>
          <a:r>
            <a:rPr kumimoji="1" lang="ja-JP" altLang="en-US" dirty="0" smtClean="0"/>
            <a:t>懇談会でどのように働きかければ、</a:t>
          </a:r>
          <a:r>
            <a:rPr kumimoji="1" lang="ja-JP" altLang="en-US" dirty="0" smtClean="0">
              <a:solidFill>
                <a:srgbClr val="FFFF00"/>
              </a:solidFill>
            </a:rPr>
            <a:t>家庭教育支援につながるのか</a:t>
          </a:r>
          <a:endParaRPr kumimoji="1" lang="ja-JP" altLang="en-US" dirty="0">
            <a:solidFill>
              <a:srgbClr val="FFFF00"/>
            </a:solidFill>
          </a:endParaRPr>
        </a:p>
      </dgm:t>
    </dgm:pt>
    <dgm:pt modelId="{4A4C7841-342F-49C9-AF3F-FA102785BEDC}" type="parTrans" cxnId="{25ED0030-CD49-42F7-80F1-86F8AE8C64DA}">
      <dgm:prSet/>
      <dgm:spPr/>
      <dgm:t>
        <a:bodyPr/>
        <a:lstStyle/>
        <a:p>
          <a:endParaRPr kumimoji="1" lang="ja-JP" altLang="en-US"/>
        </a:p>
      </dgm:t>
    </dgm:pt>
    <dgm:pt modelId="{7349B733-E1BB-4C1E-8168-00894CD26B27}" type="sibTrans" cxnId="{25ED0030-CD49-42F7-80F1-86F8AE8C64DA}">
      <dgm:prSet/>
      <dgm:spPr/>
      <dgm:t>
        <a:bodyPr/>
        <a:lstStyle/>
        <a:p>
          <a:endParaRPr kumimoji="1" lang="ja-JP" altLang="en-US"/>
        </a:p>
      </dgm:t>
    </dgm:pt>
    <dgm:pt modelId="{2D6B7EF8-9F11-43C9-880B-3348AEE9E275}">
      <dgm:prSet phldrT="[テキスト]"/>
      <dgm:spPr/>
      <dgm:t>
        <a:bodyPr/>
        <a:lstStyle/>
        <a:p>
          <a:r>
            <a:rPr kumimoji="1" lang="ja-JP" altLang="en-US" dirty="0" smtClean="0"/>
            <a:t>保護者と</a:t>
          </a:r>
          <a:r>
            <a:rPr kumimoji="1" lang="ja-JP" altLang="en-US" dirty="0" smtClean="0"/>
            <a:t>して</a:t>
          </a:r>
          <a:endParaRPr kumimoji="1" lang="en-US" altLang="ja-JP" dirty="0" smtClean="0"/>
        </a:p>
        <a:p>
          <a:r>
            <a:rPr kumimoji="1" lang="ja-JP" altLang="en-US" dirty="0" smtClean="0"/>
            <a:t>参加</a:t>
          </a:r>
          <a:r>
            <a:rPr kumimoji="1" lang="ja-JP" altLang="en-US" dirty="0" smtClean="0"/>
            <a:t>している視点</a:t>
          </a:r>
          <a:endParaRPr kumimoji="1" lang="ja-JP" altLang="en-US" dirty="0"/>
        </a:p>
      </dgm:t>
    </dgm:pt>
    <dgm:pt modelId="{3B183807-FF44-41F2-B502-6429D2961EBE}" type="parTrans" cxnId="{0E4EE19D-3C0C-4C67-817D-64F6F9469BA8}">
      <dgm:prSet/>
      <dgm:spPr/>
      <dgm:t>
        <a:bodyPr/>
        <a:lstStyle/>
        <a:p>
          <a:endParaRPr kumimoji="1" lang="ja-JP" altLang="en-US"/>
        </a:p>
      </dgm:t>
    </dgm:pt>
    <dgm:pt modelId="{8C0C4544-8604-457F-9CF2-1B8510CD03DB}" type="sibTrans" cxnId="{0E4EE19D-3C0C-4C67-817D-64F6F9469BA8}">
      <dgm:prSet/>
      <dgm:spPr/>
      <dgm:t>
        <a:bodyPr/>
        <a:lstStyle/>
        <a:p>
          <a:endParaRPr kumimoji="1" lang="ja-JP" altLang="en-US"/>
        </a:p>
      </dgm:t>
    </dgm:pt>
    <dgm:pt modelId="{F4F27B35-53D8-4F09-B083-7FFCB116B050}">
      <dgm:prSet phldrT="[テキスト]"/>
      <dgm:spPr/>
      <dgm:t>
        <a:bodyPr/>
        <a:lstStyle/>
        <a:p>
          <a:r>
            <a:rPr lang="ja-JP" altLang="en-US" dirty="0" smtClean="0"/>
            <a:t>教員として</a:t>
          </a:r>
          <a:endParaRPr lang="en-US" altLang="ja-JP" dirty="0" smtClean="0"/>
        </a:p>
        <a:p>
          <a:r>
            <a:rPr lang="ja-JP" altLang="en-US" dirty="0" smtClean="0"/>
            <a:t>進行</a:t>
          </a:r>
          <a:r>
            <a:rPr lang="ja-JP" altLang="en-US" dirty="0" smtClean="0"/>
            <a:t>していくという視点</a:t>
          </a:r>
          <a:endParaRPr kumimoji="1" lang="ja-JP" altLang="en-US" dirty="0"/>
        </a:p>
      </dgm:t>
    </dgm:pt>
    <dgm:pt modelId="{893CE7D7-916A-4880-B1DD-429D8F023E73}" type="parTrans" cxnId="{00E7C7D5-B958-47EF-BAF7-250B71B0CECF}">
      <dgm:prSet/>
      <dgm:spPr/>
      <dgm:t>
        <a:bodyPr/>
        <a:lstStyle/>
        <a:p>
          <a:endParaRPr kumimoji="1" lang="ja-JP" altLang="en-US"/>
        </a:p>
      </dgm:t>
    </dgm:pt>
    <dgm:pt modelId="{F6B3F5FB-65AA-49BC-A6AB-D7D522ADBE7F}" type="sibTrans" cxnId="{00E7C7D5-B958-47EF-BAF7-250B71B0CECF}">
      <dgm:prSet/>
      <dgm:spPr/>
      <dgm:t>
        <a:bodyPr/>
        <a:lstStyle/>
        <a:p>
          <a:endParaRPr kumimoji="1" lang="ja-JP" altLang="en-US"/>
        </a:p>
      </dgm:t>
    </dgm:pt>
    <dgm:pt modelId="{6D99CA75-FB9F-4623-BC28-77790782607B}" type="pres">
      <dgm:prSet presAssocID="{A721BB0F-A363-4C8E-807F-DB51AAC97EA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6990E822-6792-408C-8871-5318BB90E76E}" type="pres">
      <dgm:prSet presAssocID="{4F8DE074-1FEA-49E4-AF1B-0F5374DE6B86}" presName="hierRoot1" presStyleCnt="0">
        <dgm:presLayoutVars>
          <dgm:hierBranch val="init"/>
        </dgm:presLayoutVars>
      </dgm:prSet>
      <dgm:spPr/>
    </dgm:pt>
    <dgm:pt modelId="{FD748F1A-0D2C-4C3C-9545-2F9474B541A5}" type="pres">
      <dgm:prSet presAssocID="{4F8DE074-1FEA-49E4-AF1B-0F5374DE6B86}" presName="rootComposite1" presStyleCnt="0"/>
      <dgm:spPr/>
    </dgm:pt>
    <dgm:pt modelId="{B514F834-069D-4F74-9317-89BAD1EB1596}" type="pres">
      <dgm:prSet presAssocID="{4F8DE074-1FEA-49E4-AF1B-0F5374DE6B8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5836DB2E-0DEB-4054-A998-60A881C9F6FB}" type="pres">
      <dgm:prSet presAssocID="{4F8DE074-1FEA-49E4-AF1B-0F5374DE6B86}" presName="rootConnector1" presStyleLbl="node1" presStyleIdx="0" presStyleCnt="0"/>
      <dgm:spPr/>
      <dgm:t>
        <a:bodyPr/>
        <a:lstStyle/>
        <a:p>
          <a:endParaRPr kumimoji="1" lang="ja-JP" altLang="en-US"/>
        </a:p>
      </dgm:t>
    </dgm:pt>
    <dgm:pt modelId="{E37FD466-3BC1-4E47-B514-898B29C7C6D9}" type="pres">
      <dgm:prSet presAssocID="{4F8DE074-1FEA-49E4-AF1B-0F5374DE6B86}" presName="hierChild2" presStyleCnt="0"/>
      <dgm:spPr/>
    </dgm:pt>
    <dgm:pt modelId="{E1EA935C-0FFA-4862-9A18-613BBD144A81}" type="pres">
      <dgm:prSet presAssocID="{3B183807-FF44-41F2-B502-6429D2961EBE}" presName="Name37" presStyleLbl="parChTrans1D2" presStyleIdx="0" presStyleCnt="2"/>
      <dgm:spPr/>
      <dgm:t>
        <a:bodyPr/>
        <a:lstStyle/>
        <a:p>
          <a:endParaRPr kumimoji="1" lang="ja-JP" altLang="en-US"/>
        </a:p>
      </dgm:t>
    </dgm:pt>
    <dgm:pt modelId="{816E5409-DBE5-4BD1-8BD4-55124A7EDAC6}" type="pres">
      <dgm:prSet presAssocID="{2D6B7EF8-9F11-43C9-880B-3348AEE9E275}" presName="hierRoot2" presStyleCnt="0">
        <dgm:presLayoutVars>
          <dgm:hierBranch val="init"/>
        </dgm:presLayoutVars>
      </dgm:prSet>
      <dgm:spPr/>
    </dgm:pt>
    <dgm:pt modelId="{B6C40029-7128-4DC9-AAE6-ABCF5954DFA8}" type="pres">
      <dgm:prSet presAssocID="{2D6B7EF8-9F11-43C9-880B-3348AEE9E275}" presName="rootComposite" presStyleCnt="0"/>
      <dgm:spPr/>
    </dgm:pt>
    <dgm:pt modelId="{9CE57B29-F4B2-4C19-9B6F-66CCEE648B5A}" type="pres">
      <dgm:prSet presAssocID="{2D6B7EF8-9F11-43C9-880B-3348AEE9E275}" presName="rootText" presStyleLbl="node2" presStyleIdx="0" presStyleCnt="2" custScaleX="10565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4AEBF3E-0536-4CA1-A194-D8F7E0E89DA1}" type="pres">
      <dgm:prSet presAssocID="{2D6B7EF8-9F11-43C9-880B-3348AEE9E275}" presName="rootConnector" presStyleLbl="node2" presStyleIdx="0" presStyleCnt="2"/>
      <dgm:spPr/>
      <dgm:t>
        <a:bodyPr/>
        <a:lstStyle/>
        <a:p>
          <a:endParaRPr kumimoji="1" lang="ja-JP" altLang="en-US"/>
        </a:p>
      </dgm:t>
    </dgm:pt>
    <dgm:pt modelId="{E3130E13-56D5-4B5A-A910-8D37DBDB4BB4}" type="pres">
      <dgm:prSet presAssocID="{2D6B7EF8-9F11-43C9-880B-3348AEE9E275}" presName="hierChild4" presStyleCnt="0"/>
      <dgm:spPr/>
    </dgm:pt>
    <dgm:pt modelId="{3CFC364B-AF6F-47FD-8CF4-098F88C354DC}" type="pres">
      <dgm:prSet presAssocID="{2D6B7EF8-9F11-43C9-880B-3348AEE9E275}" presName="hierChild5" presStyleCnt="0"/>
      <dgm:spPr/>
    </dgm:pt>
    <dgm:pt modelId="{2E0B34B2-0A15-41D0-9E66-A55E34AA7128}" type="pres">
      <dgm:prSet presAssocID="{893CE7D7-916A-4880-B1DD-429D8F023E73}" presName="Name37" presStyleLbl="parChTrans1D2" presStyleIdx="1" presStyleCnt="2"/>
      <dgm:spPr/>
      <dgm:t>
        <a:bodyPr/>
        <a:lstStyle/>
        <a:p>
          <a:endParaRPr kumimoji="1" lang="ja-JP" altLang="en-US"/>
        </a:p>
      </dgm:t>
    </dgm:pt>
    <dgm:pt modelId="{AF5AED60-A1DE-4BBF-94DD-6ADBC4BBD80B}" type="pres">
      <dgm:prSet presAssocID="{F4F27B35-53D8-4F09-B083-7FFCB116B050}" presName="hierRoot2" presStyleCnt="0">
        <dgm:presLayoutVars>
          <dgm:hierBranch val="init"/>
        </dgm:presLayoutVars>
      </dgm:prSet>
      <dgm:spPr/>
    </dgm:pt>
    <dgm:pt modelId="{4BE9069B-5A71-4B8F-8020-9FB311DE1E0F}" type="pres">
      <dgm:prSet presAssocID="{F4F27B35-53D8-4F09-B083-7FFCB116B050}" presName="rootComposite" presStyleCnt="0"/>
      <dgm:spPr/>
    </dgm:pt>
    <dgm:pt modelId="{056AE072-74B4-4D85-BFB5-34E35E691677}" type="pres">
      <dgm:prSet presAssocID="{F4F27B35-53D8-4F09-B083-7FFCB116B050}" presName="rootText" presStyleLbl="node2" presStyleIdx="1" presStyleCnt="2" custScaleX="105769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C36DF9E-0CFC-4D06-95C8-8F366207D124}" type="pres">
      <dgm:prSet presAssocID="{F4F27B35-53D8-4F09-B083-7FFCB116B050}" presName="rootConnector" presStyleLbl="node2" presStyleIdx="1" presStyleCnt="2"/>
      <dgm:spPr/>
      <dgm:t>
        <a:bodyPr/>
        <a:lstStyle/>
        <a:p>
          <a:endParaRPr kumimoji="1" lang="ja-JP" altLang="en-US"/>
        </a:p>
      </dgm:t>
    </dgm:pt>
    <dgm:pt modelId="{48BF182C-54B8-4D3A-9E34-09CBCE85D97C}" type="pres">
      <dgm:prSet presAssocID="{F4F27B35-53D8-4F09-B083-7FFCB116B050}" presName="hierChild4" presStyleCnt="0"/>
      <dgm:spPr/>
    </dgm:pt>
    <dgm:pt modelId="{B415400E-26B1-419A-A1BA-9D681E229F90}" type="pres">
      <dgm:prSet presAssocID="{F4F27B35-53D8-4F09-B083-7FFCB116B050}" presName="hierChild5" presStyleCnt="0"/>
      <dgm:spPr/>
    </dgm:pt>
    <dgm:pt modelId="{3D2CF6AC-5716-4E4B-AC59-ED909A3F0C3F}" type="pres">
      <dgm:prSet presAssocID="{4F8DE074-1FEA-49E4-AF1B-0F5374DE6B86}" presName="hierChild3" presStyleCnt="0"/>
      <dgm:spPr/>
    </dgm:pt>
  </dgm:ptLst>
  <dgm:cxnLst>
    <dgm:cxn modelId="{E2E26F8E-72AB-465F-913B-B69BA972B27A}" type="presOf" srcId="{F4F27B35-53D8-4F09-B083-7FFCB116B050}" destId="{9C36DF9E-0CFC-4D06-95C8-8F366207D124}" srcOrd="1" destOrd="0" presId="urn:microsoft.com/office/officeart/2005/8/layout/orgChart1"/>
    <dgm:cxn modelId="{1ECBDE89-00A8-4372-83D4-63259B3F0C38}" type="presOf" srcId="{A721BB0F-A363-4C8E-807F-DB51AAC97EA7}" destId="{6D99CA75-FB9F-4623-BC28-77790782607B}" srcOrd="0" destOrd="0" presId="urn:microsoft.com/office/officeart/2005/8/layout/orgChart1"/>
    <dgm:cxn modelId="{00E7C7D5-B958-47EF-BAF7-250B71B0CECF}" srcId="{4F8DE074-1FEA-49E4-AF1B-0F5374DE6B86}" destId="{F4F27B35-53D8-4F09-B083-7FFCB116B050}" srcOrd="1" destOrd="0" parTransId="{893CE7D7-916A-4880-B1DD-429D8F023E73}" sibTransId="{F6B3F5FB-65AA-49BC-A6AB-D7D522ADBE7F}"/>
    <dgm:cxn modelId="{0490215B-BDF1-4E3C-B72F-C04095D74A32}" type="presOf" srcId="{2D6B7EF8-9F11-43C9-880B-3348AEE9E275}" destId="{94AEBF3E-0536-4CA1-A194-D8F7E0E89DA1}" srcOrd="1" destOrd="0" presId="urn:microsoft.com/office/officeart/2005/8/layout/orgChart1"/>
    <dgm:cxn modelId="{51F8A175-7984-4B8A-906E-FE6B123A6466}" type="presOf" srcId="{F4F27B35-53D8-4F09-B083-7FFCB116B050}" destId="{056AE072-74B4-4D85-BFB5-34E35E691677}" srcOrd="0" destOrd="0" presId="urn:microsoft.com/office/officeart/2005/8/layout/orgChart1"/>
    <dgm:cxn modelId="{2D6F2C0E-20C7-43CA-BEA9-F6602E256C14}" type="presOf" srcId="{4F8DE074-1FEA-49E4-AF1B-0F5374DE6B86}" destId="{5836DB2E-0DEB-4054-A998-60A881C9F6FB}" srcOrd="1" destOrd="0" presId="urn:microsoft.com/office/officeart/2005/8/layout/orgChart1"/>
    <dgm:cxn modelId="{25ED0030-CD49-42F7-80F1-86F8AE8C64DA}" srcId="{A721BB0F-A363-4C8E-807F-DB51AAC97EA7}" destId="{4F8DE074-1FEA-49E4-AF1B-0F5374DE6B86}" srcOrd="0" destOrd="0" parTransId="{4A4C7841-342F-49C9-AF3F-FA102785BEDC}" sibTransId="{7349B733-E1BB-4C1E-8168-00894CD26B27}"/>
    <dgm:cxn modelId="{2095D28F-45B9-4338-BC7B-575A1EC09286}" type="presOf" srcId="{3B183807-FF44-41F2-B502-6429D2961EBE}" destId="{E1EA935C-0FFA-4862-9A18-613BBD144A81}" srcOrd="0" destOrd="0" presId="urn:microsoft.com/office/officeart/2005/8/layout/orgChart1"/>
    <dgm:cxn modelId="{95860933-1D8E-497D-BCEC-5A0B01E6209F}" type="presOf" srcId="{4F8DE074-1FEA-49E4-AF1B-0F5374DE6B86}" destId="{B514F834-069D-4F74-9317-89BAD1EB1596}" srcOrd="0" destOrd="0" presId="urn:microsoft.com/office/officeart/2005/8/layout/orgChart1"/>
    <dgm:cxn modelId="{2AF5BE1E-9B04-4554-99B6-95D6DBBED115}" type="presOf" srcId="{893CE7D7-916A-4880-B1DD-429D8F023E73}" destId="{2E0B34B2-0A15-41D0-9E66-A55E34AA7128}" srcOrd="0" destOrd="0" presId="urn:microsoft.com/office/officeart/2005/8/layout/orgChart1"/>
    <dgm:cxn modelId="{0E4EE19D-3C0C-4C67-817D-64F6F9469BA8}" srcId="{4F8DE074-1FEA-49E4-AF1B-0F5374DE6B86}" destId="{2D6B7EF8-9F11-43C9-880B-3348AEE9E275}" srcOrd="0" destOrd="0" parTransId="{3B183807-FF44-41F2-B502-6429D2961EBE}" sibTransId="{8C0C4544-8604-457F-9CF2-1B8510CD03DB}"/>
    <dgm:cxn modelId="{5BA3388E-5AC9-46EE-A791-9797695C9690}" type="presOf" srcId="{2D6B7EF8-9F11-43C9-880B-3348AEE9E275}" destId="{9CE57B29-F4B2-4C19-9B6F-66CCEE648B5A}" srcOrd="0" destOrd="0" presId="urn:microsoft.com/office/officeart/2005/8/layout/orgChart1"/>
    <dgm:cxn modelId="{E7C31014-2E22-481D-8F32-AB75E9BE8AAC}" type="presParOf" srcId="{6D99CA75-FB9F-4623-BC28-77790782607B}" destId="{6990E822-6792-408C-8871-5318BB90E76E}" srcOrd="0" destOrd="0" presId="urn:microsoft.com/office/officeart/2005/8/layout/orgChart1"/>
    <dgm:cxn modelId="{5BACB44E-D13B-4379-89F9-633203A8EE0D}" type="presParOf" srcId="{6990E822-6792-408C-8871-5318BB90E76E}" destId="{FD748F1A-0D2C-4C3C-9545-2F9474B541A5}" srcOrd="0" destOrd="0" presId="urn:microsoft.com/office/officeart/2005/8/layout/orgChart1"/>
    <dgm:cxn modelId="{9BC94A9A-CF45-4FFA-AB7E-F43AC07EE69A}" type="presParOf" srcId="{FD748F1A-0D2C-4C3C-9545-2F9474B541A5}" destId="{B514F834-069D-4F74-9317-89BAD1EB1596}" srcOrd="0" destOrd="0" presId="urn:microsoft.com/office/officeart/2005/8/layout/orgChart1"/>
    <dgm:cxn modelId="{BCED6BA4-4015-4FCF-99D0-6C4F9F8FCE32}" type="presParOf" srcId="{FD748F1A-0D2C-4C3C-9545-2F9474B541A5}" destId="{5836DB2E-0DEB-4054-A998-60A881C9F6FB}" srcOrd="1" destOrd="0" presId="urn:microsoft.com/office/officeart/2005/8/layout/orgChart1"/>
    <dgm:cxn modelId="{369DFD33-3C9C-4072-BF35-63A48D76CA16}" type="presParOf" srcId="{6990E822-6792-408C-8871-5318BB90E76E}" destId="{E37FD466-3BC1-4E47-B514-898B29C7C6D9}" srcOrd="1" destOrd="0" presId="urn:microsoft.com/office/officeart/2005/8/layout/orgChart1"/>
    <dgm:cxn modelId="{36E580FE-1821-407D-BF72-D7C6B3620024}" type="presParOf" srcId="{E37FD466-3BC1-4E47-B514-898B29C7C6D9}" destId="{E1EA935C-0FFA-4862-9A18-613BBD144A81}" srcOrd="0" destOrd="0" presId="urn:microsoft.com/office/officeart/2005/8/layout/orgChart1"/>
    <dgm:cxn modelId="{8A179AFE-9AC9-4725-9111-C72EE628EB28}" type="presParOf" srcId="{E37FD466-3BC1-4E47-B514-898B29C7C6D9}" destId="{816E5409-DBE5-4BD1-8BD4-55124A7EDAC6}" srcOrd="1" destOrd="0" presId="urn:microsoft.com/office/officeart/2005/8/layout/orgChart1"/>
    <dgm:cxn modelId="{8288EA73-B751-4E0F-81C9-03FB35D47368}" type="presParOf" srcId="{816E5409-DBE5-4BD1-8BD4-55124A7EDAC6}" destId="{B6C40029-7128-4DC9-AAE6-ABCF5954DFA8}" srcOrd="0" destOrd="0" presId="urn:microsoft.com/office/officeart/2005/8/layout/orgChart1"/>
    <dgm:cxn modelId="{3A08448C-59D0-470B-BD26-B5DB5DE6D10B}" type="presParOf" srcId="{B6C40029-7128-4DC9-AAE6-ABCF5954DFA8}" destId="{9CE57B29-F4B2-4C19-9B6F-66CCEE648B5A}" srcOrd="0" destOrd="0" presId="urn:microsoft.com/office/officeart/2005/8/layout/orgChart1"/>
    <dgm:cxn modelId="{A446DB40-F50C-4E61-8585-CE801B2A855A}" type="presParOf" srcId="{B6C40029-7128-4DC9-AAE6-ABCF5954DFA8}" destId="{94AEBF3E-0536-4CA1-A194-D8F7E0E89DA1}" srcOrd="1" destOrd="0" presId="urn:microsoft.com/office/officeart/2005/8/layout/orgChart1"/>
    <dgm:cxn modelId="{3F31F55B-3CE4-4F15-ADF9-5E4BFDCF93EF}" type="presParOf" srcId="{816E5409-DBE5-4BD1-8BD4-55124A7EDAC6}" destId="{E3130E13-56D5-4B5A-A910-8D37DBDB4BB4}" srcOrd="1" destOrd="0" presId="urn:microsoft.com/office/officeart/2005/8/layout/orgChart1"/>
    <dgm:cxn modelId="{DD0C2E5F-91FB-4539-BC6A-1790979F9830}" type="presParOf" srcId="{816E5409-DBE5-4BD1-8BD4-55124A7EDAC6}" destId="{3CFC364B-AF6F-47FD-8CF4-098F88C354DC}" srcOrd="2" destOrd="0" presId="urn:microsoft.com/office/officeart/2005/8/layout/orgChart1"/>
    <dgm:cxn modelId="{4F1238DB-CAD1-4663-A9F8-F311DB22EA63}" type="presParOf" srcId="{E37FD466-3BC1-4E47-B514-898B29C7C6D9}" destId="{2E0B34B2-0A15-41D0-9E66-A55E34AA7128}" srcOrd="2" destOrd="0" presId="urn:microsoft.com/office/officeart/2005/8/layout/orgChart1"/>
    <dgm:cxn modelId="{6628C82D-4A0C-441A-AEC4-544CFFDB3FCD}" type="presParOf" srcId="{E37FD466-3BC1-4E47-B514-898B29C7C6D9}" destId="{AF5AED60-A1DE-4BBF-94DD-6ADBC4BBD80B}" srcOrd="3" destOrd="0" presId="urn:microsoft.com/office/officeart/2005/8/layout/orgChart1"/>
    <dgm:cxn modelId="{CD98693E-BAA2-47CE-A069-AA3829F913AD}" type="presParOf" srcId="{AF5AED60-A1DE-4BBF-94DD-6ADBC4BBD80B}" destId="{4BE9069B-5A71-4B8F-8020-9FB311DE1E0F}" srcOrd="0" destOrd="0" presId="urn:microsoft.com/office/officeart/2005/8/layout/orgChart1"/>
    <dgm:cxn modelId="{E32CB91B-8E5E-4490-995C-55F3AFC9744D}" type="presParOf" srcId="{4BE9069B-5A71-4B8F-8020-9FB311DE1E0F}" destId="{056AE072-74B4-4D85-BFB5-34E35E691677}" srcOrd="0" destOrd="0" presId="urn:microsoft.com/office/officeart/2005/8/layout/orgChart1"/>
    <dgm:cxn modelId="{4F0D2B09-FD7B-486A-8A62-889A32DEC695}" type="presParOf" srcId="{4BE9069B-5A71-4B8F-8020-9FB311DE1E0F}" destId="{9C36DF9E-0CFC-4D06-95C8-8F366207D124}" srcOrd="1" destOrd="0" presId="urn:microsoft.com/office/officeart/2005/8/layout/orgChart1"/>
    <dgm:cxn modelId="{8C8F97F1-A8A1-4E65-8807-101BCAB700DF}" type="presParOf" srcId="{AF5AED60-A1DE-4BBF-94DD-6ADBC4BBD80B}" destId="{48BF182C-54B8-4D3A-9E34-09CBCE85D97C}" srcOrd="1" destOrd="0" presId="urn:microsoft.com/office/officeart/2005/8/layout/orgChart1"/>
    <dgm:cxn modelId="{F2155386-5A98-4B93-93DC-C607BA19CED1}" type="presParOf" srcId="{AF5AED60-A1DE-4BBF-94DD-6ADBC4BBD80B}" destId="{B415400E-26B1-419A-A1BA-9D681E229F90}" srcOrd="2" destOrd="0" presId="urn:microsoft.com/office/officeart/2005/8/layout/orgChart1"/>
    <dgm:cxn modelId="{A6506E27-E88C-496B-8EBF-F792054E39E6}" type="presParOf" srcId="{6990E822-6792-408C-8871-5318BB90E76E}" destId="{3D2CF6AC-5716-4E4B-AC59-ED909A3F0C3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0B34B2-0A15-41D0-9E66-A55E34AA7128}">
      <dsp:nvSpPr>
        <dsp:cNvPr id="0" name=""/>
        <dsp:cNvSpPr/>
      </dsp:nvSpPr>
      <dsp:spPr>
        <a:xfrm>
          <a:off x="4446239" y="2371104"/>
          <a:ext cx="2419640" cy="8024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1203"/>
              </a:lnTo>
              <a:lnTo>
                <a:pt x="2419640" y="401203"/>
              </a:lnTo>
              <a:lnTo>
                <a:pt x="2419640" y="80240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EA935C-0FFA-4862-9A18-613BBD144A81}">
      <dsp:nvSpPr>
        <dsp:cNvPr id="0" name=""/>
        <dsp:cNvSpPr/>
      </dsp:nvSpPr>
      <dsp:spPr>
        <a:xfrm>
          <a:off x="2024326" y="2371104"/>
          <a:ext cx="2421913" cy="802407"/>
        </a:xfrm>
        <a:custGeom>
          <a:avLst/>
          <a:gdLst/>
          <a:ahLst/>
          <a:cxnLst/>
          <a:rect l="0" t="0" r="0" b="0"/>
          <a:pathLst>
            <a:path>
              <a:moveTo>
                <a:pt x="2421913" y="0"/>
              </a:moveTo>
              <a:lnTo>
                <a:pt x="2421913" y="401203"/>
              </a:lnTo>
              <a:lnTo>
                <a:pt x="0" y="401203"/>
              </a:lnTo>
              <a:lnTo>
                <a:pt x="0" y="80240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14F834-069D-4F74-9317-89BAD1EB1596}">
      <dsp:nvSpPr>
        <dsp:cNvPr id="0" name=""/>
        <dsp:cNvSpPr/>
      </dsp:nvSpPr>
      <dsp:spPr>
        <a:xfrm>
          <a:off x="2535746" y="460610"/>
          <a:ext cx="3820987" cy="191049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懇談会でどのように働きかければ、</a:t>
          </a:r>
          <a:r>
            <a:rPr kumimoji="1" lang="ja-JP" altLang="en-US" sz="3100" kern="1200" dirty="0" smtClean="0">
              <a:solidFill>
                <a:srgbClr val="FFFF00"/>
              </a:solidFill>
            </a:rPr>
            <a:t>家庭教育支援につながるのか</a:t>
          </a:r>
          <a:endParaRPr kumimoji="1" lang="ja-JP" altLang="en-US" sz="3100" kern="1200" dirty="0">
            <a:solidFill>
              <a:srgbClr val="FFFF00"/>
            </a:solidFill>
          </a:endParaRPr>
        </a:p>
      </dsp:txBody>
      <dsp:txXfrm>
        <a:off x="2535746" y="460610"/>
        <a:ext cx="3820987" cy="1910493"/>
      </dsp:txXfrm>
    </dsp:sp>
    <dsp:sp modelId="{9CE57B29-F4B2-4C19-9B6F-66CCEE648B5A}">
      <dsp:nvSpPr>
        <dsp:cNvPr id="0" name=""/>
        <dsp:cNvSpPr/>
      </dsp:nvSpPr>
      <dsp:spPr>
        <a:xfrm>
          <a:off x="5889" y="3173511"/>
          <a:ext cx="4036873" cy="191049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保護者と</a:t>
          </a:r>
          <a:r>
            <a:rPr kumimoji="1" lang="ja-JP" altLang="en-US" sz="3100" kern="1200" dirty="0" smtClean="0"/>
            <a:t>して</a:t>
          </a:r>
          <a:endParaRPr kumimoji="1" lang="en-US" altLang="ja-JP" sz="3100" kern="1200" dirty="0" smtClean="0"/>
        </a:p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参加</a:t>
          </a:r>
          <a:r>
            <a:rPr kumimoji="1" lang="ja-JP" altLang="en-US" sz="3100" kern="1200" dirty="0" smtClean="0"/>
            <a:t>している視点</a:t>
          </a:r>
          <a:endParaRPr kumimoji="1" lang="ja-JP" altLang="en-US" sz="3100" kern="1200" dirty="0"/>
        </a:p>
      </dsp:txBody>
      <dsp:txXfrm>
        <a:off x="5889" y="3173511"/>
        <a:ext cx="4036873" cy="1910493"/>
      </dsp:txXfrm>
    </dsp:sp>
    <dsp:sp modelId="{056AE072-74B4-4D85-BFB5-34E35E691677}">
      <dsp:nvSpPr>
        <dsp:cNvPr id="0" name=""/>
        <dsp:cNvSpPr/>
      </dsp:nvSpPr>
      <dsp:spPr>
        <a:xfrm>
          <a:off x="4845170" y="3173511"/>
          <a:ext cx="4041420" cy="191049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3100" kern="1200" dirty="0" smtClean="0"/>
            <a:t>教員として</a:t>
          </a:r>
          <a:endParaRPr lang="en-US" altLang="ja-JP" sz="3100" kern="1200" dirty="0" smtClean="0"/>
        </a:p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3100" kern="1200" dirty="0" smtClean="0"/>
            <a:t>進行</a:t>
          </a:r>
          <a:r>
            <a:rPr lang="ja-JP" altLang="en-US" sz="3100" kern="1200" dirty="0" smtClean="0"/>
            <a:t>していくという視点</a:t>
          </a:r>
          <a:endParaRPr kumimoji="1" lang="ja-JP" altLang="en-US" sz="3100" kern="1200" dirty="0"/>
        </a:p>
      </dsp:txBody>
      <dsp:txXfrm>
        <a:off x="4845170" y="3173511"/>
        <a:ext cx="4041420" cy="19104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1F5BA-0AFC-473B-BB3A-2C5AE9622DD0}" type="datetimeFigureOut">
              <a:rPr kumimoji="1" lang="ja-JP" altLang="en-US" smtClean="0"/>
              <a:t>2018/3/8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9515"/>
            <a:ext cx="538861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18831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7316"/>
            <a:ext cx="2918831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6F4FD2-D0A1-4AB4-894C-898D4588E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88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6F4FD2-D0A1-4AB4-894C-898D4588E6B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2305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今日は、懇談会のワークショップづくりを考えるにあたって、実際に３つのワークショップを体験します。そのときに，教員として進行していく視点だけでなく，保護者として参加している視点をもって活動したいと思います。今日の体験が今後の懇談会を考える機会になればと思い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6F4FD2-D0A1-4AB4-894C-898D4588E6B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585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本日の流れです。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6F4FD2-D0A1-4AB4-894C-898D4588E6B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7427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こちらは、本日使用するシートになります。左には保護者の視点で、右には進行者の視点でその都度評価をしてください。改善方法や感想などを一番右にメモしておいてください。</a:t>
            </a:r>
            <a:r>
              <a:rPr kumimoji="1" lang="ja-JP" altLang="en-US" dirty="0" smtClean="0"/>
              <a:t>今日のワークショップが、懇談会でそのまま使えるワークショップではありません。今日の研修会がよりよい懇談会を考える機会になればと思います。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6F4FD2-D0A1-4AB4-894C-898D4588E6B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96875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600" dirty="0" smtClean="0"/>
              <a:t>（パワーポイント参照）</a:t>
            </a:r>
            <a:endParaRPr kumimoji="1" lang="en-US" altLang="ja-JP" sz="1600" dirty="0" smtClean="0"/>
          </a:p>
          <a:p>
            <a:r>
              <a:rPr kumimoji="1" lang="ja-JP" altLang="en-US" sz="1600" dirty="0" smtClean="0"/>
              <a:t>楽しませることが目的ではありませんが，保護者が参加し（楽しんで）くれるということは，よく理解し，わが子に対しても柔らかい心で接してくれるということです。</a:t>
            </a:r>
            <a:endParaRPr kumimoji="1" lang="en-US" altLang="ja-JP" sz="1600" dirty="0" smtClean="0"/>
          </a:p>
          <a:p>
            <a:pPr defTabSz="914337">
              <a:defRPr/>
            </a:pPr>
            <a:r>
              <a:rPr kumimoji="1" lang="ja-JP" altLang="en-US" sz="16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例えば、これらの活動</a:t>
            </a:r>
            <a:r>
              <a:rPr kumimoji="1" lang="ja-JP" altLang="en-US" sz="16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のあと、「今は、スマホやインターネットを使わせていないとか、家庭でのルールを守らせているとか、中学校に上がったらなんとなく持たせようと思っているとか、色々な考えがあると思いますが、本当に必要なことってどんなことなのでしょうか。」と投げかけてみたとき、他の保護者のアイデアが、生かされた話合いになるのではないでしょうか。</a:t>
            </a:r>
            <a:endParaRPr kumimoji="1" lang="en-US" altLang="ja-JP" sz="1600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defTabSz="914337">
              <a:defRPr/>
            </a:pPr>
            <a:r>
              <a:rPr kumimoji="1" lang="ja-JP" altLang="en-US" sz="1600" b="1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（次スライド）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7E7D8-B919-4678-97B2-CFC33C3B348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40124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それでは、グループで始めてみましょう。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（３つのワークショップを行う。グループ替えをすると視点も広がりやすい）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6F4FD2-D0A1-4AB4-894C-898D4588E6B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9978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最後に、評価シートを元に懇談会について，また，ワークショップについて交流をします。それぞれの学び合いの時間にしたいと思います。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（終了）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6F4FD2-D0A1-4AB4-894C-898D4588E6B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4656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0BD51-CD81-41BA-AF7A-E7AAB1354D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9089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2004 </a:t>
            </a:r>
            <a:r>
              <a:rPr lang="en-US" altLang="ja-JP" smtClean="0">
                <a:latin typeface="Times New Roman"/>
              </a:rPr>
              <a:t>©</a:t>
            </a:r>
            <a:r>
              <a:rPr lang="en-US" altLang="ja-JP" smtClean="0"/>
              <a:t> All rights reserved, *** Inc.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BF0818-4EAC-4EA8-96B6-0CA1C4A5107A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7424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2004 </a:t>
            </a:r>
            <a:r>
              <a:rPr lang="en-US" altLang="ja-JP" smtClean="0">
                <a:latin typeface="Times New Roman"/>
              </a:rPr>
              <a:t>©</a:t>
            </a:r>
            <a:r>
              <a:rPr lang="en-US" altLang="ja-JP" smtClean="0"/>
              <a:t> All rights reserved, *** Inc.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2BDBAC-1FAD-49B9-AB64-7773EE381E56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0008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2004 </a:t>
            </a:r>
            <a:r>
              <a:rPr lang="en-US" altLang="ja-JP" smtClean="0">
                <a:latin typeface="Times New Roman"/>
              </a:rPr>
              <a:t>©</a:t>
            </a:r>
            <a:r>
              <a:rPr lang="en-US" altLang="ja-JP" smtClean="0"/>
              <a:t> All rights reserved, *** Inc.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FC9DFF-57DE-42C9-B16F-038D7C6BFA79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1074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2004 </a:t>
            </a:r>
            <a:r>
              <a:rPr lang="en-US" altLang="ja-JP" smtClean="0">
                <a:latin typeface="Times New Roman"/>
              </a:rPr>
              <a:t>©</a:t>
            </a:r>
            <a:r>
              <a:rPr lang="en-US" altLang="ja-JP" smtClean="0"/>
              <a:t> All rights reserved, *** Inc.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E7E8E8-4892-4A41-B411-18A8A1805892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29002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2004 </a:t>
            </a:r>
            <a:r>
              <a:rPr lang="en-US" altLang="ja-JP" smtClean="0">
                <a:latin typeface="Times New Roman"/>
              </a:rPr>
              <a:t>©</a:t>
            </a:r>
            <a:r>
              <a:rPr lang="en-US" altLang="ja-JP" smtClean="0"/>
              <a:t> All rights reserved, *** Inc.</a:t>
            </a: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9DDB44-79D3-4109-BEE3-D26562B5F726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77971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2004 </a:t>
            </a:r>
            <a:r>
              <a:rPr lang="en-US" altLang="ja-JP" smtClean="0">
                <a:latin typeface="Times New Roman"/>
              </a:rPr>
              <a:t>©</a:t>
            </a:r>
            <a:r>
              <a:rPr lang="en-US" altLang="ja-JP" smtClean="0"/>
              <a:t> All rights reserved, *** Inc.</a:t>
            </a:r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0FC5C3-AAC4-4D4D-8BDD-B9EE8509A357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06213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2004 </a:t>
            </a:r>
            <a:r>
              <a:rPr lang="en-US" altLang="ja-JP" smtClean="0">
                <a:latin typeface="Times New Roman"/>
              </a:rPr>
              <a:t>©</a:t>
            </a:r>
            <a:r>
              <a:rPr lang="en-US" altLang="ja-JP" smtClean="0"/>
              <a:t> All rights reserved, *** Inc.</a:t>
            </a:r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B03D87-CC90-49DD-882F-CAA0B19F7D9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92457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2004 </a:t>
            </a:r>
            <a:r>
              <a:rPr lang="en-US" altLang="ja-JP" smtClean="0">
                <a:latin typeface="Times New Roman"/>
              </a:rPr>
              <a:t>©</a:t>
            </a:r>
            <a:r>
              <a:rPr lang="en-US" altLang="ja-JP" smtClean="0"/>
              <a:t> All rights reserved, *** Inc.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F25B4-94C9-4D8E-BFDC-054832212915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82067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2004 </a:t>
            </a:r>
            <a:r>
              <a:rPr lang="en-US" altLang="ja-JP" smtClean="0">
                <a:latin typeface="Times New Roman"/>
              </a:rPr>
              <a:t>©</a:t>
            </a:r>
            <a:r>
              <a:rPr lang="en-US" altLang="ja-JP" smtClean="0"/>
              <a:t> All rights reserved, *** Inc.</a:t>
            </a: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BD43E0-69D4-491A-95E6-CD9CCC83FE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16198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2004 </a:t>
            </a:r>
            <a:r>
              <a:rPr lang="en-US" altLang="ja-JP" smtClean="0">
                <a:latin typeface="Times New Roman"/>
              </a:rPr>
              <a:t>©</a:t>
            </a:r>
            <a:r>
              <a:rPr lang="en-US" altLang="ja-JP" smtClean="0"/>
              <a:t> All rights reserved, *** Inc.</a:t>
            </a: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139704-33CF-47AD-AE3C-DCAFEDAF0545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0478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ja-JP" smtClean="0"/>
              <a:t>Copyright 2004 </a:t>
            </a:r>
            <a:r>
              <a:rPr lang="en-US" altLang="ja-JP" smtClean="0">
                <a:latin typeface="Times New Roman"/>
              </a:rPr>
              <a:t>©</a:t>
            </a:r>
            <a:r>
              <a:rPr lang="en-US" altLang="ja-JP" smtClean="0"/>
              <a:t> All rights reserved, *** Inc.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90DC1C8-44F6-4E4E-87B6-8CC62AB1015C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1778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3" Type="http://schemas.openxmlformats.org/officeDocument/2006/relationships/image" Target="../media/image3.jpeg"/><Relationship Id="rId21" Type="http://schemas.openxmlformats.org/officeDocument/2006/relationships/image" Target="../media/image17.png"/><Relationship Id="rId7" Type="http://schemas.microsoft.com/office/2007/relationships/hdphoto" Target="../media/hdphoto2.wdp"/><Relationship Id="rId12" Type="http://schemas.openxmlformats.org/officeDocument/2006/relationships/image" Target="../media/image8.png"/><Relationship Id="rId1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2.png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5" Type="http://schemas.openxmlformats.org/officeDocument/2006/relationships/image" Target="../media/image11.png"/><Relationship Id="rId10" Type="http://schemas.openxmlformats.org/officeDocument/2006/relationships/image" Target="../media/image7.png"/><Relationship Id="rId19" Type="http://schemas.openxmlformats.org/officeDocument/2006/relationships/image" Target="../media/image15.png"/><Relationship Id="rId4" Type="http://schemas.openxmlformats.org/officeDocument/2006/relationships/image" Target="../media/image4.png"/><Relationship Id="rId9" Type="http://schemas.microsoft.com/office/2007/relationships/hdphoto" Target="../media/hdphoto3.wdp"/><Relationship Id="rId14" Type="http://schemas.openxmlformats.org/officeDocument/2006/relationships/image" Target="../media/image10.png"/><Relationship Id="rId2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268760"/>
            <a:ext cx="7315200" cy="1474440"/>
          </a:xfrm>
        </p:spPr>
        <p:txBody>
          <a:bodyPr/>
          <a:lstStyle/>
          <a:p>
            <a:pPr eaLnBrk="1" hangingPunct="1">
              <a:defRPr/>
            </a:pPr>
            <a:r>
              <a:rPr lang="ja-JP" altLang="en-US" dirty="0" smtClean="0"/>
              <a:t>情報モラルの懇談会を考える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研修会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altLang="ja-JP" dirty="0" smtClean="0">
                <a:solidFill>
                  <a:srgbClr val="FF0000"/>
                </a:solidFill>
              </a:rPr>
              <a:t>10</a:t>
            </a:r>
            <a:r>
              <a:rPr lang="ja-JP" altLang="en-US" dirty="0" smtClean="0">
                <a:solidFill>
                  <a:srgbClr val="FF0000"/>
                </a:solidFill>
              </a:rPr>
              <a:t>：</a:t>
            </a:r>
            <a:r>
              <a:rPr lang="en-US" altLang="ja-JP" dirty="0" smtClean="0">
                <a:solidFill>
                  <a:srgbClr val="FF0000"/>
                </a:solidFill>
              </a:rPr>
              <a:t>00</a:t>
            </a:r>
            <a:r>
              <a:rPr lang="ja-JP" altLang="en-US" dirty="0" smtClean="0">
                <a:solidFill>
                  <a:srgbClr val="FF0000"/>
                </a:solidFill>
              </a:rPr>
              <a:t>～</a:t>
            </a:r>
            <a:r>
              <a:rPr lang="en-US" altLang="ja-JP" dirty="0" smtClean="0">
                <a:solidFill>
                  <a:srgbClr val="FF0000"/>
                </a:solidFill>
              </a:rPr>
              <a:t>11</a:t>
            </a:r>
            <a:r>
              <a:rPr lang="ja-JP" altLang="en-US" dirty="0" smtClean="0">
                <a:solidFill>
                  <a:srgbClr val="FF0000"/>
                </a:solidFill>
              </a:rPr>
              <a:t>：</a:t>
            </a:r>
            <a:r>
              <a:rPr lang="en-US" altLang="ja-JP" dirty="0" smtClean="0">
                <a:solidFill>
                  <a:srgbClr val="FF0000"/>
                </a:solidFill>
              </a:rPr>
              <a:t>30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683568" y="2852936"/>
            <a:ext cx="7776864" cy="204650"/>
          </a:xfrm>
          <a:prstGeom prst="rect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2771800" y="6597352"/>
            <a:ext cx="3456384" cy="188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812954965"/>
              </p:ext>
            </p:extLst>
          </p:nvPr>
        </p:nvGraphicFramePr>
        <p:xfrm>
          <a:off x="179512" y="1124744"/>
          <a:ext cx="889248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126"/>
          <a:stretch/>
        </p:blipFill>
        <p:spPr>
          <a:xfrm>
            <a:off x="8023" y="0"/>
            <a:ext cx="2310384" cy="936104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2318407" y="44624"/>
            <a:ext cx="6646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本日の</a:t>
            </a:r>
            <a:r>
              <a:rPr kumimoji="1" lang="ja-JP" altLang="en-US" sz="3600" dirty="0" smtClean="0"/>
              <a:t>ねらい</a:t>
            </a:r>
            <a:endParaRPr kumimoji="1" lang="ja-JP" altLang="en-US" sz="36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23184" y="6457890"/>
            <a:ext cx="5220816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/>
              <a:t>情報モラルの懇談会を考える研修会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9405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72952" y="1844824"/>
            <a:ext cx="8103503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kern="0" dirty="0" smtClean="0"/>
              <a:t>１．ワークショップの評価方法</a:t>
            </a:r>
            <a:endParaRPr lang="en-US" altLang="ja-JP" kern="0" dirty="0" smtClean="0"/>
          </a:p>
          <a:p>
            <a:pPr>
              <a:lnSpc>
                <a:spcPct val="150000"/>
              </a:lnSpc>
            </a:pPr>
            <a:r>
              <a:rPr lang="ja-JP" altLang="en-US" kern="0" dirty="0" smtClean="0"/>
              <a:t>２．ワークショップＡの体験＆評価</a:t>
            </a:r>
            <a:endParaRPr lang="en-US" altLang="ja-JP" kern="0" dirty="0" smtClean="0"/>
          </a:p>
          <a:p>
            <a:pPr>
              <a:lnSpc>
                <a:spcPct val="150000"/>
              </a:lnSpc>
            </a:pPr>
            <a:r>
              <a:rPr lang="ja-JP" altLang="en-US" kern="0" dirty="0" smtClean="0"/>
              <a:t>３．ワークショップＢの体験＆評価</a:t>
            </a:r>
            <a:endParaRPr lang="en-US" altLang="ja-JP" kern="0" dirty="0" smtClean="0"/>
          </a:p>
          <a:p>
            <a:pPr>
              <a:lnSpc>
                <a:spcPct val="150000"/>
              </a:lnSpc>
            </a:pPr>
            <a:r>
              <a:rPr lang="ja-JP" altLang="en-US" kern="0" dirty="0" smtClean="0"/>
              <a:t>４．ワークショップＣの体験＆評価</a:t>
            </a:r>
            <a:endParaRPr lang="en-US" altLang="ja-JP" kern="0" dirty="0" smtClean="0"/>
          </a:p>
          <a:p>
            <a:pPr>
              <a:lnSpc>
                <a:spcPct val="150000"/>
              </a:lnSpc>
            </a:pPr>
            <a:r>
              <a:rPr lang="ja-JP" altLang="en-US" kern="0" dirty="0" smtClean="0"/>
              <a:t>５．グループ交流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126"/>
          <a:stretch/>
        </p:blipFill>
        <p:spPr>
          <a:xfrm>
            <a:off x="8023" y="0"/>
            <a:ext cx="2310384" cy="93610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79512" y="936104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本日の流れ</a:t>
            </a:r>
            <a:endParaRPr kumimoji="1" lang="ja-JP" altLang="en-US" sz="36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23184" y="6457890"/>
            <a:ext cx="5220816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/>
              <a:t>情報モラルの懇談会を考える研修会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8051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2004 </a:t>
            </a:r>
            <a:r>
              <a:rPr lang="en-US" altLang="ja-JP" smtClean="0">
                <a:latin typeface="Times New Roman"/>
              </a:rPr>
              <a:t>©</a:t>
            </a:r>
            <a:r>
              <a:rPr lang="en-US" altLang="ja-JP" smtClean="0"/>
              <a:t> All rights reserved, *** Inc.</a:t>
            </a:r>
            <a:endParaRPr lang="en-US" altLang="ja-JP"/>
          </a:p>
        </p:txBody>
      </p:sp>
      <p:pic>
        <p:nvPicPr>
          <p:cNvPr id="78" name="図 7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126"/>
          <a:stretch/>
        </p:blipFill>
        <p:spPr>
          <a:xfrm>
            <a:off x="8023" y="0"/>
            <a:ext cx="2310384" cy="936104"/>
          </a:xfrm>
          <a:prstGeom prst="rect">
            <a:avLst/>
          </a:prstGeom>
        </p:spPr>
      </p:pic>
      <p:pic>
        <p:nvPicPr>
          <p:cNvPr id="8272" name="Picture 8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82" b="51078"/>
          <a:stretch/>
        </p:blipFill>
        <p:spPr bwMode="auto">
          <a:xfrm>
            <a:off x="762901" y="1628800"/>
            <a:ext cx="7686792" cy="511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80" name="正方形/長方形 79"/>
          <p:cNvSpPr/>
          <p:nvPr/>
        </p:nvSpPr>
        <p:spPr>
          <a:xfrm>
            <a:off x="1233713" y="1628800"/>
            <a:ext cx="3146671" cy="5110000"/>
          </a:xfrm>
          <a:prstGeom prst="rect">
            <a:avLst/>
          </a:prstGeom>
          <a:noFill/>
          <a:ln w="63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正方形/長方形 85"/>
          <p:cNvSpPr/>
          <p:nvPr/>
        </p:nvSpPr>
        <p:spPr>
          <a:xfrm>
            <a:off x="4547591" y="1628800"/>
            <a:ext cx="2688705" cy="5110000"/>
          </a:xfrm>
          <a:prstGeom prst="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1631876" y="1397967"/>
            <a:ext cx="2232248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4775819" y="1397967"/>
            <a:ext cx="2232248" cy="46166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1631876" y="1397967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 smtClean="0">
                <a:solidFill>
                  <a:schemeClr val="bg1"/>
                </a:solidFill>
              </a:rPr>
              <a:t>保護者</a:t>
            </a:r>
            <a:r>
              <a:rPr lang="ja-JP" altLang="en-US" b="1" dirty="0">
                <a:solidFill>
                  <a:schemeClr val="bg1"/>
                </a:solidFill>
              </a:rPr>
              <a:t>目線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4775819" y="1397967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 smtClean="0">
                <a:solidFill>
                  <a:schemeClr val="bg1"/>
                </a:solidFill>
              </a:rPr>
              <a:t>支援者目線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923184" y="6457890"/>
            <a:ext cx="5220816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/>
              <a:t>情報モラルの懇談会を考える研修会</a:t>
            </a:r>
            <a:endParaRPr kumimoji="1" lang="ja-JP" altLang="en-US" sz="2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418154" y="228218"/>
            <a:ext cx="6546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本日のワークショップの評価方法について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4782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4" b="58342"/>
          <a:stretch/>
        </p:blipFill>
        <p:spPr>
          <a:xfrm>
            <a:off x="3125913" y="1556792"/>
            <a:ext cx="1847550" cy="711738"/>
          </a:xfrm>
          <a:prstGeom prst="rect">
            <a:avLst/>
          </a:prstGeom>
        </p:spPr>
      </p:pic>
      <p:grpSp>
        <p:nvGrpSpPr>
          <p:cNvPr id="26" name="グループ化 25"/>
          <p:cNvGrpSpPr/>
          <p:nvPr/>
        </p:nvGrpSpPr>
        <p:grpSpPr>
          <a:xfrm>
            <a:off x="1417220" y="3159024"/>
            <a:ext cx="2682453" cy="533673"/>
            <a:chOff x="4699815" y="1938479"/>
            <a:chExt cx="2194412" cy="533673"/>
          </a:xfrm>
        </p:grpSpPr>
        <p:pic>
          <p:nvPicPr>
            <p:cNvPr id="27" name="図 26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CD338"/>
                </a:clrFrom>
                <a:clrTo>
                  <a:srgbClr val="FCD338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9815" y="1938479"/>
              <a:ext cx="2194412" cy="489247"/>
            </a:xfrm>
            <a:prstGeom prst="rect">
              <a:avLst/>
            </a:prstGeom>
          </p:spPr>
        </p:pic>
        <p:sp>
          <p:nvSpPr>
            <p:cNvPr id="28" name="テキスト ボックス 27"/>
            <p:cNvSpPr txBox="1"/>
            <p:nvPr/>
          </p:nvSpPr>
          <p:spPr>
            <a:xfrm>
              <a:off x="4704949" y="2010487"/>
              <a:ext cx="21892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悩みを出せて</a:t>
              </a:r>
              <a:endPara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5339825" y="3101825"/>
            <a:ext cx="1761119" cy="561256"/>
            <a:chOff x="4699815" y="1909372"/>
            <a:chExt cx="1761119" cy="561256"/>
          </a:xfrm>
        </p:grpSpPr>
        <p:pic>
          <p:nvPicPr>
            <p:cNvPr id="30" name="図 29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CD338"/>
                </a:clrFrom>
                <a:clrTo>
                  <a:srgbClr val="FCD338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9815" y="1909372"/>
              <a:ext cx="1761119" cy="561256"/>
            </a:xfrm>
            <a:prstGeom prst="rect">
              <a:avLst/>
            </a:prstGeom>
          </p:spPr>
        </p:pic>
        <p:sp>
          <p:nvSpPr>
            <p:cNvPr id="31" name="テキスト ボックス 30"/>
            <p:cNvSpPr txBox="1"/>
            <p:nvPr/>
          </p:nvSpPr>
          <p:spPr>
            <a:xfrm>
              <a:off x="4747333" y="2008962"/>
              <a:ext cx="17136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策を練れる</a:t>
              </a:r>
              <a:endPara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1331640" y="3911043"/>
            <a:ext cx="2859084" cy="904165"/>
            <a:chOff x="1331640" y="4897320"/>
            <a:chExt cx="2859084" cy="904165"/>
          </a:xfrm>
        </p:grpSpPr>
        <p:pic>
          <p:nvPicPr>
            <p:cNvPr id="33" name="図 32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CD338"/>
                </a:clrFrom>
                <a:clrTo>
                  <a:srgbClr val="FCD338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8839" y="4897320"/>
              <a:ext cx="2739216" cy="835936"/>
            </a:xfrm>
            <a:prstGeom prst="rect">
              <a:avLst/>
            </a:prstGeom>
          </p:spPr>
        </p:pic>
        <p:sp>
          <p:nvSpPr>
            <p:cNvPr id="35" name="テキスト ボックス 34"/>
            <p:cNvSpPr txBox="1"/>
            <p:nvPr/>
          </p:nvSpPr>
          <p:spPr>
            <a:xfrm>
              <a:off x="1331640" y="4970488"/>
              <a:ext cx="285908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多くのアイデアを</a:t>
              </a:r>
              <a:endPara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出し合えて</a:t>
              </a:r>
              <a:endPara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/>
          <p:cNvGrpSpPr/>
          <p:nvPr/>
        </p:nvGrpSpPr>
        <p:grpSpPr>
          <a:xfrm>
            <a:off x="5339825" y="3898368"/>
            <a:ext cx="2811264" cy="916840"/>
            <a:chOff x="6332736" y="3744982"/>
            <a:chExt cx="2811264" cy="916840"/>
          </a:xfrm>
        </p:grpSpPr>
        <p:pic>
          <p:nvPicPr>
            <p:cNvPr id="37" name="図 36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CD338"/>
                </a:clrFrom>
                <a:clrTo>
                  <a:srgbClr val="FCD338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2736" y="3744982"/>
              <a:ext cx="2811264" cy="834382"/>
            </a:xfrm>
            <a:prstGeom prst="rect">
              <a:avLst/>
            </a:prstGeom>
          </p:spPr>
        </p:pic>
        <p:sp>
          <p:nvSpPr>
            <p:cNvPr id="38" name="テキスト ボックス 37"/>
            <p:cNvSpPr txBox="1"/>
            <p:nvPr/>
          </p:nvSpPr>
          <p:spPr>
            <a:xfrm>
              <a:off x="6476988" y="3830825"/>
              <a:ext cx="264361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現状できることに</a:t>
              </a:r>
              <a:endPara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保護者が気づく</a:t>
              </a:r>
              <a:endPara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39" name="右矢印 38"/>
          <p:cNvSpPr/>
          <p:nvPr/>
        </p:nvSpPr>
        <p:spPr>
          <a:xfrm>
            <a:off x="4187697" y="4285912"/>
            <a:ext cx="1138929" cy="227593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右矢印 39"/>
          <p:cNvSpPr/>
          <p:nvPr/>
        </p:nvSpPr>
        <p:spPr>
          <a:xfrm>
            <a:off x="4248414" y="3289850"/>
            <a:ext cx="1138929" cy="227593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834412" y="3091853"/>
            <a:ext cx="7482003" cy="172335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834413" y="3289850"/>
            <a:ext cx="615553" cy="13055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保護者</a:t>
            </a:r>
            <a:endParaRPr kumimoji="1" lang="ja-JP" altLang="en-US" sz="2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254231" y="2338822"/>
            <a:ext cx="8743623" cy="397049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4" name="グループ化 43"/>
          <p:cNvGrpSpPr/>
          <p:nvPr/>
        </p:nvGrpSpPr>
        <p:grpSpPr>
          <a:xfrm>
            <a:off x="292873" y="2127770"/>
            <a:ext cx="2369392" cy="431983"/>
            <a:chOff x="482800" y="3149352"/>
            <a:chExt cx="2369392" cy="431983"/>
          </a:xfrm>
        </p:grpSpPr>
        <p:pic>
          <p:nvPicPr>
            <p:cNvPr id="45" name="図 44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0736" y="3169956"/>
              <a:ext cx="397280" cy="397280"/>
            </a:xfrm>
            <a:prstGeom prst="rect">
              <a:avLst/>
            </a:prstGeom>
          </p:spPr>
        </p:pic>
        <p:pic>
          <p:nvPicPr>
            <p:cNvPr id="46" name="図 45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0104" y="3174148"/>
              <a:ext cx="397280" cy="397280"/>
            </a:xfrm>
            <a:prstGeom prst="rect">
              <a:avLst/>
            </a:prstGeom>
          </p:spPr>
        </p:pic>
        <p:pic>
          <p:nvPicPr>
            <p:cNvPr id="47" name="図 46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8016" y="3169956"/>
              <a:ext cx="397280" cy="397280"/>
            </a:xfrm>
            <a:prstGeom prst="rect">
              <a:avLst/>
            </a:prstGeom>
          </p:spPr>
        </p:pic>
        <p:pic>
          <p:nvPicPr>
            <p:cNvPr id="48" name="図 47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4912" y="3169956"/>
              <a:ext cx="397280" cy="397280"/>
            </a:xfrm>
            <a:prstGeom prst="rect">
              <a:avLst/>
            </a:prstGeom>
          </p:spPr>
        </p:pic>
        <p:pic>
          <p:nvPicPr>
            <p:cNvPr id="49" name="図 48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800" y="3149352"/>
              <a:ext cx="397280" cy="397280"/>
            </a:xfrm>
            <a:prstGeom prst="rect">
              <a:avLst/>
            </a:prstGeom>
          </p:spPr>
        </p:pic>
        <p:pic>
          <p:nvPicPr>
            <p:cNvPr id="50" name="図 49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8120" y="3184055"/>
              <a:ext cx="397280" cy="397280"/>
            </a:xfrm>
            <a:prstGeom prst="rect">
              <a:avLst/>
            </a:prstGeom>
          </p:spPr>
        </p:pic>
      </p:grpSp>
      <p:sp>
        <p:nvSpPr>
          <p:cNvPr id="51" name="テキスト ボックス 50"/>
          <p:cNvSpPr txBox="1"/>
          <p:nvPr/>
        </p:nvSpPr>
        <p:spPr>
          <a:xfrm>
            <a:off x="278796" y="5562598"/>
            <a:ext cx="8719057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「学校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も保護者と一緒に考えましょう」というスタンスが大切</a:t>
            </a:r>
            <a:endParaRPr kumimoji="1" lang="en-US" altLang="ja-JP" sz="28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52" name="Picture 4" descr="http://2.bp.blogspot.com/-Dp1FSA35d0E/WLjq9j3uWyI/AAAAAAABCRU/kRj--txUOz8ET4WIsR2G78LgaQz_CncUACLcB/s800/character_maru2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729" y="4725144"/>
            <a:ext cx="693898" cy="46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テキスト ボックス 52"/>
          <p:cNvSpPr txBox="1"/>
          <p:nvPr/>
        </p:nvSpPr>
        <p:spPr>
          <a:xfrm>
            <a:off x="1915567" y="4808596"/>
            <a:ext cx="3411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難しく感じない手法で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4" name="Picture 4" descr="http://2.bp.blogspot.com/-Dp1FSA35d0E/WLjq9j3uWyI/AAAAAAABCRU/kRj--txUOz8ET4WIsR2G78LgaQz_CncUACLcB/s800/character_maru2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520" y="2650551"/>
            <a:ext cx="656626" cy="436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テキスト ボックス 54"/>
          <p:cNvSpPr txBox="1"/>
          <p:nvPr/>
        </p:nvSpPr>
        <p:spPr>
          <a:xfrm>
            <a:off x="1782525" y="2679303"/>
            <a:ext cx="1923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スッとする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6" name="図 55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55914" y="1556792"/>
            <a:ext cx="4386840" cy="710486"/>
          </a:xfrm>
          <a:prstGeom prst="rect">
            <a:avLst/>
          </a:prstGeom>
        </p:spPr>
      </p:pic>
      <p:sp>
        <p:nvSpPr>
          <p:cNvPr id="57" name="テキスト ボックス 56"/>
          <p:cNvSpPr txBox="1"/>
          <p:nvPr/>
        </p:nvSpPr>
        <p:spPr>
          <a:xfrm>
            <a:off x="5406742" y="1700808"/>
            <a:ext cx="3671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周りはどうしているのか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8" name="図 57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10883" y="1063224"/>
            <a:ext cx="4386840" cy="710486"/>
          </a:xfrm>
          <a:prstGeom prst="rect">
            <a:avLst/>
          </a:prstGeom>
        </p:spPr>
      </p:pic>
      <p:sp>
        <p:nvSpPr>
          <p:cNvPr id="59" name="テキスト ボックス 58"/>
          <p:cNvSpPr txBox="1"/>
          <p:nvPr/>
        </p:nvSpPr>
        <p:spPr>
          <a:xfrm>
            <a:off x="5774501" y="1187634"/>
            <a:ext cx="3110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普段の悩みについて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5019828" y="5991671"/>
            <a:ext cx="3296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知的なことを教え込む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707200" y="5964287"/>
            <a:ext cx="3576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〇〇でなければならない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62" name="Picture 2" descr="http://1.bp.blogspot.com/-eJGNGE4u8LA/UsZuCAMuehI/AAAAAAAAc2c/QQ5eBSC2Ey0/s800/mark_batsu.pn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241" y="5914569"/>
            <a:ext cx="466759" cy="466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http://1.bp.blogspot.com/-eJGNGE4u8LA/UsZuCAMuehI/AAAAAAAAc2c/QQ5eBSC2Ey0/s800/mark_batsu.pn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689" y="5949280"/>
            <a:ext cx="466759" cy="466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図 63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126"/>
          <a:stretch/>
        </p:blipFill>
        <p:spPr>
          <a:xfrm>
            <a:off x="8023" y="0"/>
            <a:ext cx="2310384" cy="936104"/>
          </a:xfrm>
          <a:prstGeom prst="rect">
            <a:avLst/>
          </a:prstGeom>
        </p:spPr>
      </p:pic>
      <p:sp>
        <p:nvSpPr>
          <p:cNvPr id="66" name="テキスト ボックス 65"/>
          <p:cNvSpPr txBox="1"/>
          <p:nvPr/>
        </p:nvSpPr>
        <p:spPr>
          <a:xfrm>
            <a:off x="3923184" y="6485274"/>
            <a:ext cx="5220816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/>
              <a:t>情報モラルの懇談会を考える研修会</a:t>
            </a:r>
            <a:endParaRPr kumimoji="1" lang="ja-JP" altLang="en-US" sz="2000" dirty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418154" y="228218"/>
            <a:ext cx="6546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保護者にとって懇談会とは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547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126"/>
          <a:stretch/>
        </p:blipFill>
        <p:spPr>
          <a:xfrm>
            <a:off x="8023" y="0"/>
            <a:ext cx="2310384" cy="936104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79512" y="936104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アイスブレイク</a:t>
            </a:r>
            <a:endParaRPr kumimoji="1" lang="ja-JP" altLang="en-US" sz="3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01846" y="2060848"/>
            <a:ext cx="727280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（自己紹介）</a:t>
            </a:r>
            <a:endParaRPr kumimoji="1" lang="en-US" altLang="ja-JP" sz="3600" dirty="0" smtClean="0"/>
          </a:p>
          <a:p>
            <a:endParaRPr lang="en-US" altLang="ja-JP" sz="3600" dirty="0"/>
          </a:p>
          <a:p>
            <a:pPr>
              <a:lnSpc>
                <a:spcPct val="150000"/>
              </a:lnSpc>
            </a:pPr>
            <a:r>
              <a:rPr kumimoji="1" lang="ja-JP" altLang="en-US" sz="3600" b="1" u="sng" dirty="0" smtClean="0"/>
              <a:t>名前</a:t>
            </a:r>
            <a:r>
              <a:rPr kumimoji="1" lang="ja-JP" altLang="en-US" sz="2800" dirty="0" smtClean="0"/>
              <a:t>といっしょに</a:t>
            </a:r>
            <a:endParaRPr kumimoji="1" lang="en-US" altLang="ja-JP" sz="2800" dirty="0" smtClean="0"/>
          </a:p>
          <a:p>
            <a:pPr>
              <a:lnSpc>
                <a:spcPct val="150000"/>
              </a:lnSpc>
            </a:pPr>
            <a:r>
              <a:rPr kumimoji="1" lang="ja-JP" altLang="en-US" sz="3600" b="1" u="sng" dirty="0" smtClean="0"/>
              <a:t>子どもの頃にもっていた夢</a:t>
            </a:r>
            <a:endParaRPr kumimoji="1" lang="en-US" altLang="ja-JP" sz="3600" b="1" u="sng" dirty="0" smtClean="0"/>
          </a:p>
          <a:p>
            <a:pPr>
              <a:lnSpc>
                <a:spcPct val="150000"/>
              </a:lnSpc>
            </a:pPr>
            <a:r>
              <a:rPr kumimoji="1" lang="ja-JP" altLang="en-US" sz="2800" dirty="0" smtClean="0"/>
              <a:t>も話してください</a:t>
            </a:r>
            <a:endParaRPr kumimoji="1"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923184" y="6457890"/>
            <a:ext cx="5220816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/>
              <a:t>情報モラルの懇談会を考える研修会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9634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72952" y="1844824"/>
            <a:ext cx="8103503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kern="0" dirty="0" smtClean="0"/>
              <a:t>１．ワークショップの評価方法</a:t>
            </a:r>
            <a:endParaRPr lang="en-US" altLang="ja-JP" kern="0" dirty="0" smtClean="0"/>
          </a:p>
          <a:p>
            <a:pPr>
              <a:lnSpc>
                <a:spcPct val="150000"/>
              </a:lnSpc>
            </a:pPr>
            <a:r>
              <a:rPr lang="ja-JP" altLang="en-US" kern="0" dirty="0" smtClean="0"/>
              <a:t>２．ワークショップＡの体験＆評価</a:t>
            </a:r>
            <a:endParaRPr lang="en-US" altLang="ja-JP" kern="0" dirty="0" smtClean="0"/>
          </a:p>
          <a:p>
            <a:pPr>
              <a:lnSpc>
                <a:spcPct val="150000"/>
              </a:lnSpc>
            </a:pPr>
            <a:r>
              <a:rPr lang="ja-JP" altLang="en-US" kern="0" dirty="0" smtClean="0"/>
              <a:t>３．ワークショップＢの体験＆評価</a:t>
            </a:r>
            <a:endParaRPr lang="en-US" altLang="ja-JP" kern="0" dirty="0" smtClean="0"/>
          </a:p>
          <a:p>
            <a:pPr>
              <a:lnSpc>
                <a:spcPct val="150000"/>
              </a:lnSpc>
            </a:pPr>
            <a:r>
              <a:rPr lang="ja-JP" altLang="en-US" kern="0" dirty="0" smtClean="0"/>
              <a:t>４．ワークショップＣの体験＆評価</a:t>
            </a:r>
            <a:endParaRPr lang="en-US" altLang="ja-JP" kern="0" dirty="0" smtClean="0"/>
          </a:p>
          <a:p>
            <a:pPr>
              <a:lnSpc>
                <a:spcPct val="150000"/>
              </a:lnSpc>
            </a:pPr>
            <a:r>
              <a:rPr lang="ja-JP" altLang="en-US" kern="0" dirty="0" smtClean="0"/>
              <a:t>５．グループ交流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126"/>
          <a:stretch/>
        </p:blipFill>
        <p:spPr>
          <a:xfrm>
            <a:off x="8023" y="0"/>
            <a:ext cx="2310384" cy="93610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79512" y="936104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本日の流れ</a:t>
            </a:r>
            <a:endParaRPr kumimoji="1" lang="ja-JP" altLang="en-US" sz="3600" dirty="0"/>
          </a:p>
        </p:txBody>
      </p:sp>
      <p:sp>
        <p:nvSpPr>
          <p:cNvPr id="4" name="正方形/長方形 3"/>
          <p:cNvSpPr/>
          <p:nvPr/>
        </p:nvSpPr>
        <p:spPr>
          <a:xfrm>
            <a:off x="395536" y="5157192"/>
            <a:ext cx="3528392" cy="8640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23184" y="6457890"/>
            <a:ext cx="5220816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/>
              <a:t>情報モラルの懇談会を考える研修会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1315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614</Words>
  <Application>Microsoft Office PowerPoint</Application>
  <PresentationFormat>画面に合わせる (4:3)</PresentationFormat>
  <Paragraphs>69</Paragraphs>
  <Slides>7</Slides>
  <Notes>7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​​テーマ</vt:lpstr>
      <vt:lpstr>情報モラルの懇談会を考える 研修会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京都市教育委員会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情報モラルの懇談会を考える 研修会</dc:title>
  <dc:creator>京都市教育委員会</dc:creator>
  <cp:lastModifiedBy>京都市教育委員会</cp:lastModifiedBy>
  <cp:revision>18</cp:revision>
  <cp:lastPrinted>2018-03-08T07:02:40Z</cp:lastPrinted>
  <dcterms:created xsi:type="dcterms:W3CDTF">2017-08-17T05:33:30Z</dcterms:created>
  <dcterms:modified xsi:type="dcterms:W3CDTF">2018-03-08T07:03:19Z</dcterms:modified>
</cp:coreProperties>
</file>