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19" r:id="rId2"/>
    <p:sldId id="317" r:id="rId3"/>
    <p:sldId id="280" r:id="rId4"/>
    <p:sldId id="286" r:id="rId5"/>
    <p:sldId id="285" r:id="rId6"/>
    <p:sldId id="297" r:id="rId7"/>
    <p:sldId id="299" r:id="rId8"/>
    <p:sldId id="300" r:id="rId9"/>
    <p:sldId id="308" r:id="rId10"/>
    <p:sldId id="305" r:id="rId11"/>
    <p:sldId id="309" r:id="rId12"/>
    <p:sldId id="301" r:id="rId13"/>
    <p:sldId id="304" r:id="rId14"/>
    <p:sldId id="327" r:id="rId15"/>
    <p:sldId id="306" r:id="rId16"/>
    <p:sldId id="315" r:id="rId17"/>
    <p:sldId id="310" r:id="rId18"/>
    <p:sldId id="311" r:id="rId19"/>
    <p:sldId id="316" r:id="rId20"/>
    <p:sldId id="287" r:id="rId21"/>
    <p:sldId id="288" r:id="rId22"/>
    <p:sldId id="293" r:id="rId23"/>
    <p:sldId id="294" r:id="rId24"/>
    <p:sldId id="295" r:id="rId25"/>
    <p:sldId id="292" r:id="rId26"/>
  </p:sldIdLst>
  <p:sldSz cx="9144000" cy="6858000" type="screen4x3"/>
  <p:notesSz cx="6735763" cy="98726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6600"/>
    <a:srgbClr val="FFFF66"/>
    <a:srgbClr val="FFCCCC"/>
    <a:srgbClr val="FF33CC"/>
    <a:srgbClr val="008000"/>
    <a:srgbClr val="333300"/>
    <a:srgbClr val="000066"/>
    <a:srgbClr val="2415EB"/>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76079" autoAdjust="0"/>
  </p:normalViewPr>
  <p:slideViewPr>
    <p:cSldViewPr>
      <p:cViewPr varScale="1">
        <p:scale>
          <a:sx n="54" d="100"/>
          <a:sy n="54" d="100"/>
        </p:scale>
        <p:origin x="-178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8831" cy="493633"/>
          </a:xfrm>
          <a:prstGeom prst="rect">
            <a:avLst/>
          </a:prstGeom>
        </p:spPr>
        <p:txBody>
          <a:bodyPr vert="horz" lIns="91434" tIns="45716" rIns="91434" bIns="4571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4" y="1"/>
            <a:ext cx="2918831" cy="493633"/>
          </a:xfrm>
          <a:prstGeom prst="rect">
            <a:avLst/>
          </a:prstGeom>
        </p:spPr>
        <p:txBody>
          <a:bodyPr vert="horz" lIns="91434" tIns="45716" rIns="91434" bIns="45716" rtlCol="0"/>
          <a:lstStyle>
            <a:lvl1pPr algn="r">
              <a:defRPr sz="1200"/>
            </a:lvl1pPr>
          </a:lstStyle>
          <a:p>
            <a:fld id="{1DF1D165-DCE3-41EE-8226-612C2CCC75FB}" type="datetimeFigureOut">
              <a:rPr kumimoji="1" lang="ja-JP" altLang="en-US" smtClean="0"/>
              <a:t>2018/3/8</a:t>
            </a:fld>
            <a:endParaRPr kumimoji="1" lang="ja-JP" altLang="en-US"/>
          </a:p>
        </p:txBody>
      </p:sp>
      <p:sp>
        <p:nvSpPr>
          <p:cNvPr id="4" name="フッター プレースホルダー 3"/>
          <p:cNvSpPr>
            <a:spLocks noGrp="1"/>
          </p:cNvSpPr>
          <p:nvPr>
            <p:ph type="ftr" sz="quarter" idx="2"/>
          </p:nvPr>
        </p:nvSpPr>
        <p:spPr>
          <a:xfrm>
            <a:off x="1" y="9377317"/>
            <a:ext cx="2918831" cy="493633"/>
          </a:xfrm>
          <a:prstGeom prst="rect">
            <a:avLst/>
          </a:prstGeom>
        </p:spPr>
        <p:txBody>
          <a:bodyPr vert="horz" lIns="91434" tIns="45716" rIns="91434" bIns="4571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7317"/>
            <a:ext cx="2918831" cy="493633"/>
          </a:xfrm>
          <a:prstGeom prst="rect">
            <a:avLst/>
          </a:prstGeom>
        </p:spPr>
        <p:txBody>
          <a:bodyPr vert="horz" lIns="91434" tIns="45716" rIns="91434" bIns="45716" rtlCol="0" anchor="b"/>
          <a:lstStyle>
            <a:lvl1pPr algn="r">
              <a:defRPr sz="1200"/>
            </a:lvl1pPr>
          </a:lstStyle>
          <a:p>
            <a:fld id="{DA2686C5-9D68-4AA0-B57E-C72AA54B1B99}" type="slidenum">
              <a:rPr kumimoji="1" lang="ja-JP" altLang="en-US" smtClean="0"/>
              <a:t>‹#›</a:t>
            </a:fld>
            <a:endParaRPr kumimoji="1" lang="ja-JP" altLang="en-US"/>
          </a:p>
        </p:txBody>
      </p:sp>
    </p:spTree>
    <p:extLst>
      <p:ext uri="{BB962C8B-B14F-4D97-AF65-F5344CB8AC3E}">
        <p14:creationId xmlns:p14="http://schemas.microsoft.com/office/powerpoint/2010/main" val="2930515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8831" cy="493633"/>
          </a:xfrm>
          <a:prstGeom prst="rect">
            <a:avLst/>
          </a:prstGeom>
        </p:spPr>
        <p:txBody>
          <a:bodyPr vert="horz" lIns="91434" tIns="45716" rIns="91434"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4" y="1"/>
            <a:ext cx="2918831" cy="493633"/>
          </a:xfrm>
          <a:prstGeom prst="rect">
            <a:avLst/>
          </a:prstGeom>
        </p:spPr>
        <p:txBody>
          <a:bodyPr vert="horz" lIns="91434" tIns="45716" rIns="91434" bIns="45716" rtlCol="0"/>
          <a:lstStyle>
            <a:lvl1pPr algn="r">
              <a:defRPr sz="1200"/>
            </a:lvl1pPr>
          </a:lstStyle>
          <a:p>
            <a:fld id="{5554153B-1325-4A12-A031-BD921252C93A}" type="datetimeFigureOut">
              <a:rPr kumimoji="1" lang="ja-JP" altLang="en-US" smtClean="0"/>
              <a:t>2018/3/8</a:t>
            </a:fld>
            <a:endParaRPr kumimoji="1" lang="ja-JP" altLang="en-US"/>
          </a:p>
        </p:txBody>
      </p:sp>
      <p:sp>
        <p:nvSpPr>
          <p:cNvPr id="4" name="スライド イメージ プレースホルダー 3"/>
          <p:cNvSpPr>
            <a:spLocks noGrp="1" noRot="1" noChangeAspect="1"/>
          </p:cNvSpPr>
          <p:nvPr>
            <p:ph type="sldImg" idx="2"/>
          </p:nvPr>
        </p:nvSpPr>
        <p:spPr>
          <a:xfrm>
            <a:off x="900113" y="739775"/>
            <a:ext cx="4935537" cy="3703638"/>
          </a:xfrm>
          <a:prstGeom prst="rect">
            <a:avLst/>
          </a:prstGeom>
          <a:noFill/>
          <a:ln w="12700">
            <a:solidFill>
              <a:prstClr val="black"/>
            </a:solidFill>
          </a:ln>
        </p:spPr>
        <p:txBody>
          <a:bodyPr vert="horz" lIns="91434" tIns="45716" rIns="91434" bIns="45716" rtlCol="0" anchor="ctr"/>
          <a:lstStyle/>
          <a:p>
            <a:endParaRPr lang="ja-JP" altLang="en-US"/>
          </a:p>
        </p:txBody>
      </p:sp>
      <p:sp>
        <p:nvSpPr>
          <p:cNvPr id="5" name="ノート プレースホルダー 4"/>
          <p:cNvSpPr>
            <a:spLocks noGrp="1"/>
          </p:cNvSpPr>
          <p:nvPr>
            <p:ph type="body" sz="quarter" idx="3"/>
          </p:nvPr>
        </p:nvSpPr>
        <p:spPr>
          <a:xfrm>
            <a:off x="673577" y="4689515"/>
            <a:ext cx="5388610" cy="4442698"/>
          </a:xfrm>
          <a:prstGeom prst="rect">
            <a:avLst/>
          </a:prstGeom>
        </p:spPr>
        <p:txBody>
          <a:bodyPr vert="horz" lIns="91434" tIns="45716" rIns="91434"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377317"/>
            <a:ext cx="2918831" cy="493633"/>
          </a:xfrm>
          <a:prstGeom prst="rect">
            <a:avLst/>
          </a:prstGeom>
        </p:spPr>
        <p:txBody>
          <a:bodyPr vert="horz" lIns="91434" tIns="45716" rIns="91434"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7317"/>
            <a:ext cx="2918831" cy="493633"/>
          </a:xfrm>
          <a:prstGeom prst="rect">
            <a:avLst/>
          </a:prstGeom>
        </p:spPr>
        <p:txBody>
          <a:bodyPr vert="horz" lIns="91434" tIns="45716" rIns="91434" bIns="45716" rtlCol="0" anchor="b"/>
          <a:lstStyle>
            <a:lvl1pPr algn="r">
              <a:defRPr sz="1200"/>
            </a:lvl1pPr>
          </a:lstStyle>
          <a:p>
            <a:fld id="{0D57E7D8-B919-4678-97B2-CFC33C3B3489}" type="slidenum">
              <a:rPr kumimoji="1" lang="ja-JP" altLang="en-US" smtClean="0"/>
              <a:t>‹#›</a:t>
            </a:fld>
            <a:endParaRPr kumimoji="1" lang="ja-JP" altLang="en-US"/>
          </a:p>
        </p:txBody>
      </p:sp>
    </p:spTree>
    <p:extLst>
      <p:ext uri="{BB962C8B-B14F-4D97-AF65-F5344CB8AC3E}">
        <p14:creationId xmlns:p14="http://schemas.microsoft.com/office/powerpoint/2010/main" val="41776883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latin typeface="ＭＳ Ｐ明朝" panose="02020600040205080304" pitchFamily="18" charset="-128"/>
                <a:ea typeface="ＭＳ Ｐ明朝" panose="02020600040205080304" pitchFamily="18" charset="-128"/>
                <a:cs typeface="Meiryo UI" pitchFamily="34" charset="-128"/>
              </a:rPr>
              <a:t>本日の、情報モラル校内研修会のおおまかな内容と流れです。１２０分を予定しています。</a:t>
            </a:r>
            <a:endParaRPr lang="en-US" altLang="ja-JP" sz="1200" dirty="0" smtClean="0">
              <a:latin typeface="ＭＳ Ｐ明朝" panose="02020600040205080304" pitchFamily="18" charset="-128"/>
              <a:ea typeface="ＭＳ Ｐ明朝" panose="02020600040205080304" pitchFamily="18" charset="-128"/>
              <a:cs typeface="Meiryo UI" pitchFamily="34" charset="-128"/>
            </a:endParaRP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a:t>
            </a:fld>
            <a:endParaRPr kumimoji="1" lang="ja-JP" altLang="en-US"/>
          </a:p>
        </p:txBody>
      </p:sp>
    </p:spTree>
    <p:extLst>
      <p:ext uri="{BB962C8B-B14F-4D97-AF65-F5344CB8AC3E}">
        <p14:creationId xmlns:p14="http://schemas.microsoft.com/office/powerpoint/2010/main" val="3846890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スライドアニメーションの通り</a:t>
            </a:r>
            <a:r>
              <a:rPr kumimoji="1" lang="en-US" altLang="ja-JP" sz="1600" dirty="0" smtClean="0">
                <a:latin typeface="ＭＳ Ｐ明朝" panose="02020600040205080304" pitchFamily="18" charset="-128"/>
                <a:ea typeface="ＭＳ Ｐ明朝" panose="02020600040205080304" pitchFamily="18" charset="-128"/>
              </a:rPr>
              <a:t>】</a:t>
            </a:r>
          </a:p>
          <a:p>
            <a:pPr defTabSz="914337">
              <a:defRPr/>
            </a:pPr>
            <a:r>
              <a:rPr kumimoji="1" lang="ja-JP" altLang="en-US" sz="1600" b="0" dirty="0" smtClean="0">
                <a:latin typeface="ＭＳ Ｐ明朝" panose="02020600040205080304" pitchFamily="18" charset="-128"/>
                <a:ea typeface="ＭＳ Ｐ明朝" panose="02020600040205080304" pitchFamily="18" charset="-128"/>
              </a:rPr>
              <a:t>このように、一つ前の人のアイデアから、自分のアイデアをつないでいくというものです。これを後で見返したときに、あらたな気づきがあるかもしれません。</a:t>
            </a:r>
            <a:endParaRPr kumimoji="1" lang="en-US" altLang="ja-JP" sz="1600" b="0" dirty="0" smtClean="0">
              <a:latin typeface="ＭＳ Ｐ明朝" panose="02020600040205080304" pitchFamily="18" charset="-128"/>
              <a:ea typeface="ＭＳ Ｐ明朝" panose="02020600040205080304" pitchFamily="18" charset="-128"/>
            </a:endParaRPr>
          </a:p>
          <a:p>
            <a:pPr defTabSz="914337">
              <a:defRPr/>
            </a:pPr>
            <a:r>
              <a:rPr kumimoji="1" lang="ja-JP" altLang="en-US" sz="1600" b="0" dirty="0" smtClean="0">
                <a:latin typeface="ＭＳ Ｐ明朝" panose="02020600040205080304" pitchFamily="18" charset="-128"/>
                <a:ea typeface="ＭＳ Ｐ明朝" panose="02020600040205080304" pitchFamily="18" charset="-128"/>
              </a:rPr>
              <a:t>自分のクラスの保護者ならどうかという、活動そのものの視点と。この後、懇談会でどのように話をもっていけるかという視点をもって活動してみてください。</a:t>
            </a:r>
            <a:endParaRPr kumimoji="1" lang="en-US" altLang="ja-JP" sz="1600" b="0" dirty="0" smtClean="0">
              <a:latin typeface="ＭＳ Ｐ明朝" panose="02020600040205080304" pitchFamily="18" charset="-128"/>
              <a:ea typeface="ＭＳ Ｐ明朝" panose="02020600040205080304" pitchFamily="18" charset="-128"/>
            </a:endParaRPr>
          </a:p>
          <a:p>
            <a:pPr defTabSz="914337">
              <a:defRPr/>
            </a:pP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10</a:t>
            </a:fld>
            <a:endParaRPr kumimoji="1" lang="ja-JP" altLang="en-US"/>
          </a:p>
        </p:txBody>
      </p:sp>
    </p:spTree>
    <p:extLst>
      <p:ext uri="{BB962C8B-B14F-4D97-AF65-F5344CB8AC3E}">
        <p14:creationId xmlns:p14="http://schemas.microsoft.com/office/powerpoint/2010/main" val="2214012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スライドアニメーションの通り</a:t>
            </a:r>
            <a:r>
              <a:rPr kumimoji="1" lang="en-US" altLang="ja-JP" sz="1600" dirty="0" smtClean="0">
                <a:latin typeface="ＭＳ Ｐ明朝" panose="02020600040205080304" pitchFamily="18" charset="-128"/>
                <a:ea typeface="ＭＳ Ｐ明朝" panose="02020600040205080304" pitchFamily="18" charset="-128"/>
              </a:rPr>
              <a:t>】</a:t>
            </a:r>
          </a:p>
          <a:p>
            <a:pPr defTabSz="914337">
              <a:defRPr/>
            </a:pPr>
            <a:r>
              <a:rPr kumimoji="1" lang="ja-JP" altLang="en-US" sz="1600" b="1" dirty="0" smtClean="0">
                <a:latin typeface="ＭＳ Ｐ明朝" panose="02020600040205080304" pitchFamily="18" charset="-128"/>
                <a:ea typeface="ＭＳ Ｐ明朝" panose="02020600040205080304" pitchFamily="18" charset="-128"/>
              </a:rPr>
              <a:t>（次スライド）</a:t>
            </a: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11</a:t>
            </a:fld>
            <a:endParaRPr kumimoji="1" lang="ja-JP" altLang="en-US"/>
          </a:p>
        </p:txBody>
      </p:sp>
    </p:spTree>
    <p:extLst>
      <p:ext uri="{BB962C8B-B14F-4D97-AF65-F5344CB8AC3E}">
        <p14:creationId xmlns:p14="http://schemas.microsoft.com/office/powerpoint/2010/main" val="2214012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b="0" dirty="0" smtClean="0">
                <a:latin typeface="ＭＳ Ｐ明朝" panose="02020600040205080304" pitchFamily="18" charset="-128"/>
                <a:ea typeface="ＭＳ Ｐ明朝" panose="02020600040205080304" pitchFamily="18" charset="-128"/>
              </a:rPr>
              <a:t>それではやってみましょう。ブレストのルールはこちらです。</a:t>
            </a:r>
            <a:endParaRPr kumimoji="1" lang="en-US" altLang="ja-JP" sz="1600" b="0" dirty="0" smtClean="0">
              <a:latin typeface="ＭＳ Ｐ明朝" panose="02020600040205080304" pitchFamily="18" charset="-128"/>
              <a:ea typeface="ＭＳ Ｐ明朝" panose="02020600040205080304" pitchFamily="18"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en-US" altLang="ja-JP" b="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12</a:t>
            </a:fld>
            <a:endParaRPr kumimoji="1" lang="ja-JP" altLang="en-US"/>
          </a:p>
        </p:txBody>
      </p:sp>
    </p:spTree>
    <p:extLst>
      <p:ext uri="{BB962C8B-B14F-4D97-AF65-F5344CB8AC3E}">
        <p14:creationId xmlns:p14="http://schemas.microsoft.com/office/powerpoint/2010/main" val="1391448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b="0" dirty="0" smtClean="0">
                <a:latin typeface="ＭＳ Ｐ明朝" panose="02020600040205080304" pitchFamily="18" charset="-128"/>
                <a:ea typeface="ＭＳ Ｐ明朝" panose="02020600040205080304" pitchFamily="18" charset="-128"/>
              </a:rPr>
              <a:t>今日は、保護者のような気持ちで「気になる子ども」を念頭において、やりたいと思います。</a:t>
            </a:r>
            <a:endParaRPr kumimoji="1" lang="en-US" altLang="ja-JP" sz="1600" b="0" dirty="0" smtClean="0">
              <a:latin typeface="ＭＳ Ｐ明朝" panose="02020600040205080304" pitchFamily="18" charset="-128"/>
              <a:ea typeface="ＭＳ Ｐ明朝" panose="02020600040205080304" pitchFamily="18" charset="-128"/>
            </a:endParaRPr>
          </a:p>
          <a:p>
            <a:r>
              <a:rPr kumimoji="1" lang="ja-JP" altLang="en-US" sz="1600" b="0" dirty="0" smtClean="0">
                <a:latin typeface="ＭＳ Ｐ明朝" panose="02020600040205080304" pitchFamily="18" charset="-128"/>
                <a:ea typeface="ＭＳ Ｐ明朝" panose="02020600040205080304" pitchFamily="18" charset="-128"/>
              </a:rPr>
              <a:t>まず、シートの裏面を見ていただいて、アイスブレーキングをしてから各グループで始めてください。書けたら、右隣の人にどんどん渡してください。時間は１０分ぐらいです。どうぞ。</a:t>
            </a:r>
            <a:endParaRPr kumimoji="1" lang="en-US" altLang="ja-JP" sz="1600" b="0" dirty="0" smtClean="0">
              <a:latin typeface="ＭＳ Ｐ明朝" panose="02020600040205080304" pitchFamily="18" charset="-128"/>
              <a:ea typeface="ＭＳ Ｐ明朝" panose="02020600040205080304" pitchFamily="18" charset="-128"/>
            </a:endParaRPr>
          </a:p>
          <a:p>
            <a:r>
              <a:rPr kumimoji="1" lang="ja-JP" altLang="en-US" sz="1600" b="1" dirty="0" smtClean="0">
                <a:latin typeface="ＭＳ Ｐ明朝" panose="02020600040205080304" pitchFamily="18" charset="-128"/>
                <a:ea typeface="ＭＳ Ｐ明朝" panose="02020600040205080304" pitchFamily="18" charset="-128"/>
              </a:rPr>
              <a:t>（次スライド）</a:t>
            </a: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13</a:t>
            </a:fld>
            <a:endParaRPr kumimoji="1" lang="ja-JP" altLang="en-US"/>
          </a:p>
        </p:txBody>
      </p:sp>
    </p:spTree>
    <p:extLst>
      <p:ext uri="{BB962C8B-B14F-4D97-AF65-F5344CB8AC3E}">
        <p14:creationId xmlns:p14="http://schemas.microsoft.com/office/powerpoint/2010/main" val="2214012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b="0" smtClean="0">
                <a:latin typeface="ＭＳ Ｐ明朝" panose="02020600040205080304" pitchFamily="18" charset="-128"/>
                <a:ea typeface="ＭＳ Ｐ明朝" panose="02020600040205080304" pitchFamily="18" charset="-128"/>
              </a:rPr>
              <a:t>今日は、保護者のような気持ちで「気になる子ども」を念頭において、やりたいと思います。</a:t>
            </a:r>
            <a:endParaRPr kumimoji="1" lang="en-US" altLang="ja-JP" sz="1600" b="0" smtClean="0">
              <a:latin typeface="ＭＳ Ｐ明朝" panose="02020600040205080304" pitchFamily="18" charset="-128"/>
              <a:ea typeface="ＭＳ Ｐ明朝" panose="02020600040205080304" pitchFamily="18" charset="-128"/>
            </a:endParaRPr>
          </a:p>
          <a:p>
            <a:r>
              <a:rPr kumimoji="1" lang="ja-JP" altLang="en-US" sz="1600" b="0" smtClean="0">
                <a:latin typeface="ＭＳ Ｐ明朝" panose="02020600040205080304" pitchFamily="18" charset="-128"/>
                <a:ea typeface="ＭＳ Ｐ明朝" panose="02020600040205080304" pitchFamily="18" charset="-128"/>
              </a:rPr>
              <a:t>まず、シートの裏面を見ていただいて、アイスブレーキングをしてから各グループで始めてください。書けたら、右隣の人にどんどん渡してください。時間は１０分ぐらいです。どうぞ。</a:t>
            </a:r>
            <a:endParaRPr kumimoji="1" lang="en-US" altLang="ja-JP" sz="1600" b="0" smtClean="0">
              <a:latin typeface="ＭＳ Ｐ明朝" panose="02020600040205080304" pitchFamily="18" charset="-128"/>
              <a:ea typeface="ＭＳ Ｐ明朝" panose="02020600040205080304" pitchFamily="18" charset="-128"/>
            </a:endParaRPr>
          </a:p>
          <a:p>
            <a:r>
              <a:rPr kumimoji="1" lang="ja-JP" altLang="en-US" sz="1600" b="1" smtClean="0">
                <a:latin typeface="ＭＳ Ｐ明朝" panose="02020600040205080304" pitchFamily="18" charset="-128"/>
                <a:ea typeface="ＭＳ Ｐ明朝" panose="02020600040205080304" pitchFamily="18" charset="-128"/>
              </a:rPr>
              <a:t>（</a:t>
            </a:r>
            <a:r>
              <a:rPr kumimoji="1" lang="ja-JP" altLang="en-US" sz="1600" b="1" dirty="0" smtClean="0">
                <a:latin typeface="ＭＳ Ｐ明朝" panose="02020600040205080304" pitchFamily="18" charset="-128"/>
                <a:ea typeface="ＭＳ Ｐ明朝" panose="02020600040205080304" pitchFamily="18" charset="-128"/>
              </a:rPr>
              <a:t>次スライド）</a:t>
            </a: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14</a:t>
            </a:fld>
            <a:endParaRPr kumimoji="1" lang="ja-JP" altLang="en-US"/>
          </a:p>
        </p:txBody>
      </p:sp>
    </p:spTree>
    <p:extLst>
      <p:ext uri="{BB962C8B-B14F-4D97-AF65-F5344CB8AC3E}">
        <p14:creationId xmlns:p14="http://schemas.microsoft.com/office/powerpoint/2010/main" val="2214012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活動中　提示用</a:t>
            </a:r>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15</a:t>
            </a:fld>
            <a:endParaRPr kumimoji="1" lang="ja-JP" altLang="en-US"/>
          </a:p>
        </p:txBody>
      </p:sp>
    </p:spTree>
    <p:extLst>
      <p:ext uri="{BB962C8B-B14F-4D97-AF65-F5344CB8AC3E}">
        <p14:creationId xmlns:p14="http://schemas.microsoft.com/office/powerpoint/2010/main" val="26503290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ja-JP" altLang="en-US" sz="1600" dirty="0" smtClean="0">
                <a:latin typeface="ＭＳ Ｐ明朝" panose="02020600040205080304" pitchFamily="18" charset="-128"/>
                <a:ea typeface="ＭＳ Ｐ明朝" panose="02020600040205080304" pitchFamily="18" charset="-128"/>
              </a:rPr>
              <a:t>いかがでしたか。</a:t>
            </a:r>
            <a:endParaRPr kumimoji="1" lang="en-US" altLang="ja-JP" sz="1600" dirty="0" smtClean="0">
              <a:latin typeface="ＭＳ Ｐ明朝" panose="02020600040205080304" pitchFamily="18" charset="-128"/>
              <a:ea typeface="ＭＳ Ｐ明朝" panose="02020600040205080304" pitchFamily="18" charset="-128"/>
            </a:endParaRPr>
          </a:p>
          <a:p>
            <a:pPr defTabSz="914337">
              <a:defRPr/>
            </a:pPr>
            <a:r>
              <a:rPr kumimoji="1" lang="ja-JP" altLang="en-US" sz="1600" dirty="0" smtClean="0">
                <a:latin typeface="ＭＳ Ｐ明朝" panose="02020600040205080304" pitchFamily="18" charset="-128"/>
                <a:ea typeface="ＭＳ Ｐ明朝" panose="02020600040205080304" pitchFamily="18" charset="-128"/>
              </a:rPr>
              <a:t>例えば、この活動のあと、「今は、スマホやインターネットを使わせていないとか、家庭でのルールを守らせているとか、中学校に上がったらなんとなく持たせようと思っているとか、色々な考えがあると思いますが、本当に必要なことってどんなことなのでしょうか。」と投げかけてみたとき、他の保護者のアイデアが、生かされた話合いになるのではないでしょうか。</a:t>
            </a:r>
            <a:endParaRPr kumimoji="1" lang="en-US" altLang="ja-JP" sz="1600" dirty="0" smtClean="0">
              <a:latin typeface="ＭＳ Ｐ明朝" panose="02020600040205080304" pitchFamily="18" charset="-128"/>
              <a:ea typeface="ＭＳ Ｐ明朝" panose="02020600040205080304" pitchFamily="18" charset="-128"/>
            </a:endParaRPr>
          </a:p>
          <a:p>
            <a:pPr defTabSz="914337">
              <a:defRPr/>
            </a:pP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16</a:t>
            </a:fld>
            <a:endParaRPr kumimoji="1" lang="ja-JP" altLang="en-US"/>
          </a:p>
        </p:txBody>
      </p:sp>
    </p:spTree>
    <p:extLst>
      <p:ext uri="{BB962C8B-B14F-4D97-AF65-F5344CB8AC3E}">
        <p14:creationId xmlns:p14="http://schemas.microsoft.com/office/powerpoint/2010/main" val="2214012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ＭＳ Ｐ明朝" panose="02020600040205080304" pitchFamily="18" charset="-128"/>
                <a:ea typeface="ＭＳ Ｐ明朝" panose="02020600040205080304" pitchFamily="18" charset="-128"/>
              </a:rPr>
              <a:t>それでは、これから、情報モラル教育を考えていく上で、情報モラル教育の全体像をとらえておきたいと思います。</a:t>
            </a:r>
            <a:endParaRPr kumimoji="1" lang="en-US" altLang="ja-JP" sz="1600" dirty="0" smtClean="0">
              <a:latin typeface="ＭＳ Ｐ明朝" panose="02020600040205080304" pitchFamily="18" charset="-128"/>
              <a:ea typeface="ＭＳ Ｐ明朝" panose="02020600040205080304" pitchFamily="18" charset="-128"/>
            </a:endParaRPr>
          </a:p>
          <a:p>
            <a:endParaRPr kumimoji="1" lang="en-US" altLang="ja-JP" sz="1600" dirty="0" smtClean="0">
              <a:latin typeface="ＭＳ Ｐ明朝" panose="02020600040205080304" pitchFamily="18" charset="-128"/>
              <a:ea typeface="ＭＳ Ｐ明朝" panose="02020600040205080304" pitchFamily="18" charset="-128"/>
            </a:endParaRPr>
          </a:p>
          <a:p>
            <a:r>
              <a:rPr kumimoji="1" lang="ja-JP" altLang="en-US" sz="1600" dirty="0" smtClean="0">
                <a:latin typeface="ＭＳ Ｐ明朝" panose="02020600040205080304" pitchFamily="18" charset="-128"/>
                <a:ea typeface="ＭＳ Ｐ明朝" panose="02020600040205080304" pitchFamily="18" charset="-128"/>
              </a:rPr>
              <a:t>情報モラル教育には，「心を磨く領域」と「知恵を磨く領域」があります。　「心を磨く領域」の中に，情報社会の倫理と法の理解の遵守の分野，「知恵を磨く領域」の中に「安全の知恵」、「情報セキュリティに関する分野」が含まれます。また，それらを下支えに，「公共的なネットワークの構築」に関する分野があります。</a:t>
            </a:r>
            <a:endParaRPr kumimoji="1" lang="ja-JP" altLang="en-US" sz="16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17</a:t>
            </a:fld>
            <a:endParaRPr kumimoji="1" lang="ja-JP" altLang="en-US"/>
          </a:p>
        </p:txBody>
      </p:sp>
    </p:spTree>
    <p:extLst>
      <p:ext uri="{BB962C8B-B14F-4D97-AF65-F5344CB8AC3E}">
        <p14:creationId xmlns:p14="http://schemas.microsoft.com/office/powerpoint/2010/main" val="629770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ＭＳ Ｐ明朝" panose="02020600040205080304" pitchFamily="18" charset="-128"/>
                <a:ea typeface="ＭＳ Ｐ明朝" panose="02020600040205080304" pitchFamily="18" charset="-128"/>
              </a:rPr>
              <a:t>それでは、子どもたちの身近にありそうな</a:t>
            </a:r>
            <a:r>
              <a:rPr kumimoji="1" lang="en-US" altLang="ja-JP" sz="1600" dirty="0" smtClean="0">
                <a:latin typeface="ＭＳ Ｐ明朝" panose="02020600040205080304" pitchFamily="18" charset="-128"/>
                <a:ea typeface="ＭＳ Ｐ明朝" panose="02020600040205080304" pitchFamily="18" charset="-128"/>
              </a:rPr>
              <a:t>15</a:t>
            </a:r>
            <a:r>
              <a:rPr kumimoji="1" lang="ja-JP" altLang="en-US" sz="1600" dirty="0" smtClean="0">
                <a:latin typeface="ＭＳ Ｐ明朝" panose="02020600040205080304" pitchFamily="18" charset="-128"/>
                <a:ea typeface="ＭＳ Ｐ明朝" panose="02020600040205080304" pitchFamily="18" charset="-128"/>
              </a:rPr>
              <a:t>場面の事例を、情報モラル教育の領域・分野に当てはめてみてください。１０分ほどとります。</a:t>
            </a:r>
            <a:endParaRPr kumimoji="1" lang="ja-JP" altLang="en-US" sz="16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18</a:t>
            </a:fld>
            <a:endParaRPr kumimoji="1" lang="ja-JP" altLang="en-US"/>
          </a:p>
        </p:txBody>
      </p:sp>
    </p:spTree>
    <p:extLst>
      <p:ext uri="{BB962C8B-B14F-4D97-AF65-F5344CB8AC3E}">
        <p14:creationId xmlns:p14="http://schemas.microsoft.com/office/powerpoint/2010/main" val="2170807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ＭＳ Ｐ明朝" panose="02020600040205080304" pitchFamily="18" charset="-128"/>
                <a:ea typeface="ＭＳ Ｐ明朝" panose="02020600040205080304" pitchFamily="18" charset="-128"/>
              </a:rPr>
              <a:t>解答例を出します。これが全てではありませんが（裏面につけています文部科学省のモデルカリキュラムに準ずると）このようになります。</a:t>
            </a:r>
            <a:endParaRPr kumimoji="1" lang="ja-JP" altLang="en-US" sz="16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19</a:t>
            </a:fld>
            <a:endParaRPr kumimoji="1" lang="ja-JP" altLang="en-US"/>
          </a:p>
        </p:txBody>
      </p:sp>
    </p:spTree>
    <p:extLst>
      <p:ext uri="{BB962C8B-B14F-4D97-AF65-F5344CB8AC3E}">
        <p14:creationId xmlns:p14="http://schemas.microsoft.com/office/powerpoint/2010/main" val="629770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b="0" dirty="0" smtClean="0">
                <a:latin typeface="ＭＳ Ｐ明朝" panose="02020600040205080304" pitchFamily="18" charset="-128"/>
                <a:ea typeface="ＭＳ Ｐ明朝" panose="02020600040205080304" pitchFamily="18" charset="-128"/>
              </a:rPr>
              <a:t>この挿絵を見て、何か思われますか。つまり、子どもにとって必要のない世界に無防備に入らせている様子です。例えばスマホを持たせるのは，このように繁華街の入口に一人で子どもを立たせるようなものです。</a:t>
            </a:r>
            <a:endParaRPr kumimoji="1" lang="ja-JP" altLang="en-US" sz="1600" b="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2</a:t>
            </a:fld>
            <a:endParaRPr kumimoji="1" lang="ja-JP" altLang="en-US"/>
          </a:p>
        </p:txBody>
      </p:sp>
    </p:spTree>
    <p:extLst>
      <p:ext uri="{BB962C8B-B14F-4D97-AF65-F5344CB8AC3E}">
        <p14:creationId xmlns:p14="http://schemas.microsoft.com/office/powerpoint/2010/main" val="3671772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ja-JP" altLang="en-US" sz="1600" dirty="0" smtClean="0">
                <a:latin typeface="ＭＳ Ｐ明朝" panose="02020600040205080304" pitchFamily="18" charset="-128"/>
                <a:ea typeface="ＭＳ Ｐ明朝" panose="02020600040205080304" pitchFamily="18" charset="-128"/>
              </a:rPr>
              <a:t>それでは，このあとの活動を説明します。</a:t>
            </a: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スライド表説明</a:t>
            </a:r>
            <a:r>
              <a:rPr kumimoji="1" lang="en-US" altLang="ja-JP" sz="1600" dirty="0" smtClean="0">
                <a:latin typeface="ＭＳ Ｐ明朝" panose="02020600040205080304" pitchFamily="18" charset="-128"/>
                <a:ea typeface="ＭＳ Ｐ明朝" panose="02020600040205080304" pitchFamily="18" charset="-128"/>
              </a:rPr>
              <a:t>】</a:t>
            </a:r>
          </a:p>
          <a:p>
            <a:pPr defTabSz="914337">
              <a:defRPr/>
            </a:pPr>
            <a:r>
              <a:rPr kumimoji="1" lang="ja-JP" altLang="en-US" sz="1600" dirty="0" smtClean="0">
                <a:latin typeface="ＭＳ Ｐ明朝" panose="02020600040205080304" pitchFamily="18" charset="-128"/>
                <a:ea typeface="ＭＳ Ｐ明朝" panose="02020600040205080304" pitchFamily="18" charset="-128"/>
              </a:rPr>
              <a:t>○○小学校</a:t>
            </a:r>
            <a:r>
              <a:rPr kumimoji="1" lang="ja-JP" altLang="en-US" sz="1600" dirty="0" smtClean="0">
                <a:latin typeface="ＭＳ Ｐ明朝" panose="02020600040205080304" pitchFamily="18" charset="-128"/>
                <a:ea typeface="ＭＳ Ｐ明朝" panose="02020600040205080304" pitchFamily="18" charset="-128"/>
              </a:rPr>
              <a:t>では、参観日での授業実践を考えていますので、家庭への働きかけを意識して，のぞんでみてください。</a:t>
            </a: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20</a:t>
            </a:fld>
            <a:endParaRPr kumimoji="1" lang="ja-JP" altLang="en-US"/>
          </a:p>
        </p:txBody>
      </p:sp>
    </p:spTree>
    <p:extLst>
      <p:ext uri="{BB962C8B-B14F-4D97-AF65-F5344CB8AC3E}">
        <p14:creationId xmlns:p14="http://schemas.microsoft.com/office/powerpoint/2010/main" val="4275573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ja-JP" altLang="en-US" sz="1600" dirty="0" smtClean="0">
                <a:latin typeface="ＭＳ Ｐ明朝" panose="02020600040205080304" pitchFamily="18" charset="-128"/>
                <a:ea typeface="ＭＳ Ｐ明朝" panose="02020600040205080304" pitchFamily="18" charset="-128"/>
              </a:rPr>
              <a:t>各学年の封筒に，児童の実態アンケート結果が入っていますので，それを見て，各自で，気になることを付箋に書き出して，</a:t>
            </a:r>
            <a:endParaRPr kumimoji="1" lang="en-US" altLang="ja-JP" sz="1600" dirty="0" smtClean="0">
              <a:latin typeface="ＭＳ Ｐ明朝" panose="02020600040205080304" pitchFamily="18" charset="-128"/>
              <a:ea typeface="ＭＳ Ｐ明朝" panose="02020600040205080304" pitchFamily="18" charset="-128"/>
            </a:endParaRPr>
          </a:p>
          <a:p>
            <a:pPr defTabSz="914337">
              <a:defRPr/>
            </a:pP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21</a:t>
            </a:fld>
            <a:endParaRPr kumimoji="1" lang="ja-JP" altLang="en-US"/>
          </a:p>
        </p:txBody>
      </p:sp>
    </p:spTree>
    <p:extLst>
      <p:ext uri="{BB962C8B-B14F-4D97-AF65-F5344CB8AC3E}">
        <p14:creationId xmlns:p14="http://schemas.microsoft.com/office/powerpoint/2010/main" val="271668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ja-JP" altLang="en-US" sz="1600" dirty="0" smtClean="0">
                <a:latin typeface="ＭＳ Ｐ明朝" panose="02020600040205080304" pitchFamily="18" charset="-128"/>
                <a:ea typeface="ＭＳ Ｐ明朝" panose="02020600040205080304" pitchFamily="18" charset="-128"/>
              </a:rPr>
              <a:t>そのあと，学年毎に，出し合った付箋の内容を考えながら，大事なことをピラミッドの上に上げていってください。指導内容が決まりましたら、この後は，コンピュータ室へ移動します。</a:t>
            </a: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22</a:t>
            </a:fld>
            <a:endParaRPr kumimoji="1" lang="ja-JP" altLang="en-US"/>
          </a:p>
        </p:txBody>
      </p:sp>
    </p:spTree>
    <p:extLst>
      <p:ext uri="{BB962C8B-B14F-4D97-AF65-F5344CB8AC3E}">
        <p14:creationId xmlns:p14="http://schemas.microsoft.com/office/powerpoint/2010/main" val="2716689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ja-JP" altLang="en-US" sz="1600" dirty="0" smtClean="0">
                <a:latin typeface="ＭＳ Ｐ明朝" panose="02020600040205080304" pitchFamily="18" charset="-128"/>
                <a:ea typeface="ＭＳ Ｐ明朝" panose="02020600040205080304" pitchFamily="18" charset="-128"/>
              </a:rPr>
              <a:t>コンピュータ室で，デスクトップに貼ってあるリンク集や指導案，インターネット検索で，適切な教材を探して参考にし，授業のアイデアシートにメモをしておいてください。</a:t>
            </a: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23</a:t>
            </a:fld>
            <a:endParaRPr kumimoji="1" lang="ja-JP" altLang="en-US"/>
          </a:p>
        </p:txBody>
      </p:sp>
    </p:spTree>
    <p:extLst>
      <p:ext uri="{BB962C8B-B14F-4D97-AF65-F5344CB8AC3E}">
        <p14:creationId xmlns:p14="http://schemas.microsoft.com/office/powerpoint/2010/main" val="2716689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ＭＳ Ｐ明朝" panose="02020600040205080304" pitchFamily="18" charset="-128"/>
                <a:ea typeface="ＭＳ Ｐ明朝" panose="02020600040205080304" pitchFamily="18" charset="-128"/>
              </a:rPr>
              <a:t>最後に，全体で学年と</a:t>
            </a:r>
            <a:r>
              <a:rPr kumimoji="1" lang="ja-JP" altLang="en-US" sz="1600" dirty="0" smtClean="0">
                <a:latin typeface="ＭＳ Ｐ明朝" panose="02020600040205080304" pitchFamily="18" charset="-128"/>
                <a:ea typeface="ＭＳ Ｐ明朝" panose="02020600040205080304" pitchFamily="18" charset="-128"/>
              </a:rPr>
              <a:t>育成学級の</a:t>
            </a:r>
            <a:r>
              <a:rPr kumimoji="1" lang="ja-JP" altLang="en-US" sz="1600" dirty="0" smtClean="0">
                <a:latin typeface="ＭＳ Ｐ明朝" panose="02020600040205080304" pitchFamily="18" charset="-128"/>
                <a:ea typeface="ＭＳ Ｐ明朝" panose="02020600040205080304" pitchFamily="18" charset="-128"/>
              </a:rPr>
              <a:t>内容を交流し、互いの学びを深めましょう。</a:t>
            </a: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24</a:t>
            </a:fld>
            <a:endParaRPr kumimoji="1" lang="ja-JP" altLang="en-US"/>
          </a:p>
        </p:txBody>
      </p:sp>
    </p:spTree>
    <p:extLst>
      <p:ext uri="{BB962C8B-B14F-4D97-AF65-F5344CB8AC3E}">
        <p14:creationId xmlns:p14="http://schemas.microsoft.com/office/powerpoint/2010/main" val="271668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ＭＳ Ｐ明朝" panose="02020600040205080304" pitchFamily="18" charset="-128"/>
                <a:ea typeface="ＭＳ Ｐ明朝" panose="02020600040205080304" pitchFamily="18" charset="-128"/>
              </a:rPr>
              <a:t>短い時間ではありますが，有意義な研修となりますよう，よろしくお願いいたします。</a:t>
            </a:r>
            <a:endParaRPr kumimoji="1" lang="ja-JP" altLang="en-US" sz="16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25</a:t>
            </a:fld>
            <a:endParaRPr kumimoji="1" lang="ja-JP" altLang="en-US"/>
          </a:p>
        </p:txBody>
      </p:sp>
    </p:spTree>
    <p:extLst>
      <p:ext uri="{BB962C8B-B14F-4D97-AF65-F5344CB8AC3E}">
        <p14:creationId xmlns:p14="http://schemas.microsoft.com/office/powerpoint/2010/main" val="636720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ＭＳ Ｐ明朝" panose="02020600040205080304" pitchFamily="18" charset="-128"/>
                <a:ea typeface="ＭＳ Ｐ明朝" panose="02020600040205080304" pitchFamily="18" charset="-128"/>
              </a:rPr>
              <a:t>現在の社会の様子、そして未来でますます進展する情報化社会で子どもたちが生きていくために、学校教育の中で、「</a:t>
            </a:r>
            <a:r>
              <a:rPr kumimoji="1" lang="en-US" altLang="ja-JP" sz="1600" dirty="0" smtClean="0">
                <a:latin typeface="ＭＳ Ｐ明朝" panose="02020600040205080304" pitchFamily="18" charset="-128"/>
                <a:ea typeface="ＭＳ Ｐ明朝" panose="02020600040205080304" pitchFamily="18" charset="-128"/>
              </a:rPr>
              <a:t>IT</a:t>
            </a:r>
            <a:r>
              <a:rPr kumimoji="1" lang="ja-JP" altLang="en-US" sz="1600" dirty="0" smtClean="0">
                <a:latin typeface="ＭＳ Ｐ明朝" panose="02020600040205080304" pitchFamily="18" charset="-128"/>
                <a:ea typeface="ＭＳ Ｐ明朝" panose="02020600040205080304" pitchFamily="18" charset="-128"/>
              </a:rPr>
              <a:t>を使ったより良いコミュニケーション」や「自分の健康を守ること」を教えることが、必要に迫らせています。しかし、挿絵のように、家庭で自由にインターネットの活用をさせている、また今後そうなっていくことについては、「学校を軸に，家庭に返していく」という視点が重要です。子どもたちが、自分や周りの人を大切にできるような人権感覚を持つために、特に情報モラル教育では、家庭教育支援の働きかけを学校が意識する必要性が出てきました。</a:t>
            </a:r>
            <a:endParaRPr kumimoji="1" lang="en-US" altLang="ja-JP" sz="1600" dirty="0" smtClean="0">
              <a:latin typeface="ＭＳ Ｐ明朝" panose="02020600040205080304" pitchFamily="18" charset="-128"/>
              <a:ea typeface="ＭＳ Ｐ明朝" panose="02020600040205080304" pitchFamily="18" charset="-128"/>
            </a:endParaRPr>
          </a:p>
          <a:p>
            <a:endParaRPr kumimoji="1" lang="en-US" altLang="ja-JP" sz="1600" dirty="0" smtClean="0">
              <a:latin typeface="ＭＳ Ｐ明朝" panose="02020600040205080304" pitchFamily="18" charset="-128"/>
              <a:ea typeface="ＭＳ Ｐ明朝" panose="02020600040205080304" pitchFamily="18" charset="-128"/>
            </a:endParaRPr>
          </a:p>
          <a:p>
            <a:r>
              <a:rPr kumimoji="1" lang="ja-JP" altLang="en-US" sz="1600" dirty="0" smtClean="0">
                <a:latin typeface="ＭＳ Ｐ明朝" panose="02020600040205080304" pitchFamily="18" charset="-128"/>
                <a:ea typeface="ＭＳ Ｐ明朝" panose="02020600040205080304" pitchFamily="18" charset="-128"/>
              </a:rPr>
              <a:t>それでは、どのように家庭への働きかけをすればよいのでしょうか。家庭への効果的な、返し方、伝え方、家庭を巻き込む方法をについて考えることを念頭において、情報モラル教育について考え、実践の計画に生かしたいと思います。</a:t>
            </a:r>
            <a:endParaRPr kumimoji="1" lang="en-US" altLang="ja-JP" sz="1600" dirty="0" smtClean="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3</a:t>
            </a:fld>
            <a:endParaRPr kumimoji="1" lang="ja-JP" altLang="en-US"/>
          </a:p>
        </p:txBody>
      </p:sp>
    </p:spTree>
    <p:extLst>
      <p:ext uri="{BB962C8B-B14F-4D97-AF65-F5344CB8AC3E}">
        <p14:creationId xmlns:p14="http://schemas.microsoft.com/office/powerpoint/2010/main" val="3671772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ＭＳ Ｐ明朝" panose="02020600040205080304" pitchFamily="18" charset="-128"/>
                <a:ea typeface="ＭＳ Ｐ明朝" panose="02020600040205080304" pitchFamily="18" charset="-128"/>
              </a:rPr>
              <a:t>保護者に意識してもらうためには、効果的な方法を考えるにあたって、見ていただきたいものがあります。</a:t>
            </a:r>
            <a:endParaRPr kumimoji="1" lang="en-US" altLang="ja-JP" sz="1600" dirty="0" smtClean="0">
              <a:latin typeface="ＭＳ Ｐ明朝" panose="02020600040205080304" pitchFamily="18" charset="-128"/>
              <a:ea typeface="ＭＳ Ｐ明朝" panose="02020600040205080304" pitchFamily="18" charset="-128"/>
            </a:endParaRPr>
          </a:p>
          <a:p>
            <a:r>
              <a:rPr kumimoji="1" lang="ja-JP" altLang="en-US" sz="1600" dirty="0" smtClean="0">
                <a:latin typeface="ＭＳ Ｐ明朝" panose="02020600040205080304" pitchFamily="18" charset="-128"/>
                <a:ea typeface="ＭＳ Ｐ明朝" panose="02020600040205080304" pitchFamily="18" charset="-128"/>
              </a:rPr>
              <a:t>これは，体験によって，人の記憶に残る割合が異なることを示したものです。</a:t>
            </a:r>
            <a:endParaRPr kumimoji="1" lang="en-US" altLang="ja-JP" sz="1600" dirty="0" smtClean="0">
              <a:latin typeface="ＭＳ Ｐ明朝" panose="02020600040205080304" pitchFamily="18" charset="-128"/>
              <a:ea typeface="ＭＳ Ｐ明朝" panose="02020600040205080304" pitchFamily="18" charset="-128"/>
            </a:endParaRPr>
          </a:p>
          <a:p>
            <a:r>
              <a:rPr kumimoji="1" lang="ja-JP" altLang="en-US" sz="1600" dirty="0" smtClean="0">
                <a:latin typeface="ＭＳ Ｐ明朝" panose="02020600040205080304" pitchFamily="18" charset="-128"/>
                <a:ea typeface="ＭＳ Ｐ明朝" panose="02020600040205080304" pitchFamily="18" charset="-128"/>
              </a:rPr>
              <a:t>やはり，体験することや教えることが高い割合で記憶に残るということがわかります。主体的に情報モラル教育について考えてもらうためには、私たちが意識したいところです。</a:t>
            </a:r>
            <a:endParaRPr kumimoji="1" lang="en-US" altLang="ja-JP" sz="1600" dirty="0" smtClean="0">
              <a:latin typeface="ＭＳ Ｐ明朝" panose="02020600040205080304" pitchFamily="18" charset="-128"/>
              <a:ea typeface="ＭＳ Ｐ明朝" panose="02020600040205080304" pitchFamily="18" charset="-128"/>
            </a:endParaRPr>
          </a:p>
          <a:p>
            <a:r>
              <a:rPr kumimoji="1" lang="ja-JP" altLang="en-US" sz="1600" dirty="0" smtClean="0">
                <a:latin typeface="ＭＳ Ｐ明朝" panose="02020600040205080304" pitchFamily="18" charset="-128"/>
                <a:ea typeface="ＭＳ Ｐ明朝" panose="02020600040205080304" pitchFamily="18" charset="-128"/>
              </a:rPr>
              <a:t>例えば・・・</a:t>
            </a: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4</a:t>
            </a:fld>
            <a:endParaRPr kumimoji="1" lang="ja-JP" altLang="en-US"/>
          </a:p>
        </p:txBody>
      </p:sp>
    </p:spTree>
    <p:extLst>
      <p:ext uri="{BB962C8B-B14F-4D97-AF65-F5344CB8AC3E}">
        <p14:creationId xmlns:p14="http://schemas.microsoft.com/office/powerpoint/2010/main" val="4029138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600" dirty="0" smtClean="0">
                <a:latin typeface="ＭＳ Ｐ明朝" panose="02020600040205080304" pitchFamily="18" charset="-128"/>
                <a:ea typeface="ＭＳ Ｐ明朝" panose="02020600040205080304" pitchFamily="18" charset="-128"/>
              </a:rPr>
              <a:t>学校で保護者に働きかける機会といえば、授業と懇談会があると思います。</a:t>
            </a:r>
            <a:endParaRPr kumimoji="1" lang="en-US" altLang="ja-JP" sz="1600" dirty="0" smtClean="0">
              <a:latin typeface="ＭＳ Ｐ明朝" panose="02020600040205080304" pitchFamily="18" charset="-128"/>
              <a:ea typeface="ＭＳ Ｐ明朝" panose="02020600040205080304" pitchFamily="18" charset="-128"/>
            </a:endParaRPr>
          </a:p>
          <a:p>
            <a:r>
              <a:rPr kumimoji="1" lang="ja-JP" altLang="en-US" sz="1600" dirty="0" smtClean="0">
                <a:latin typeface="ＭＳ Ｐ明朝" panose="02020600040205080304" pitchFamily="18" charset="-128"/>
                <a:ea typeface="ＭＳ Ｐ明朝" panose="02020600040205080304" pitchFamily="18" charset="-128"/>
              </a:rPr>
              <a:t>授業参観で考える・・・子どもを通して，時には一緒に考えていただくというようなことや</a:t>
            </a:r>
            <a:endParaRPr kumimoji="1" lang="en-US" altLang="ja-JP" sz="1600" dirty="0" smtClean="0">
              <a:latin typeface="ＭＳ Ｐ明朝" panose="02020600040205080304" pitchFamily="18" charset="-128"/>
              <a:ea typeface="ＭＳ Ｐ明朝" panose="02020600040205080304" pitchFamily="18" charset="-128"/>
            </a:endParaRPr>
          </a:p>
          <a:p>
            <a:pPr defTabSz="914337">
              <a:defRPr/>
            </a:pPr>
            <a:r>
              <a:rPr kumimoji="1" lang="ja-JP" altLang="en-US" sz="1600" dirty="0" smtClean="0">
                <a:latin typeface="ＭＳ Ｐ明朝" panose="02020600040205080304" pitchFamily="18" charset="-128"/>
                <a:ea typeface="ＭＳ Ｐ明朝" panose="02020600040205080304" pitchFamily="18" charset="-128"/>
              </a:rPr>
              <a:t>懇談会で考える・・・情報モラルについて知識を教師が伝えるということよりも（←聞くだけになる），子どもの将来を考えるという体験の中に，情報モラルのエッセンスを入れるようなことが考えられます。それは，保護者同士がつながることにもなり，全体的に，家庭の教育力に働きかけることになります。</a:t>
            </a:r>
            <a:r>
              <a:rPr kumimoji="1" lang="ja-JP" altLang="en-US" sz="1600" b="1" dirty="0" smtClean="0">
                <a:latin typeface="ＭＳ Ｐ明朝" panose="02020600040205080304" pitchFamily="18" charset="-128"/>
                <a:ea typeface="ＭＳ Ｐ明朝" panose="02020600040205080304" pitchFamily="18" charset="-128"/>
              </a:rPr>
              <a:t>（次スライド）</a:t>
            </a: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5</a:t>
            </a:fld>
            <a:endParaRPr kumimoji="1" lang="ja-JP" altLang="en-US"/>
          </a:p>
        </p:txBody>
      </p:sp>
    </p:spTree>
    <p:extLst>
      <p:ext uri="{BB962C8B-B14F-4D97-AF65-F5344CB8AC3E}">
        <p14:creationId xmlns:p14="http://schemas.microsoft.com/office/powerpoint/2010/main" val="2892139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ja-JP" altLang="en-US" sz="1600" dirty="0" smtClean="0">
                <a:latin typeface="ＭＳ Ｐ明朝" panose="02020600040205080304" pitchFamily="18" charset="-128"/>
                <a:ea typeface="ＭＳ Ｐ明朝" panose="02020600040205080304" pitchFamily="18" charset="-128"/>
              </a:rPr>
              <a:t>例えば・・・授業参観では，</a:t>
            </a: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スライド右３項目を読む</a:t>
            </a:r>
            <a:r>
              <a:rPr kumimoji="1" lang="en-US" altLang="ja-JP" sz="1600" dirty="0" smtClean="0">
                <a:latin typeface="ＭＳ Ｐ明朝" panose="02020600040205080304" pitchFamily="18" charset="-128"/>
                <a:ea typeface="ＭＳ Ｐ明朝" panose="02020600040205080304" pitchFamily="18" charset="-128"/>
              </a:rPr>
              <a:t>】</a:t>
            </a:r>
          </a:p>
          <a:p>
            <a:pPr defTabSz="914337">
              <a:defRPr/>
            </a:pPr>
            <a:r>
              <a:rPr kumimoji="1" lang="ja-JP" altLang="en-US" sz="1600" dirty="0" smtClean="0">
                <a:latin typeface="ＭＳ Ｐ明朝" panose="02020600040205080304" pitchFamily="18" charset="-128"/>
                <a:ea typeface="ＭＳ Ｐ明朝" panose="02020600040205080304" pitchFamily="18" charset="-128"/>
              </a:rPr>
              <a:t>などが考えられるのではないでしょうか。それは，授業を見てもらう以上に，話したり，考えたりしてもらう機会が，子どもの情報モラル教育について考える体験になり，保護者の記憶に残っていくからです。</a:t>
            </a:r>
            <a:r>
              <a:rPr kumimoji="1" lang="ja-JP" altLang="en-US" sz="1600" b="1" dirty="0" smtClean="0">
                <a:latin typeface="ＭＳ Ｐ明朝" panose="02020600040205080304" pitchFamily="18" charset="-128"/>
                <a:ea typeface="ＭＳ Ｐ明朝" panose="02020600040205080304" pitchFamily="18" charset="-128"/>
              </a:rPr>
              <a:t>（次スライド）</a:t>
            </a: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6</a:t>
            </a:fld>
            <a:endParaRPr kumimoji="1" lang="ja-JP" altLang="en-US"/>
          </a:p>
        </p:txBody>
      </p:sp>
    </p:spTree>
    <p:extLst>
      <p:ext uri="{BB962C8B-B14F-4D97-AF65-F5344CB8AC3E}">
        <p14:creationId xmlns:p14="http://schemas.microsoft.com/office/powerpoint/2010/main" val="1624640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ja-JP" altLang="en-US" sz="1600" dirty="0" smtClean="0">
                <a:latin typeface="ＭＳ Ｐゴシック" panose="020B0600070205080204" pitchFamily="50" charset="-128"/>
                <a:ea typeface="ＭＳ Ｐゴシック" panose="020B0600070205080204" pitchFamily="50" charset="-128"/>
              </a:rPr>
              <a:t>また、懇談会では・・・</a:t>
            </a:r>
            <a:r>
              <a:rPr kumimoji="1" lang="en-US" altLang="ja-JP" sz="1600" dirty="0" smtClean="0">
                <a:latin typeface="ＭＳ Ｐゴシック" panose="020B0600070205080204" pitchFamily="50" charset="-128"/>
                <a:ea typeface="ＭＳ Ｐゴシック" panose="020B0600070205080204" pitchFamily="50" charset="-128"/>
              </a:rPr>
              <a:t>【</a:t>
            </a:r>
            <a:r>
              <a:rPr kumimoji="1" lang="ja-JP" altLang="en-US" sz="1600" dirty="0" smtClean="0">
                <a:latin typeface="ＭＳ Ｐゴシック" panose="020B0600070205080204" pitchFamily="50" charset="-128"/>
                <a:ea typeface="ＭＳ Ｐゴシック" panose="020B0600070205080204" pitchFamily="50" charset="-128"/>
              </a:rPr>
              <a:t>スライド下部分 </a:t>
            </a:r>
            <a:r>
              <a:rPr kumimoji="1" lang="en-US" altLang="ja-JP" sz="1600" dirty="0" smtClean="0">
                <a:latin typeface="ＭＳ Ｐゴシック" panose="020B0600070205080204" pitchFamily="50" charset="-128"/>
                <a:ea typeface="ＭＳ Ｐゴシック" panose="020B0600070205080204" pitchFamily="50" charset="-128"/>
              </a:rPr>
              <a:t>】</a:t>
            </a:r>
            <a:r>
              <a:rPr kumimoji="1" lang="ja-JP" altLang="en-US" sz="1600" dirty="0" smtClean="0">
                <a:latin typeface="ＭＳ Ｐゴシック" panose="020B0600070205080204" pitchFamily="50" charset="-128"/>
                <a:ea typeface="ＭＳ Ｐゴシック" panose="020B0600070205080204" pitchFamily="50" charset="-128"/>
              </a:rPr>
              <a:t>学校も保護者と一緒に考えましょうというスタンスが大切で，〇〇でなければならないとか，知的なことを教え込むということではなく，</a:t>
            </a:r>
            <a:endParaRPr kumimoji="1" lang="en-US" altLang="ja-JP" sz="1600" dirty="0" smtClean="0">
              <a:latin typeface="ＭＳ Ｐゴシック" panose="020B0600070205080204" pitchFamily="50" charset="-128"/>
              <a:ea typeface="ＭＳ Ｐゴシック" panose="020B0600070205080204" pitchFamily="50" charset="-128"/>
            </a:endParaRPr>
          </a:p>
          <a:p>
            <a:pPr defTabSz="914337">
              <a:defRPr/>
            </a:pPr>
            <a:r>
              <a:rPr kumimoji="1" lang="ja-JP" altLang="en-US" sz="1600" dirty="0" smtClean="0">
                <a:latin typeface="ＭＳ Ｐゴシック" panose="020B0600070205080204" pitchFamily="50" charset="-128"/>
                <a:ea typeface="ＭＳ Ｐゴシック" panose="020B0600070205080204" pitchFamily="50" charset="-128"/>
              </a:rPr>
              <a:t>保護者が、</a:t>
            </a:r>
            <a:r>
              <a:rPr kumimoji="1" lang="en-US" altLang="ja-JP" sz="1600" dirty="0" smtClean="0">
                <a:latin typeface="ＭＳ Ｐゴシック" panose="020B0600070205080204" pitchFamily="50" charset="-128"/>
                <a:ea typeface="ＭＳ Ｐゴシック" panose="020B0600070205080204" pitchFamily="50" charset="-128"/>
              </a:rPr>
              <a:t>【</a:t>
            </a:r>
            <a:r>
              <a:rPr kumimoji="1" lang="ja-JP" altLang="en-US" sz="1600" dirty="0" smtClean="0">
                <a:latin typeface="ＭＳ Ｐゴシック" panose="020B0600070205080204" pitchFamily="50" charset="-128"/>
                <a:ea typeface="ＭＳ Ｐゴシック" panose="020B0600070205080204" pitchFamily="50" charset="-128"/>
              </a:rPr>
              <a:t>スライドのアニメーション中部分　悩みを出せて・・・</a:t>
            </a:r>
            <a:r>
              <a:rPr kumimoji="1" lang="en-US" altLang="ja-JP" sz="1600" dirty="0" smtClean="0">
                <a:latin typeface="ＭＳ Ｐゴシック" panose="020B0600070205080204" pitchFamily="50" charset="-128"/>
                <a:ea typeface="ＭＳ Ｐゴシック" panose="020B0600070205080204" pitchFamily="50" charset="-128"/>
              </a:rPr>
              <a:t>】</a:t>
            </a:r>
            <a:r>
              <a:rPr kumimoji="1" lang="ja-JP" altLang="en-US" sz="1600" dirty="0" smtClean="0">
                <a:latin typeface="ＭＳ Ｐゴシック" panose="020B0600070205080204" pitchFamily="50" charset="-128"/>
                <a:ea typeface="ＭＳ Ｐゴシック" panose="020B0600070205080204" pitchFamily="50" charset="-128"/>
              </a:rPr>
              <a:t>と、いうことが大事だと思います。</a:t>
            </a:r>
            <a:endParaRPr kumimoji="1" lang="en-US" altLang="ja-JP" sz="1600" dirty="0" smtClean="0">
              <a:latin typeface="ＭＳ Ｐゴシック" panose="020B0600070205080204" pitchFamily="50" charset="-128"/>
              <a:ea typeface="ＭＳ Ｐゴシック" panose="020B0600070205080204" pitchFamily="50" charset="-128"/>
            </a:endParaRPr>
          </a:p>
          <a:p>
            <a:pPr defTabSz="914337">
              <a:defRPr/>
            </a:pPr>
            <a:r>
              <a:rPr kumimoji="1" lang="ja-JP" altLang="en-US" sz="1600" dirty="0" smtClean="0">
                <a:latin typeface="ＭＳ Ｐゴシック" panose="020B0600070205080204" pitchFamily="50" charset="-128"/>
                <a:ea typeface="ＭＳ Ｐゴシック" panose="020B0600070205080204" pitchFamily="50" charset="-128"/>
              </a:rPr>
              <a:t>そこで、今日は、保護者が負担に感じない方法で，多くのアイデアを出し合えるようなしかけの一つをみなさんにご紹介し体験してもらいたいと思います。</a:t>
            </a:r>
            <a:r>
              <a:rPr kumimoji="1" lang="ja-JP" altLang="en-US" sz="1600" b="1" dirty="0" smtClean="0">
                <a:latin typeface="ＭＳ Ｐゴシック" panose="020B0600070205080204" pitchFamily="50" charset="-128"/>
                <a:ea typeface="ＭＳ Ｐゴシック" panose="020B0600070205080204" pitchFamily="50" charset="-128"/>
              </a:rPr>
              <a:t>（次スライド）</a:t>
            </a:r>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7</a:t>
            </a:fld>
            <a:endParaRPr kumimoji="1" lang="ja-JP" altLang="en-US"/>
          </a:p>
        </p:txBody>
      </p:sp>
    </p:spTree>
    <p:extLst>
      <p:ext uri="{BB962C8B-B14F-4D97-AF65-F5344CB8AC3E}">
        <p14:creationId xmlns:p14="http://schemas.microsoft.com/office/powerpoint/2010/main" val="2214012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ブレインストーミングの効果説明</a:t>
            </a:r>
            <a:r>
              <a:rPr kumimoji="1" lang="en-US" altLang="ja-JP" sz="1600" dirty="0" smtClean="0">
                <a:latin typeface="ＭＳ Ｐ明朝" panose="02020600040205080304" pitchFamily="18" charset="-128"/>
                <a:ea typeface="ＭＳ Ｐ明朝" panose="02020600040205080304" pitchFamily="18" charset="-128"/>
              </a:rPr>
              <a:t>】</a:t>
            </a:r>
          </a:p>
          <a:p>
            <a:pPr defTabSz="914337">
              <a:defRPr/>
            </a:pPr>
            <a:r>
              <a:rPr kumimoji="1" lang="ja-JP" altLang="en-US" sz="1600" dirty="0" smtClean="0">
                <a:latin typeface="ＭＳ Ｐ明朝" panose="02020600040205080304" pitchFamily="18" charset="-128"/>
                <a:ea typeface="ＭＳ Ｐ明朝" panose="02020600040205080304" pitchFamily="18" charset="-128"/>
              </a:rPr>
              <a:t>（やり方については，ここでは省略可）</a:t>
            </a: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8</a:t>
            </a:fld>
            <a:endParaRPr kumimoji="1" lang="ja-JP" altLang="en-US"/>
          </a:p>
        </p:txBody>
      </p:sp>
    </p:spTree>
    <p:extLst>
      <p:ext uri="{BB962C8B-B14F-4D97-AF65-F5344CB8AC3E}">
        <p14:creationId xmlns:p14="http://schemas.microsoft.com/office/powerpoint/2010/main" val="2214012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7">
              <a:defRPr/>
            </a:pPr>
            <a:r>
              <a:rPr kumimoji="1" lang="ja-JP" altLang="en-US" sz="1600" dirty="0" smtClean="0">
                <a:latin typeface="ＭＳ Ｐ明朝" panose="02020600040205080304" pitchFamily="18" charset="-128"/>
                <a:ea typeface="ＭＳ Ｐ明朝" panose="02020600040205080304" pitchFamily="18" charset="-128"/>
              </a:rPr>
              <a:t>例えば・・・</a:t>
            </a: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スライドアニメーションの通り</a:t>
            </a:r>
            <a:r>
              <a:rPr kumimoji="1" lang="en-US" altLang="ja-JP" sz="1600" dirty="0" smtClean="0">
                <a:latin typeface="ＭＳ Ｐ明朝" panose="02020600040205080304" pitchFamily="18" charset="-128"/>
                <a:ea typeface="ＭＳ Ｐ明朝" panose="02020600040205080304" pitchFamily="18" charset="-128"/>
              </a:rPr>
              <a:t>】</a:t>
            </a:r>
          </a:p>
          <a:p>
            <a:pPr defTabSz="914337">
              <a:defRPr/>
            </a:pPr>
            <a:r>
              <a:rPr kumimoji="1" lang="ja-JP" altLang="en-US" sz="1600" b="1" dirty="0" smtClean="0">
                <a:latin typeface="ＭＳ Ｐ明朝" panose="02020600040205080304" pitchFamily="18" charset="-128"/>
                <a:ea typeface="ＭＳ Ｐ明朝" panose="02020600040205080304" pitchFamily="18" charset="-128"/>
              </a:rPr>
              <a:t>（次スライド）</a:t>
            </a:r>
          </a:p>
          <a:p>
            <a:endParaRPr kumimoji="1" lang="ja-JP" altLang="en-US" dirty="0"/>
          </a:p>
        </p:txBody>
      </p:sp>
      <p:sp>
        <p:nvSpPr>
          <p:cNvPr id="4" name="スライド番号プレースホルダー 3"/>
          <p:cNvSpPr>
            <a:spLocks noGrp="1"/>
          </p:cNvSpPr>
          <p:nvPr>
            <p:ph type="sldNum" sz="quarter" idx="10"/>
          </p:nvPr>
        </p:nvSpPr>
        <p:spPr/>
        <p:txBody>
          <a:bodyPr/>
          <a:lstStyle/>
          <a:p>
            <a:fld id="{0D57E7D8-B919-4678-97B2-CFC33C3B3489}" type="slidenum">
              <a:rPr kumimoji="1" lang="ja-JP" altLang="en-US" smtClean="0"/>
              <a:t>9</a:t>
            </a:fld>
            <a:endParaRPr kumimoji="1" lang="ja-JP" altLang="en-US"/>
          </a:p>
        </p:txBody>
      </p:sp>
    </p:spTree>
    <p:extLst>
      <p:ext uri="{BB962C8B-B14F-4D97-AF65-F5344CB8AC3E}">
        <p14:creationId xmlns:p14="http://schemas.microsoft.com/office/powerpoint/2010/main" val="2214012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2586568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1192818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1846638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852839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2911408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4256379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3499921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4071801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3800991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1447222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DF07A86-580C-4756-8E17-EE15236DDFD8}" type="datetimeFigureOut">
              <a:rPr kumimoji="1" lang="ja-JP" altLang="en-US" smtClean="0"/>
              <a:t>2018/3/8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4126688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F07A86-580C-4756-8E17-EE15236DDFD8}" type="datetimeFigureOut">
              <a:rPr kumimoji="1" lang="ja-JP" altLang="en-US" smtClean="0"/>
              <a:t>2018/3/8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9650AB-F491-4B5E-9D89-25C204A40016}" type="slidenum">
              <a:rPr kumimoji="1" lang="ja-JP" altLang="en-US" smtClean="0"/>
              <a:t>‹#›</a:t>
            </a:fld>
            <a:endParaRPr kumimoji="1" lang="ja-JP" altLang="en-US"/>
          </a:p>
        </p:txBody>
      </p:sp>
    </p:spTree>
    <p:extLst>
      <p:ext uri="{BB962C8B-B14F-4D97-AF65-F5344CB8AC3E}">
        <p14:creationId xmlns:p14="http://schemas.microsoft.com/office/powerpoint/2010/main" val="50637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jpe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jpe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4.jpeg"/><Relationship Id="rId7" Type="http://schemas.openxmlformats.org/officeDocument/2006/relationships/hyperlink" Target="http://3.bp.blogspot.com/-Ml9iqL693BM/U9zpjglIDNI/AAAAAAAAkKA/P1FJx4h7hog/s1600/hiragana_78_n.png.png" TargetMode="External"/><Relationship Id="rId12"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hyperlink" Target="http://2.bp.blogspot.com/-89DQyB6x9UM/U9zpRrrcASI/AAAAAAAAkE4/sdzaxcwIj1o/s1600/hiragana_33_tsu.png.png" TargetMode="External"/><Relationship Id="rId5" Type="http://schemas.openxmlformats.org/officeDocument/2006/relationships/hyperlink" Target="http://2.bp.blogspot.com/-H-q08uBe_5Y/U9zpYQ4FoxI/AAAAAAAAkG0/2lnDN9OMMIk/s1600/hiragana_50_ho.png.png" TargetMode="External"/><Relationship Id="rId10" Type="http://schemas.openxmlformats.org/officeDocument/2006/relationships/image" Target="../media/image28.png"/><Relationship Id="rId4" Type="http://schemas.openxmlformats.org/officeDocument/2006/relationships/image" Target="../media/image25.png"/><Relationship Id="rId9" Type="http://schemas.openxmlformats.org/officeDocument/2006/relationships/hyperlink" Target="http://2.bp.blogspot.com/-gQphp5u5wTU/U9zpPc6flgI/AAAAAAAAkEQ/ryYDh14B2Dw/s1600/hiragana_27_zi.png.pn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4.jpeg"/><Relationship Id="rId21" Type="http://schemas.openxmlformats.org/officeDocument/2006/relationships/image" Target="../media/image23.png"/><Relationship Id="rId7" Type="http://schemas.microsoft.com/office/2007/relationships/hdphoto" Target="../media/hdphoto3.wdp"/><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notesSlide" Target="../notesSlides/notesSlide16.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11.png"/><Relationship Id="rId11" Type="http://schemas.microsoft.com/office/2007/relationships/hdphoto" Target="../media/hdphoto5.wdp"/><Relationship Id="rId5" Type="http://schemas.microsoft.com/office/2007/relationships/hdphoto" Target="../media/hdphoto2.wdp"/><Relationship Id="rId15" Type="http://schemas.openxmlformats.org/officeDocument/2006/relationships/image" Target="../media/image17.png"/><Relationship Id="rId10" Type="http://schemas.openxmlformats.org/officeDocument/2006/relationships/image" Target="../media/image13.png"/><Relationship Id="rId19" Type="http://schemas.openxmlformats.org/officeDocument/2006/relationships/image" Target="../media/image21.png"/><Relationship Id="rId4" Type="http://schemas.openxmlformats.org/officeDocument/2006/relationships/image" Target="../media/image10.png"/><Relationship Id="rId9" Type="http://schemas.microsoft.com/office/2007/relationships/hdphoto" Target="../media/hdphoto4.wdp"/><Relationship Id="rId1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40.emf"/></Relationships>
</file>

<file path=ppt/slides/_rels/slide2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jp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4.jpe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4.jpeg"/><Relationship Id="rId21" Type="http://schemas.openxmlformats.org/officeDocument/2006/relationships/image" Target="../media/image23.png"/><Relationship Id="rId7" Type="http://schemas.microsoft.com/office/2007/relationships/hdphoto" Target="../media/hdphoto3.wdp"/><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notesSlide" Target="../notesSlides/notesSlide7.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11.png"/><Relationship Id="rId11" Type="http://schemas.microsoft.com/office/2007/relationships/hdphoto" Target="../media/hdphoto5.wdp"/><Relationship Id="rId5" Type="http://schemas.microsoft.com/office/2007/relationships/hdphoto" Target="../media/hdphoto2.wdp"/><Relationship Id="rId15" Type="http://schemas.openxmlformats.org/officeDocument/2006/relationships/image" Target="../media/image17.png"/><Relationship Id="rId10" Type="http://schemas.openxmlformats.org/officeDocument/2006/relationships/image" Target="../media/image13.png"/><Relationship Id="rId19" Type="http://schemas.openxmlformats.org/officeDocument/2006/relationships/image" Target="../media/image21.png"/><Relationship Id="rId4" Type="http://schemas.openxmlformats.org/officeDocument/2006/relationships/image" Target="../media/image10.png"/><Relationship Id="rId9" Type="http://schemas.microsoft.com/office/2007/relationships/hdphoto" Target="../media/hdphoto4.wdp"/><Relationship Id="rId1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jpeg"/><Relationship Id="rId7"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4544" y="101700"/>
            <a:ext cx="9148544" cy="735012"/>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latin typeface="HG丸ｺﾞｼｯｸM-PRO" panose="020F0600000000000000" pitchFamily="50" charset="-128"/>
                <a:ea typeface="HG丸ｺﾞｼｯｸM-PRO" panose="020F0600000000000000" pitchFamily="50" charset="-128"/>
              </a:rPr>
              <a:t>情報モラル校内研修会</a:t>
            </a:r>
            <a:r>
              <a:rPr lang="ja-JP" altLang="en-US" sz="2800" dirty="0" smtClean="0">
                <a:latin typeface="HG丸ｺﾞｼｯｸM-PRO" panose="020F0600000000000000" pitchFamily="50" charset="-128"/>
                <a:ea typeface="HG丸ｺﾞｼｯｸM-PRO" panose="020F0600000000000000" pitchFamily="50" charset="-128"/>
              </a:rPr>
              <a:t>について</a:t>
            </a:r>
            <a:endParaRPr lang="ja-JP" altLang="en-US" dirty="0">
              <a:latin typeface="HG丸ｺﾞｼｯｸM-PRO" panose="020F0600000000000000" pitchFamily="50" charset="-128"/>
              <a:ea typeface="HG丸ｺﾞｼｯｸM-PRO" panose="020F0600000000000000" pitchFamily="50" charset="-128"/>
            </a:endParaRPr>
          </a:p>
        </p:txBody>
      </p:sp>
      <p:sp>
        <p:nvSpPr>
          <p:cNvPr id="3" name="対角する 2 つの角を丸めた四角形 2"/>
          <p:cNvSpPr/>
          <p:nvPr/>
        </p:nvSpPr>
        <p:spPr>
          <a:xfrm>
            <a:off x="-4544" y="980729"/>
            <a:ext cx="8172400" cy="936103"/>
          </a:xfrm>
          <a:prstGeom prst="round2DiagRect">
            <a:avLst/>
          </a:prstGeom>
          <a:gradFill flip="none" rotWithShape="1">
            <a:gsLst>
              <a:gs pos="0">
                <a:schemeClr val="accent2">
                  <a:lumMod val="60000"/>
                  <a:lumOff val="40000"/>
                </a:schemeClr>
              </a:gs>
              <a:gs pos="100000">
                <a:schemeClr val="accent3"/>
              </a:gs>
            </a:gsLst>
            <a:lin ang="0" scaled="1"/>
            <a:tileRect/>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sp>
        <p:nvSpPr>
          <p:cNvPr id="4" name="対角する 2 つの角を丸めた四角形 4"/>
          <p:cNvSpPr/>
          <p:nvPr/>
        </p:nvSpPr>
        <p:spPr>
          <a:xfrm>
            <a:off x="106178" y="980728"/>
            <a:ext cx="8061678" cy="1023357"/>
          </a:xfrm>
          <a:prstGeom prst="rect">
            <a:avLst/>
          </a:prstGeom>
          <a:scene3d>
            <a:camera prst="orthographicFront">
              <a:rot lat="0" lon="0" rev="0"/>
            </a:camera>
            <a:lightRig rig="glow" dir="t">
              <a:rot lat="0" lon="0" rev="141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メイリオ" panose="020B0604030504040204" pitchFamily="50" charset="-128"/>
              </a:rPr>
              <a:t>情報モラル教育と</a:t>
            </a:r>
            <a:endParaRPr lang="en-US" altLang="ja-JP"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メイリオ" panose="020B0604030504040204" pitchFamily="50" charset="-128"/>
              </a:rPr>
              <a:t>家庭の教育力</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
        <p:nvSpPr>
          <p:cNvPr id="5" name="対角する 2 つの角を丸めた四角形 4"/>
          <p:cNvSpPr/>
          <p:nvPr/>
        </p:nvSpPr>
        <p:spPr>
          <a:xfrm>
            <a:off x="-36512" y="2780928"/>
            <a:ext cx="8060400" cy="1022400"/>
          </a:xfrm>
          <a:prstGeom prst="round2DiagRect">
            <a:avLst/>
          </a:prstGeom>
          <a:gradFill rotWithShape="0">
            <a:gsLst>
              <a:gs pos="0">
                <a:srgbClr val="0070C0"/>
              </a:gs>
              <a:gs pos="100000">
                <a:schemeClr val="accent1"/>
              </a:gs>
            </a:gsLst>
            <a:lin ang="0" scaled="1"/>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sp>
        <p:nvSpPr>
          <p:cNvPr id="6" name="対角する 2 つの角を丸めた四角形 4"/>
          <p:cNvSpPr/>
          <p:nvPr/>
        </p:nvSpPr>
        <p:spPr>
          <a:xfrm>
            <a:off x="-4544" y="2780928"/>
            <a:ext cx="8061678" cy="1023357"/>
          </a:xfrm>
          <a:prstGeom prst="rect">
            <a:avLst/>
          </a:prstGeom>
          <a:scene3d>
            <a:camera prst="orthographicFront">
              <a:rot lat="0" lon="0" rev="0"/>
            </a:camera>
            <a:lightRig rig="glow" dir="t">
              <a:rot lat="0" lon="0" rev="141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情報モラルの授業作り</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sp>
        <p:nvSpPr>
          <p:cNvPr id="7" name="対角する 2 つの角を丸めた四角形 6"/>
          <p:cNvSpPr/>
          <p:nvPr/>
        </p:nvSpPr>
        <p:spPr>
          <a:xfrm>
            <a:off x="-41573" y="4653136"/>
            <a:ext cx="8060400" cy="1022400"/>
          </a:xfrm>
          <a:prstGeom prst="round2DiagRect">
            <a:avLst/>
          </a:prstGeom>
          <a:gradFill rotWithShape="0">
            <a:gsLst>
              <a:gs pos="0">
                <a:schemeClr val="accent6">
                  <a:lumMod val="75000"/>
                </a:schemeClr>
              </a:gs>
              <a:gs pos="100000">
                <a:schemeClr val="accent6">
                  <a:lumMod val="60000"/>
                  <a:lumOff val="40000"/>
                </a:schemeClr>
              </a:gs>
            </a:gsLst>
            <a:lin ang="0" scaled="1"/>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sp>
        <p:nvSpPr>
          <p:cNvPr id="8" name="正方形/長方形 7"/>
          <p:cNvSpPr/>
          <p:nvPr/>
        </p:nvSpPr>
        <p:spPr>
          <a:xfrm>
            <a:off x="3131840" y="1949931"/>
            <a:ext cx="4572000" cy="830997"/>
          </a:xfrm>
          <a:prstGeom prst="rect">
            <a:avLst/>
          </a:prstGeom>
        </p:spPr>
        <p:txBody>
          <a:bodyPr>
            <a:spAutoFit/>
          </a:bodyPr>
          <a:lstStyle/>
          <a:p>
            <a:pPr lvl="0"/>
            <a:r>
              <a:rPr lang="ja-JP" altLang="en-US" sz="2400" dirty="0">
                <a:latin typeface="Meiryo UI" pitchFamily="50" charset="-128"/>
                <a:ea typeface="Meiryo UI" pitchFamily="50" charset="-128"/>
                <a:cs typeface="Meiryo UI" pitchFamily="50" charset="-128"/>
              </a:rPr>
              <a:t>学校を軸とした啓発を考える</a:t>
            </a:r>
            <a:endParaRPr lang="en-US" altLang="ja-JP" sz="2400" dirty="0">
              <a:solidFill>
                <a:schemeClr val="tx1">
                  <a:lumMod val="50000"/>
                  <a:lumOff val="50000"/>
                </a:schemeClr>
              </a:solidFill>
              <a:latin typeface="Meiryo UI" pitchFamily="50" charset="-128"/>
              <a:ea typeface="Meiryo UI" pitchFamily="50" charset="-128"/>
              <a:cs typeface="Meiryo UI" pitchFamily="50" charset="-128"/>
            </a:endParaRPr>
          </a:p>
          <a:p>
            <a:pPr lvl="0"/>
            <a:r>
              <a:rPr lang="ja-JP" altLang="en-US" sz="2400" dirty="0" smtClean="0">
                <a:latin typeface="Meiryo UI" pitchFamily="50" charset="-128"/>
                <a:ea typeface="Meiryo UI" pitchFamily="50" charset="-128"/>
                <a:cs typeface="Meiryo UI" pitchFamily="50" charset="-128"/>
              </a:rPr>
              <a:t>懇談会を考える活動</a:t>
            </a:r>
            <a:endParaRPr lang="en-US" altLang="ja-JP" sz="2400" dirty="0">
              <a:latin typeface="Meiryo UI" pitchFamily="50" charset="-128"/>
              <a:ea typeface="Meiryo UI" pitchFamily="50" charset="-128"/>
              <a:cs typeface="Meiryo UI" pitchFamily="50" charset="-128"/>
            </a:endParaRPr>
          </a:p>
        </p:txBody>
      </p:sp>
      <p:sp>
        <p:nvSpPr>
          <p:cNvPr id="9" name="正方形/長方形 8"/>
          <p:cNvSpPr/>
          <p:nvPr/>
        </p:nvSpPr>
        <p:spPr>
          <a:xfrm>
            <a:off x="3131840" y="5694347"/>
            <a:ext cx="5544616" cy="830997"/>
          </a:xfrm>
          <a:prstGeom prst="rect">
            <a:avLst/>
          </a:prstGeom>
        </p:spPr>
        <p:txBody>
          <a:bodyPr wrap="square">
            <a:spAutoFit/>
          </a:bodyPr>
          <a:lstStyle/>
          <a:p>
            <a:pPr lvl="0"/>
            <a:r>
              <a:rPr lang="ja-JP" altLang="en-US" sz="2400" dirty="0">
                <a:latin typeface="Meiryo UI" pitchFamily="50" charset="-128"/>
                <a:ea typeface="Meiryo UI" pitchFamily="50" charset="-128"/>
                <a:cs typeface="Meiryo UI" pitchFamily="50" charset="-128"/>
              </a:rPr>
              <a:t>各学年</a:t>
            </a:r>
            <a:r>
              <a:rPr lang="ja-JP" altLang="en-US" sz="2400" dirty="0" smtClean="0">
                <a:latin typeface="Meiryo UI" pitchFamily="50" charset="-128"/>
                <a:ea typeface="Meiryo UI" pitchFamily="50" charset="-128"/>
                <a:cs typeface="Meiryo UI" pitchFamily="50" charset="-128"/>
              </a:rPr>
              <a:t>の内容発表に</a:t>
            </a:r>
            <a:r>
              <a:rPr lang="ja-JP" altLang="en-US" sz="2400" dirty="0">
                <a:latin typeface="Meiryo UI" pitchFamily="50" charset="-128"/>
                <a:ea typeface="Meiryo UI" pitchFamily="50" charset="-128"/>
                <a:cs typeface="Meiryo UI" pitchFamily="50" charset="-128"/>
              </a:rPr>
              <a:t>よる</a:t>
            </a:r>
            <a:r>
              <a:rPr lang="ja-JP" altLang="en-US" sz="2400" dirty="0" smtClean="0">
                <a:latin typeface="Meiryo UI" pitchFamily="50" charset="-128"/>
                <a:ea typeface="Meiryo UI" pitchFamily="50" charset="-128"/>
                <a:cs typeface="Meiryo UI" pitchFamily="50" charset="-128"/>
              </a:rPr>
              <a:t>交流</a:t>
            </a:r>
            <a:endParaRPr lang="en-US" altLang="ja-JP" sz="2400" dirty="0">
              <a:latin typeface="Meiryo UI" pitchFamily="50" charset="-128"/>
              <a:ea typeface="Meiryo UI" pitchFamily="50" charset="-128"/>
              <a:cs typeface="Meiryo UI" pitchFamily="50" charset="-128"/>
            </a:endParaRPr>
          </a:p>
          <a:p>
            <a:pPr lvl="0"/>
            <a:r>
              <a:rPr lang="ja-JP" altLang="en-US" sz="2400" dirty="0">
                <a:solidFill>
                  <a:schemeClr val="tx1">
                    <a:lumMod val="65000"/>
                    <a:lumOff val="35000"/>
                  </a:schemeClr>
                </a:solidFill>
                <a:latin typeface="Meiryo UI" pitchFamily="50" charset="-128"/>
                <a:ea typeface="Meiryo UI" pitchFamily="50" charset="-128"/>
                <a:cs typeface="Meiryo UI" pitchFamily="50" charset="-128"/>
              </a:rPr>
              <a:t>今後</a:t>
            </a:r>
            <a:r>
              <a:rPr lang="ja-JP" altLang="en-US" sz="2400" dirty="0" smtClean="0">
                <a:solidFill>
                  <a:schemeClr val="tx1">
                    <a:lumMod val="65000"/>
                    <a:lumOff val="35000"/>
                  </a:schemeClr>
                </a:solidFill>
                <a:latin typeface="Meiryo UI" pitchFamily="50" charset="-128"/>
                <a:ea typeface="Meiryo UI" pitchFamily="50" charset="-128"/>
                <a:cs typeface="Meiryo UI" pitchFamily="50" charset="-128"/>
              </a:rPr>
              <a:t>（実践へ）</a:t>
            </a:r>
            <a:endParaRPr lang="en-US" altLang="ja-JP" sz="2400" dirty="0">
              <a:solidFill>
                <a:schemeClr val="tx1">
                  <a:lumMod val="65000"/>
                  <a:lumOff val="35000"/>
                </a:schemeClr>
              </a:solidFill>
              <a:latin typeface="Meiryo UI" pitchFamily="50" charset="-128"/>
              <a:ea typeface="Meiryo UI" pitchFamily="50" charset="-128"/>
              <a:cs typeface="Meiryo UI" pitchFamily="50" charset="-128"/>
            </a:endParaRPr>
          </a:p>
        </p:txBody>
      </p:sp>
      <p:sp>
        <p:nvSpPr>
          <p:cNvPr id="10" name="対角する 2 つの角を丸めた四角形 4"/>
          <p:cNvSpPr/>
          <p:nvPr/>
        </p:nvSpPr>
        <p:spPr>
          <a:xfrm>
            <a:off x="0" y="4709899"/>
            <a:ext cx="8061678" cy="1023357"/>
          </a:xfrm>
          <a:prstGeom prst="rect">
            <a:avLst/>
          </a:prstGeom>
          <a:scene3d>
            <a:camera prst="orthographicFront">
              <a:rot lat="0" lon="0" rev="0"/>
            </a:camera>
            <a:lightRig rig="glow" dir="t">
              <a:rot lat="0" lon="0" rev="141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ts val="2600"/>
              </a:lnSpc>
              <a:spcBef>
                <a:spcPct val="0"/>
              </a:spcBef>
              <a:spcAft>
                <a:spcPct val="35000"/>
              </a:spcAft>
            </a:pPr>
            <a:r>
              <a:rPr lang="ja-JP" altLang="en-US" sz="3200" b="1"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メイリオ" panose="020B0604030504040204" pitchFamily="50" charset="-128"/>
              </a:rPr>
              <a:t>校内全体で主体的に学び合</a:t>
            </a:r>
            <a:endParaRPr lang="en-US" altLang="ja-JP" sz="3200" b="1"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lvl="0" algn="l" defTabSz="1422400">
              <a:lnSpc>
                <a:spcPts val="2600"/>
              </a:lnSpc>
              <a:spcBef>
                <a:spcPct val="0"/>
              </a:spcBef>
              <a:spcAft>
                <a:spcPct val="35000"/>
              </a:spcAft>
            </a:pPr>
            <a:r>
              <a:rPr lang="ja-JP" altLang="en-US" sz="3200" b="1"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メイリオ" panose="020B0604030504040204" pitchFamily="50" charset="-128"/>
              </a:rPr>
              <a:t>う活動を通して，得るもの</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
        <p:nvSpPr>
          <p:cNvPr id="11" name="正方形/長方形 10"/>
          <p:cNvSpPr/>
          <p:nvPr/>
        </p:nvSpPr>
        <p:spPr>
          <a:xfrm>
            <a:off x="3131840" y="3822139"/>
            <a:ext cx="5036016" cy="830997"/>
          </a:xfrm>
          <a:prstGeom prst="rect">
            <a:avLst/>
          </a:prstGeom>
        </p:spPr>
        <p:txBody>
          <a:bodyPr wrap="square">
            <a:spAutoFit/>
          </a:bodyPr>
          <a:lstStyle/>
          <a:p>
            <a:pPr lvl="0"/>
            <a:r>
              <a:rPr lang="ja-JP" altLang="en-US" sz="2400" dirty="0" smtClean="0">
                <a:latin typeface="Meiryo UI" pitchFamily="50" charset="-128"/>
                <a:ea typeface="Meiryo UI" pitchFamily="50" charset="-128"/>
                <a:cs typeface="Meiryo UI" pitchFamily="50" charset="-128"/>
              </a:rPr>
              <a:t>情報モラル教育の全体像を捉える活動</a:t>
            </a:r>
            <a:endParaRPr lang="en-US" altLang="ja-JP" sz="2400" dirty="0" smtClean="0">
              <a:latin typeface="Meiryo UI" pitchFamily="50" charset="-128"/>
              <a:ea typeface="Meiryo UI" pitchFamily="50" charset="-128"/>
              <a:cs typeface="Meiryo UI" pitchFamily="50" charset="-128"/>
            </a:endParaRPr>
          </a:p>
          <a:p>
            <a:r>
              <a:rPr lang="ja-JP" altLang="en-US" sz="2400" dirty="0">
                <a:latin typeface="Meiryo UI" pitchFamily="50" charset="-128"/>
                <a:ea typeface="Meiryo UI" pitchFamily="50" charset="-128"/>
                <a:cs typeface="Meiryo UI" pitchFamily="50" charset="-128"/>
              </a:rPr>
              <a:t>授業作りまで</a:t>
            </a:r>
            <a:r>
              <a:rPr lang="ja-JP" altLang="en-US" sz="2400" dirty="0" smtClean="0">
                <a:latin typeface="Meiryo UI" pitchFamily="50" charset="-128"/>
                <a:ea typeface="Meiryo UI" pitchFamily="50" charset="-128"/>
                <a:cs typeface="Meiryo UI" pitchFamily="50" charset="-128"/>
              </a:rPr>
              <a:t>の活動</a:t>
            </a:r>
            <a:endParaRPr lang="en-US" altLang="ja-JP" sz="24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5560995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defTabSz="1422400">
                <a:lnSpc>
                  <a:spcPts val="2600"/>
                </a:lnSpc>
                <a:spcBef>
                  <a:spcPct val="0"/>
                </a:spcBef>
                <a:spcAft>
                  <a:spcPct val="35000"/>
                </a:spcAft>
              </a:pPr>
              <a:r>
                <a:rPr lang="ja-JP" altLang="en-US"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懇談会を考える活動</a:t>
              </a:r>
              <a:endParaRPr lang="en-US" altLang="ja-JP"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pic>
        <p:nvPicPr>
          <p:cNvPr id="34" name="図 3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5591" b="58342"/>
          <a:stretch/>
        </p:blipFill>
        <p:spPr>
          <a:xfrm>
            <a:off x="157596" y="438150"/>
            <a:ext cx="1847550" cy="666342"/>
          </a:xfrm>
          <a:prstGeom prst="rect">
            <a:avLst/>
          </a:prstGeom>
        </p:spPr>
      </p:pic>
      <p:sp>
        <p:nvSpPr>
          <p:cNvPr id="58" name="テキスト ボックス 57"/>
          <p:cNvSpPr txBox="1"/>
          <p:nvPr/>
        </p:nvSpPr>
        <p:spPr>
          <a:xfrm>
            <a:off x="2044318" y="1443080"/>
            <a:ext cx="3878499" cy="523220"/>
          </a:xfrm>
          <a:prstGeom prst="rect">
            <a:avLst/>
          </a:prstGeom>
          <a:noFill/>
        </p:spPr>
        <p:txBody>
          <a:bodyPr wrap="square" rtlCol="0">
            <a:spAutoFit/>
          </a:bodyPr>
          <a:lstStyle/>
          <a:p>
            <a:r>
              <a:rPr kumimoji="1" lang="ja-JP" altLang="en-US" sz="2800" dirty="0" smtClean="0">
                <a:solidFill>
                  <a:srgbClr val="008000"/>
                </a:solidFill>
              </a:rPr>
              <a:t>効果的なお金の貯め方</a:t>
            </a:r>
            <a:endParaRPr kumimoji="1" lang="ja-JP" altLang="en-US" sz="2800" dirty="0">
              <a:solidFill>
                <a:srgbClr val="008000"/>
              </a:solidFill>
            </a:endParaRPr>
          </a:p>
        </p:txBody>
      </p:sp>
      <p:grpSp>
        <p:nvGrpSpPr>
          <p:cNvPr id="2" name="グループ化 1"/>
          <p:cNvGrpSpPr/>
          <p:nvPr/>
        </p:nvGrpSpPr>
        <p:grpSpPr>
          <a:xfrm>
            <a:off x="218609" y="1491350"/>
            <a:ext cx="1825709" cy="463240"/>
            <a:chOff x="4776427" y="1537581"/>
            <a:chExt cx="1825709" cy="463240"/>
          </a:xfrm>
        </p:grpSpPr>
        <p:pic>
          <p:nvPicPr>
            <p:cNvPr id="30" name="Picture 2" descr="http://2.bp.blogspot.com/-pUVyONYpx7U/U9zpQ3MMUsI/AAAAAAAAkEo/eOzg39qjyEg/s1600/hiragana_31_ta.p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6427" y="1556792"/>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http://2.bp.blogspot.com/-83erziI2_YE/U9zpSTXQo3I/AAAAAAAAkFM/vxaJNuT7CPE/s1600/hiragana_35_to.pn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2387" y="1540024"/>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http://4.bp.blogspot.com/-ksxTVqhjKbw/U9zpFSvrqoI/AAAAAAAAkB0/B6gN5l5FvPc/s1600/hiragana_04_e.pn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10216" y="1537581"/>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8" descr="http://4.bp.blogspot.com/-79id-X-kFas/U9zpY5A7cAI/AAAAAAAAkGw/PdGpKc3leJE/s1600/hiragana_51_ba.pn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56176" y="1537582"/>
              <a:ext cx="445960" cy="444029"/>
            </a:xfrm>
            <a:prstGeom prst="rect">
              <a:avLst/>
            </a:prstGeom>
            <a:noFill/>
            <a:extLst>
              <a:ext uri="{909E8E84-426E-40DD-AFC4-6F175D3DCCD1}">
                <a14:hiddenFill xmlns:a14="http://schemas.microsoft.com/office/drawing/2010/main">
                  <a:solidFill>
                    <a:srgbClr val="FFFFFF"/>
                  </a:solidFill>
                </a14:hiddenFill>
              </a:ext>
            </a:extLst>
          </p:spPr>
        </p:pic>
      </p:grpSp>
      <p:pic>
        <p:nvPicPr>
          <p:cNvPr id="9218"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10571" t="38834" r="11322" b="8865"/>
          <a:stretch/>
        </p:blipFill>
        <p:spPr bwMode="auto">
          <a:xfrm>
            <a:off x="91048" y="2254027"/>
            <a:ext cx="8925391" cy="3360155"/>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テキスト ボックス 2"/>
          <p:cNvSpPr txBox="1"/>
          <p:nvPr/>
        </p:nvSpPr>
        <p:spPr>
          <a:xfrm>
            <a:off x="683568" y="2916233"/>
            <a:ext cx="2323255" cy="584775"/>
          </a:xfrm>
          <a:prstGeom prst="rect">
            <a:avLst/>
          </a:prstGeom>
          <a:noFill/>
        </p:spPr>
        <p:txBody>
          <a:bodyPr wrap="square" rtlCol="0">
            <a:spAutoFit/>
          </a:bodyPr>
          <a:lstStyle/>
          <a:p>
            <a:r>
              <a:rPr kumimoji="1" lang="ja-JP" altLang="en-US" sz="3200" dirty="0" smtClean="0"/>
              <a:t>銀行に預金</a:t>
            </a:r>
            <a:endParaRPr kumimoji="1" lang="ja-JP" altLang="en-US" sz="3200" dirty="0"/>
          </a:p>
        </p:txBody>
      </p:sp>
      <p:sp>
        <p:nvSpPr>
          <p:cNvPr id="28" name="テキスト ボックス 27"/>
          <p:cNvSpPr txBox="1"/>
          <p:nvPr/>
        </p:nvSpPr>
        <p:spPr>
          <a:xfrm>
            <a:off x="3563888" y="2916232"/>
            <a:ext cx="2323255" cy="584775"/>
          </a:xfrm>
          <a:prstGeom prst="rect">
            <a:avLst/>
          </a:prstGeom>
          <a:noFill/>
        </p:spPr>
        <p:txBody>
          <a:bodyPr wrap="square" rtlCol="0">
            <a:spAutoFit/>
          </a:bodyPr>
          <a:lstStyle/>
          <a:p>
            <a:pPr algn="ctr"/>
            <a:r>
              <a:rPr kumimoji="1" lang="ja-JP" altLang="en-US" sz="3200" dirty="0" smtClean="0"/>
              <a:t>使わない</a:t>
            </a:r>
            <a:endParaRPr kumimoji="1" lang="ja-JP" altLang="en-US" sz="3200" dirty="0"/>
          </a:p>
        </p:txBody>
      </p:sp>
      <p:sp>
        <p:nvSpPr>
          <p:cNvPr id="37" name="テキスト ボックス 36"/>
          <p:cNvSpPr txBox="1"/>
          <p:nvPr/>
        </p:nvSpPr>
        <p:spPr>
          <a:xfrm>
            <a:off x="6471410" y="2924944"/>
            <a:ext cx="2323255" cy="584775"/>
          </a:xfrm>
          <a:prstGeom prst="rect">
            <a:avLst/>
          </a:prstGeom>
          <a:noFill/>
        </p:spPr>
        <p:txBody>
          <a:bodyPr wrap="square" rtlCol="0">
            <a:spAutoFit/>
          </a:bodyPr>
          <a:lstStyle/>
          <a:p>
            <a:pPr algn="ctr"/>
            <a:r>
              <a:rPr kumimoji="1" lang="ja-JP" altLang="en-US" sz="3200" dirty="0" smtClean="0"/>
              <a:t>別口座</a:t>
            </a:r>
            <a:endParaRPr kumimoji="1" lang="ja-JP" altLang="en-US" sz="3200" dirty="0"/>
          </a:p>
        </p:txBody>
      </p:sp>
      <p:sp>
        <p:nvSpPr>
          <p:cNvPr id="27" name="テキスト ボックス 26"/>
          <p:cNvSpPr txBox="1"/>
          <p:nvPr/>
        </p:nvSpPr>
        <p:spPr>
          <a:xfrm>
            <a:off x="659710" y="3789040"/>
            <a:ext cx="2323255" cy="584775"/>
          </a:xfrm>
          <a:prstGeom prst="rect">
            <a:avLst/>
          </a:prstGeom>
          <a:noFill/>
        </p:spPr>
        <p:txBody>
          <a:bodyPr wrap="square" rtlCol="0">
            <a:spAutoFit/>
          </a:bodyPr>
          <a:lstStyle/>
          <a:p>
            <a:r>
              <a:rPr lang="ja-JP" altLang="en-US" sz="3200" dirty="0" smtClean="0"/>
              <a:t>たんす預金</a:t>
            </a:r>
            <a:endParaRPr kumimoji="1" lang="ja-JP" altLang="en-US" sz="3200" dirty="0"/>
          </a:p>
        </p:txBody>
      </p:sp>
      <p:sp>
        <p:nvSpPr>
          <p:cNvPr id="35" name="テキスト ボックス 34"/>
          <p:cNvSpPr txBox="1"/>
          <p:nvPr/>
        </p:nvSpPr>
        <p:spPr>
          <a:xfrm>
            <a:off x="3419872" y="3789039"/>
            <a:ext cx="2502945" cy="523220"/>
          </a:xfrm>
          <a:prstGeom prst="rect">
            <a:avLst/>
          </a:prstGeom>
          <a:noFill/>
        </p:spPr>
        <p:txBody>
          <a:bodyPr wrap="square" rtlCol="0">
            <a:spAutoFit/>
          </a:bodyPr>
          <a:lstStyle/>
          <a:p>
            <a:r>
              <a:rPr kumimoji="1" lang="ja-JP" altLang="en-US" sz="2800" dirty="0" smtClean="0"/>
              <a:t>使われたくない</a:t>
            </a:r>
            <a:endParaRPr kumimoji="1" lang="ja-JP" altLang="en-US" sz="2800" dirty="0"/>
          </a:p>
        </p:txBody>
      </p:sp>
      <p:sp>
        <p:nvSpPr>
          <p:cNvPr id="39" name="テキスト ボックス 38"/>
          <p:cNvSpPr txBox="1"/>
          <p:nvPr/>
        </p:nvSpPr>
        <p:spPr>
          <a:xfrm>
            <a:off x="6372200" y="3769876"/>
            <a:ext cx="2545030" cy="523220"/>
          </a:xfrm>
          <a:prstGeom prst="rect">
            <a:avLst/>
          </a:prstGeom>
          <a:noFill/>
        </p:spPr>
        <p:txBody>
          <a:bodyPr wrap="square" rtlCol="0">
            <a:spAutoFit/>
          </a:bodyPr>
          <a:lstStyle/>
          <a:p>
            <a:pPr algn="ctr"/>
            <a:r>
              <a:rPr kumimoji="1" lang="ja-JP" altLang="en-US" sz="2800" dirty="0" smtClean="0"/>
              <a:t>出し入れ自由</a:t>
            </a:r>
            <a:endParaRPr kumimoji="1" lang="ja-JP" altLang="en-US" sz="2800" dirty="0"/>
          </a:p>
        </p:txBody>
      </p:sp>
      <p:sp>
        <p:nvSpPr>
          <p:cNvPr id="38" name="テキスト ボックス 37"/>
          <p:cNvSpPr txBox="1"/>
          <p:nvPr/>
        </p:nvSpPr>
        <p:spPr>
          <a:xfrm>
            <a:off x="3498776" y="4561964"/>
            <a:ext cx="2388367" cy="523220"/>
          </a:xfrm>
          <a:prstGeom prst="rect">
            <a:avLst/>
          </a:prstGeom>
          <a:noFill/>
        </p:spPr>
        <p:txBody>
          <a:bodyPr wrap="square" rtlCol="0">
            <a:spAutoFit/>
          </a:bodyPr>
          <a:lstStyle/>
          <a:p>
            <a:pPr algn="ctr"/>
            <a:r>
              <a:rPr kumimoji="1" lang="ja-JP" altLang="en-US" sz="2800" dirty="0" smtClean="0"/>
              <a:t>外食をしない</a:t>
            </a:r>
            <a:endParaRPr kumimoji="1" lang="ja-JP" altLang="en-US" sz="2800" dirty="0"/>
          </a:p>
        </p:txBody>
      </p:sp>
      <p:sp>
        <p:nvSpPr>
          <p:cNvPr id="41" name="テキスト ボックス 40"/>
          <p:cNvSpPr txBox="1"/>
          <p:nvPr/>
        </p:nvSpPr>
        <p:spPr>
          <a:xfrm>
            <a:off x="659709" y="4502674"/>
            <a:ext cx="2323255" cy="584775"/>
          </a:xfrm>
          <a:prstGeom prst="rect">
            <a:avLst/>
          </a:prstGeom>
          <a:noFill/>
        </p:spPr>
        <p:txBody>
          <a:bodyPr wrap="square" rtlCol="0">
            <a:spAutoFit/>
          </a:bodyPr>
          <a:lstStyle/>
          <a:p>
            <a:pPr algn="ctr"/>
            <a:r>
              <a:rPr kumimoji="1" lang="ja-JP" altLang="en-US" sz="3200" dirty="0" smtClean="0"/>
              <a:t>へそくり</a:t>
            </a:r>
            <a:endParaRPr kumimoji="1" lang="ja-JP" altLang="en-US" sz="3200" dirty="0"/>
          </a:p>
        </p:txBody>
      </p:sp>
      <p:sp>
        <p:nvSpPr>
          <p:cNvPr id="46" name="テキスト ボックス 45"/>
          <p:cNvSpPr txBox="1"/>
          <p:nvPr/>
        </p:nvSpPr>
        <p:spPr>
          <a:xfrm>
            <a:off x="6471409" y="4531186"/>
            <a:ext cx="2323255" cy="584775"/>
          </a:xfrm>
          <a:prstGeom prst="rect">
            <a:avLst/>
          </a:prstGeom>
          <a:noFill/>
        </p:spPr>
        <p:txBody>
          <a:bodyPr wrap="square" rtlCol="0">
            <a:spAutoFit/>
          </a:bodyPr>
          <a:lstStyle/>
          <a:p>
            <a:pPr algn="ctr"/>
            <a:r>
              <a:rPr lang="ja-JP" altLang="en-US" sz="3200" dirty="0" smtClean="0"/>
              <a:t>増やす</a:t>
            </a:r>
            <a:endParaRPr kumimoji="1" lang="ja-JP" altLang="en-US" sz="3200" dirty="0"/>
          </a:p>
        </p:txBody>
      </p:sp>
      <p:sp>
        <p:nvSpPr>
          <p:cNvPr id="47" name="角丸四角形 46"/>
          <p:cNvSpPr/>
          <p:nvPr/>
        </p:nvSpPr>
        <p:spPr>
          <a:xfrm>
            <a:off x="605427" y="3647113"/>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角丸四角形 47"/>
          <p:cNvSpPr/>
          <p:nvPr/>
        </p:nvSpPr>
        <p:spPr>
          <a:xfrm>
            <a:off x="3419872" y="3645024"/>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角丸四角形 48"/>
          <p:cNvSpPr/>
          <p:nvPr/>
        </p:nvSpPr>
        <p:spPr>
          <a:xfrm>
            <a:off x="6404947" y="3691750"/>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57924" y="5521587"/>
            <a:ext cx="8925390" cy="7207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2524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1" grpId="0"/>
      <p:bldP spid="46" grpId="0"/>
      <p:bldP spid="47" grpId="0" animBg="1"/>
      <p:bldP spid="48" grpId="0" animBg="1"/>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defTabSz="1422400">
                <a:lnSpc>
                  <a:spcPts val="2600"/>
                </a:lnSpc>
                <a:spcBef>
                  <a:spcPct val="0"/>
                </a:spcBef>
                <a:spcAft>
                  <a:spcPct val="35000"/>
                </a:spcAft>
              </a:pPr>
              <a:r>
                <a:rPr lang="ja-JP" altLang="en-US"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懇談会を考える活動</a:t>
              </a:r>
              <a:endParaRPr lang="en-US" altLang="ja-JP"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pic>
        <p:nvPicPr>
          <p:cNvPr id="34" name="図 3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5591" b="58342"/>
          <a:stretch/>
        </p:blipFill>
        <p:spPr>
          <a:xfrm>
            <a:off x="157596" y="438150"/>
            <a:ext cx="1847550" cy="666342"/>
          </a:xfrm>
          <a:prstGeom prst="rect">
            <a:avLst/>
          </a:prstGeom>
        </p:spPr>
      </p:pic>
      <p:sp>
        <p:nvSpPr>
          <p:cNvPr id="58" name="テキスト ボックス 57"/>
          <p:cNvSpPr txBox="1"/>
          <p:nvPr/>
        </p:nvSpPr>
        <p:spPr>
          <a:xfrm>
            <a:off x="2044318" y="1443080"/>
            <a:ext cx="3878499" cy="523220"/>
          </a:xfrm>
          <a:prstGeom prst="rect">
            <a:avLst/>
          </a:prstGeom>
          <a:noFill/>
        </p:spPr>
        <p:txBody>
          <a:bodyPr wrap="square" rtlCol="0">
            <a:spAutoFit/>
          </a:bodyPr>
          <a:lstStyle/>
          <a:p>
            <a:r>
              <a:rPr kumimoji="1" lang="ja-JP" altLang="en-US" sz="2800" dirty="0" smtClean="0">
                <a:solidFill>
                  <a:srgbClr val="008000"/>
                </a:solidFill>
              </a:rPr>
              <a:t>効果的なお金の貯め方</a:t>
            </a:r>
            <a:endParaRPr kumimoji="1" lang="ja-JP" altLang="en-US" sz="2800" dirty="0">
              <a:solidFill>
                <a:srgbClr val="008000"/>
              </a:solidFill>
            </a:endParaRPr>
          </a:p>
        </p:txBody>
      </p:sp>
      <p:grpSp>
        <p:nvGrpSpPr>
          <p:cNvPr id="2" name="グループ化 1"/>
          <p:cNvGrpSpPr/>
          <p:nvPr/>
        </p:nvGrpSpPr>
        <p:grpSpPr>
          <a:xfrm>
            <a:off x="218609" y="1491350"/>
            <a:ext cx="1825709" cy="463240"/>
            <a:chOff x="4776427" y="1537581"/>
            <a:chExt cx="1825709" cy="463240"/>
          </a:xfrm>
        </p:grpSpPr>
        <p:pic>
          <p:nvPicPr>
            <p:cNvPr id="30" name="Picture 2" descr="http://2.bp.blogspot.com/-pUVyONYpx7U/U9zpQ3MMUsI/AAAAAAAAkEo/eOzg39qjyEg/s1600/hiragana_31_ta.p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6427" y="1556792"/>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http://2.bp.blogspot.com/-83erziI2_YE/U9zpSTXQo3I/AAAAAAAAkFM/vxaJNuT7CPE/s1600/hiragana_35_to.pn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2387" y="1540024"/>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http://4.bp.blogspot.com/-ksxTVqhjKbw/U9zpFSvrqoI/AAAAAAAAkB0/B6gN5l5FvPc/s1600/hiragana_04_e.pn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10216" y="1537581"/>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8" descr="http://4.bp.blogspot.com/-79id-X-kFas/U9zpY5A7cAI/AAAAAAAAkGw/PdGpKc3leJE/s1600/hiragana_51_ba.pn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56176" y="1537582"/>
              <a:ext cx="445960" cy="444029"/>
            </a:xfrm>
            <a:prstGeom prst="rect">
              <a:avLst/>
            </a:prstGeom>
            <a:noFill/>
            <a:extLst>
              <a:ext uri="{909E8E84-426E-40DD-AFC4-6F175D3DCCD1}">
                <a14:hiddenFill xmlns:a14="http://schemas.microsoft.com/office/drawing/2010/main">
                  <a:solidFill>
                    <a:srgbClr val="FFFFFF"/>
                  </a:solidFill>
                </a14:hiddenFill>
              </a:ext>
            </a:extLst>
          </p:spPr>
        </p:pic>
      </p:grpSp>
      <p:pic>
        <p:nvPicPr>
          <p:cNvPr id="9218"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10571" t="38834" r="11322" b="8865"/>
          <a:stretch/>
        </p:blipFill>
        <p:spPr bwMode="auto">
          <a:xfrm>
            <a:off x="91048" y="2254027"/>
            <a:ext cx="8925391" cy="3360155"/>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テキスト ボックス 2"/>
          <p:cNvSpPr txBox="1"/>
          <p:nvPr/>
        </p:nvSpPr>
        <p:spPr>
          <a:xfrm>
            <a:off x="683568" y="2916233"/>
            <a:ext cx="2323255" cy="584775"/>
          </a:xfrm>
          <a:prstGeom prst="rect">
            <a:avLst/>
          </a:prstGeom>
          <a:noFill/>
        </p:spPr>
        <p:txBody>
          <a:bodyPr wrap="square" rtlCol="0">
            <a:spAutoFit/>
          </a:bodyPr>
          <a:lstStyle/>
          <a:p>
            <a:r>
              <a:rPr kumimoji="1" lang="ja-JP" altLang="en-US" sz="3200" dirty="0" smtClean="0"/>
              <a:t>銀行に預金</a:t>
            </a:r>
            <a:endParaRPr kumimoji="1" lang="ja-JP" altLang="en-US" sz="3200" dirty="0"/>
          </a:p>
        </p:txBody>
      </p:sp>
      <p:sp>
        <p:nvSpPr>
          <p:cNvPr id="28" name="テキスト ボックス 27"/>
          <p:cNvSpPr txBox="1"/>
          <p:nvPr/>
        </p:nvSpPr>
        <p:spPr>
          <a:xfrm>
            <a:off x="3563888" y="2916232"/>
            <a:ext cx="2323255" cy="584775"/>
          </a:xfrm>
          <a:prstGeom prst="rect">
            <a:avLst/>
          </a:prstGeom>
          <a:noFill/>
        </p:spPr>
        <p:txBody>
          <a:bodyPr wrap="square" rtlCol="0">
            <a:spAutoFit/>
          </a:bodyPr>
          <a:lstStyle/>
          <a:p>
            <a:pPr algn="ctr"/>
            <a:r>
              <a:rPr kumimoji="1" lang="ja-JP" altLang="en-US" sz="3200" dirty="0" smtClean="0"/>
              <a:t>使わない</a:t>
            </a:r>
            <a:endParaRPr kumimoji="1" lang="ja-JP" altLang="en-US" sz="3200" dirty="0"/>
          </a:p>
        </p:txBody>
      </p:sp>
      <p:sp>
        <p:nvSpPr>
          <p:cNvPr id="37" name="テキスト ボックス 36"/>
          <p:cNvSpPr txBox="1"/>
          <p:nvPr/>
        </p:nvSpPr>
        <p:spPr>
          <a:xfrm>
            <a:off x="6471410" y="2924944"/>
            <a:ext cx="2323255" cy="584775"/>
          </a:xfrm>
          <a:prstGeom prst="rect">
            <a:avLst/>
          </a:prstGeom>
          <a:noFill/>
        </p:spPr>
        <p:txBody>
          <a:bodyPr wrap="square" rtlCol="0">
            <a:spAutoFit/>
          </a:bodyPr>
          <a:lstStyle/>
          <a:p>
            <a:pPr algn="ctr"/>
            <a:r>
              <a:rPr kumimoji="1" lang="ja-JP" altLang="en-US" sz="3200" dirty="0" smtClean="0"/>
              <a:t>別口座</a:t>
            </a:r>
            <a:endParaRPr kumimoji="1" lang="ja-JP" altLang="en-US" sz="3200" dirty="0"/>
          </a:p>
        </p:txBody>
      </p:sp>
      <p:sp>
        <p:nvSpPr>
          <p:cNvPr id="27" name="テキスト ボックス 26"/>
          <p:cNvSpPr txBox="1"/>
          <p:nvPr/>
        </p:nvSpPr>
        <p:spPr>
          <a:xfrm>
            <a:off x="659710" y="3789040"/>
            <a:ext cx="2323255" cy="584775"/>
          </a:xfrm>
          <a:prstGeom prst="rect">
            <a:avLst/>
          </a:prstGeom>
          <a:noFill/>
        </p:spPr>
        <p:txBody>
          <a:bodyPr wrap="square" rtlCol="0">
            <a:spAutoFit/>
          </a:bodyPr>
          <a:lstStyle/>
          <a:p>
            <a:r>
              <a:rPr lang="ja-JP" altLang="en-US" sz="3200" dirty="0" smtClean="0"/>
              <a:t>たんす預金</a:t>
            </a:r>
            <a:endParaRPr kumimoji="1" lang="ja-JP" altLang="en-US" sz="3200" dirty="0"/>
          </a:p>
        </p:txBody>
      </p:sp>
      <p:sp>
        <p:nvSpPr>
          <p:cNvPr id="35" name="テキスト ボックス 34"/>
          <p:cNvSpPr txBox="1"/>
          <p:nvPr/>
        </p:nvSpPr>
        <p:spPr>
          <a:xfrm>
            <a:off x="3419872" y="3789039"/>
            <a:ext cx="2502945" cy="523220"/>
          </a:xfrm>
          <a:prstGeom prst="rect">
            <a:avLst/>
          </a:prstGeom>
          <a:noFill/>
        </p:spPr>
        <p:txBody>
          <a:bodyPr wrap="square" rtlCol="0">
            <a:spAutoFit/>
          </a:bodyPr>
          <a:lstStyle/>
          <a:p>
            <a:r>
              <a:rPr kumimoji="1" lang="ja-JP" altLang="en-US" sz="2800" dirty="0" smtClean="0"/>
              <a:t>使われたくない</a:t>
            </a:r>
            <a:endParaRPr kumimoji="1" lang="ja-JP" altLang="en-US" sz="2800" dirty="0"/>
          </a:p>
        </p:txBody>
      </p:sp>
      <p:sp>
        <p:nvSpPr>
          <p:cNvPr id="39" name="テキスト ボックス 38"/>
          <p:cNvSpPr txBox="1"/>
          <p:nvPr/>
        </p:nvSpPr>
        <p:spPr>
          <a:xfrm>
            <a:off x="6372200" y="3769876"/>
            <a:ext cx="2545030" cy="523220"/>
          </a:xfrm>
          <a:prstGeom prst="rect">
            <a:avLst/>
          </a:prstGeom>
          <a:noFill/>
        </p:spPr>
        <p:txBody>
          <a:bodyPr wrap="square" rtlCol="0">
            <a:spAutoFit/>
          </a:bodyPr>
          <a:lstStyle/>
          <a:p>
            <a:pPr algn="ctr"/>
            <a:r>
              <a:rPr kumimoji="1" lang="ja-JP" altLang="en-US" sz="2800" dirty="0" smtClean="0"/>
              <a:t>出し入れ自由</a:t>
            </a:r>
            <a:endParaRPr kumimoji="1" lang="ja-JP" altLang="en-US" sz="2800" dirty="0"/>
          </a:p>
        </p:txBody>
      </p:sp>
      <p:sp>
        <p:nvSpPr>
          <p:cNvPr id="40" name="テキスト ボックス 39"/>
          <p:cNvSpPr txBox="1"/>
          <p:nvPr/>
        </p:nvSpPr>
        <p:spPr>
          <a:xfrm>
            <a:off x="6483087" y="5229200"/>
            <a:ext cx="2323255" cy="584775"/>
          </a:xfrm>
          <a:prstGeom prst="rect">
            <a:avLst/>
          </a:prstGeom>
          <a:noFill/>
        </p:spPr>
        <p:txBody>
          <a:bodyPr wrap="square" rtlCol="0">
            <a:spAutoFit/>
          </a:bodyPr>
          <a:lstStyle/>
          <a:p>
            <a:pPr algn="ctr"/>
            <a:r>
              <a:rPr lang="ja-JP" altLang="en-US" sz="3200" dirty="0"/>
              <a:t>投資</a:t>
            </a:r>
            <a:r>
              <a:rPr lang="ja-JP" altLang="en-US" sz="3200" dirty="0" smtClean="0"/>
              <a:t>信託</a:t>
            </a:r>
            <a:endParaRPr kumimoji="1" lang="ja-JP" altLang="en-US" sz="3200" dirty="0"/>
          </a:p>
        </p:txBody>
      </p:sp>
      <p:sp>
        <p:nvSpPr>
          <p:cNvPr id="42" name="テキスト ボックス 41"/>
          <p:cNvSpPr txBox="1"/>
          <p:nvPr/>
        </p:nvSpPr>
        <p:spPr>
          <a:xfrm>
            <a:off x="650399" y="5239849"/>
            <a:ext cx="2323255" cy="584775"/>
          </a:xfrm>
          <a:prstGeom prst="rect">
            <a:avLst/>
          </a:prstGeom>
          <a:noFill/>
        </p:spPr>
        <p:txBody>
          <a:bodyPr wrap="square" rtlCol="0">
            <a:spAutoFit/>
          </a:bodyPr>
          <a:lstStyle/>
          <a:p>
            <a:pPr algn="ctr"/>
            <a:r>
              <a:rPr lang="ja-JP" altLang="en-US" sz="3200" dirty="0"/>
              <a:t>かくす</a:t>
            </a:r>
            <a:endParaRPr kumimoji="1" lang="ja-JP" altLang="en-US" sz="3200" dirty="0"/>
          </a:p>
        </p:txBody>
      </p:sp>
      <p:sp>
        <p:nvSpPr>
          <p:cNvPr id="43" name="テキスト ボックス 42"/>
          <p:cNvSpPr txBox="1"/>
          <p:nvPr/>
        </p:nvSpPr>
        <p:spPr>
          <a:xfrm>
            <a:off x="3544889" y="5239849"/>
            <a:ext cx="2323255" cy="584775"/>
          </a:xfrm>
          <a:prstGeom prst="rect">
            <a:avLst/>
          </a:prstGeom>
          <a:noFill/>
        </p:spPr>
        <p:txBody>
          <a:bodyPr wrap="square" rtlCol="0">
            <a:spAutoFit/>
          </a:bodyPr>
          <a:lstStyle/>
          <a:p>
            <a:pPr algn="ctr"/>
            <a:r>
              <a:rPr kumimoji="1" lang="ja-JP" altLang="en-US" sz="3200" dirty="0" smtClean="0"/>
              <a:t>安い外食</a:t>
            </a:r>
            <a:endParaRPr kumimoji="1" lang="ja-JP" altLang="en-US" sz="3200" dirty="0"/>
          </a:p>
        </p:txBody>
      </p:sp>
      <p:sp>
        <p:nvSpPr>
          <p:cNvPr id="38" name="テキスト ボックス 37"/>
          <p:cNvSpPr txBox="1"/>
          <p:nvPr/>
        </p:nvSpPr>
        <p:spPr>
          <a:xfrm>
            <a:off x="3498776" y="4561964"/>
            <a:ext cx="2388367" cy="523220"/>
          </a:xfrm>
          <a:prstGeom prst="rect">
            <a:avLst/>
          </a:prstGeom>
          <a:noFill/>
        </p:spPr>
        <p:txBody>
          <a:bodyPr wrap="square" rtlCol="0">
            <a:spAutoFit/>
          </a:bodyPr>
          <a:lstStyle/>
          <a:p>
            <a:pPr algn="ctr"/>
            <a:r>
              <a:rPr kumimoji="1" lang="ja-JP" altLang="en-US" sz="2800" dirty="0" smtClean="0"/>
              <a:t>外食をしない</a:t>
            </a:r>
            <a:endParaRPr kumimoji="1" lang="ja-JP" altLang="en-US" sz="2800" dirty="0"/>
          </a:p>
        </p:txBody>
      </p:sp>
      <p:sp>
        <p:nvSpPr>
          <p:cNvPr id="41" name="テキスト ボックス 40"/>
          <p:cNvSpPr txBox="1"/>
          <p:nvPr/>
        </p:nvSpPr>
        <p:spPr>
          <a:xfrm>
            <a:off x="659709" y="4502674"/>
            <a:ext cx="2323255" cy="584775"/>
          </a:xfrm>
          <a:prstGeom prst="rect">
            <a:avLst/>
          </a:prstGeom>
          <a:noFill/>
        </p:spPr>
        <p:txBody>
          <a:bodyPr wrap="square" rtlCol="0">
            <a:spAutoFit/>
          </a:bodyPr>
          <a:lstStyle/>
          <a:p>
            <a:pPr algn="ctr"/>
            <a:r>
              <a:rPr kumimoji="1" lang="ja-JP" altLang="en-US" sz="3200" dirty="0" smtClean="0"/>
              <a:t>へそくり</a:t>
            </a:r>
            <a:endParaRPr kumimoji="1" lang="ja-JP" altLang="en-US" sz="3200" dirty="0"/>
          </a:p>
        </p:txBody>
      </p:sp>
      <p:sp>
        <p:nvSpPr>
          <p:cNvPr id="46" name="テキスト ボックス 45"/>
          <p:cNvSpPr txBox="1"/>
          <p:nvPr/>
        </p:nvSpPr>
        <p:spPr>
          <a:xfrm>
            <a:off x="6471409" y="4531186"/>
            <a:ext cx="2323255" cy="584775"/>
          </a:xfrm>
          <a:prstGeom prst="rect">
            <a:avLst/>
          </a:prstGeom>
          <a:noFill/>
        </p:spPr>
        <p:txBody>
          <a:bodyPr wrap="square" rtlCol="0">
            <a:spAutoFit/>
          </a:bodyPr>
          <a:lstStyle/>
          <a:p>
            <a:pPr algn="ctr"/>
            <a:r>
              <a:rPr lang="ja-JP" altLang="en-US" sz="3200" dirty="0" smtClean="0"/>
              <a:t>増やす</a:t>
            </a:r>
            <a:endParaRPr kumimoji="1" lang="ja-JP" altLang="en-US" sz="3200" dirty="0"/>
          </a:p>
        </p:txBody>
      </p:sp>
      <p:sp>
        <p:nvSpPr>
          <p:cNvPr id="50" name="角丸四角形 49"/>
          <p:cNvSpPr/>
          <p:nvPr/>
        </p:nvSpPr>
        <p:spPr>
          <a:xfrm>
            <a:off x="581570" y="4482793"/>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角丸四角形 50"/>
          <p:cNvSpPr/>
          <p:nvPr/>
        </p:nvSpPr>
        <p:spPr>
          <a:xfrm>
            <a:off x="3460617" y="4509120"/>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角丸四角形 51"/>
          <p:cNvSpPr/>
          <p:nvPr/>
        </p:nvSpPr>
        <p:spPr>
          <a:xfrm>
            <a:off x="6393269" y="4482792"/>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57924" y="5521587"/>
            <a:ext cx="8925390" cy="7207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4840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2" grpId="0"/>
      <p:bldP spid="43" grpId="0"/>
      <p:bldP spid="50" grpId="0" animBg="1"/>
      <p:bldP spid="51" grpId="0" animBg="1"/>
      <p:bldP spid="5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 y="0"/>
            <a:ext cx="9144000" cy="6857999"/>
          </a:xfrm>
          <a:prstGeom prst="rect">
            <a:avLst/>
          </a:prstGeom>
          <a:solidFill>
            <a:schemeClr val="accent3">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251520" y="332656"/>
            <a:ext cx="6768752" cy="646331"/>
          </a:xfrm>
          <a:prstGeom prst="rect">
            <a:avLst/>
          </a:prstGeom>
          <a:noFill/>
        </p:spPr>
        <p:txBody>
          <a:bodyPr wrap="square" rtlCol="0">
            <a:spAutoFit/>
          </a:bodyPr>
          <a:lstStyle/>
          <a:p>
            <a:r>
              <a:rPr kumimoji="1" lang="ja-JP" altLang="en-US" sz="3600" dirty="0" smtClean="0">
                <a:solidFill>
                  <a:srgbClr val="008000"/>
                </a:solidFill>
                <a:latin typeface="HGP創英角ｺﾞｼｯｸUB" panose="020B0900000000000000" pitchFamily="50" charset="-128"/>
                <a:ea typeface="HGP創英角ｺﾞｼｯｸUB" panose="020B0900000000000000" pitchFamily="50" charset="-128"/>
              </a:rPr>
              <a:t>ブレインストーミング　基本ルール</a:t>
            </a:r>
            <a:endParaRPr kumimoji="1" lang="ja-JP" altLang="en-US" sz="3600" dirty="0">
              <a:solidFill>
                <a:srgbClr val="008000"/>
              </a:solidFill>
              <a:latin typeface="HGP創英角ｺﾞｼｯｸUB" panose="020B0900000000000000" pitchFamily="50" charset="-128"/>
              <a:ea typeface="HGP創英角ｺﾞｼｯｸUB" panose="020B0900000000000000" pitchFamily="50" charset="-128"/>
            </a:endParaRPr>
          </a:p>
        </p:txBody>
      </p:sp>
      <p:sp>
        <p:nvSpPr>
          <p:cNvPr id="4" name="テキスト ボックス 3"/>
          <p:cNvSpPr txBox="1"/>
          <p:nvPr/>
        </p:nvSpPr>
        <p:spPr>
          <a:xfrm>
            <a:off x="1259632" y="1268760"/>
            <a:ext cx="6768752" cy="646331"/>
          </a:xfrm>
          <a:prstGeom prst="rect">
            <a:avLst/>
          </a:prstGeom>
          <a:noFill/>
        </p:spPr>
        <p:txBody>
          <a:bodyPr wrap="square" rtlCol="0">
            <a:spAutoFit/>
          </a:bodyPr>
          <a:lstStyle/>
          <a:p>
            <a:r>
              <a:rPr lang="ja-JP" altLang="en-US" sz="3600" b="1" dirty="0" smtClean="0">
                <a:latin typeface="HG丸ｺﾞｼｯｸM-PRO" panose="020F0600000000000000" pitchFamily="50" charset="-128"/>
                <a:ea typeface="HG丸ｺﾞｼｯｸM-PRO" panose="020F0600000000000000" pitchFamily="50" charset="-128"/>
              </a:rPr>
              <a:t>１．絶対に批判しない</a:t>
            </a:r>
            <a:endParaRPr kumimoji="1" lang="ja-JP" altLang="en-US" sz="3600" b="1" dirty="0">
              <a:latin typeface="HG丸ｺﾞｼｯｸM-PRO" panose="020F0600000000000000" pitchFamily="50" charset="-128"/>
              <a:ea typeface="HG丸ｺﾞｼｯｸM-PRO" panose="020F0600000000000000" pitchFamily="50" charset="-128"/>
            </a:endParaRPr>
          </a:p>
        </p:txBody>
      </p:sp>
      <p:sp>
        <p:nvSpPr>
          <p:cNvPr id="5" name="テキスト ボックス 4"/>
          <p:cNvSpPr txBox="1"/>
          <p:nvPr/>
        </p:nvSpPr>
        <p:spPr>
          <a:xfrm>
            <a:off x="1259632" y="2492896"/>
            <a:ext cx="6768752" cy="646331"/>
          </a:xfrm>
          <a:prstGeom prst="rect">
            <a:avLst/>
          </a:prstGeom>
          <a:noFill/>
        </p:spPr>
        <p:txBody>
          <a:bodyPr wrap="square" rtlCol="0">
            <a:spAutoFit/>
          </a:bodyPr>
          <a:lstStyle/>
          <a:p>
            <a:r>
              <a:rPr lang="ja-JP" altLang="en-US" sz="3600" b="1" dirty="0" smtClean="0">
                <a:latin typeface="HG丸ｺﾞｼｯｸM-PRO" panose="020F0600000000000000" pitchFamily="50" charset="-128"/>
                <a:ea typeface="HG丸ｺﾞｼｯｸM-PRO" panose="020F0600000000000000" pitchFamily="50" charset="-128"/>
              </a:rPr>
              <a:t>２．自由奔放に意見を出す</a:t>
            </a:r>
            <a:endParaRPr kumimoji="1" lang="ja-JP" altLang="en-US" sz="3600" b="1" dirty="0">
              <a:latin typeface="HG丸ｺﾞｼｯｸM-PRO" panose="020F0600000000000000" pitchFamily="50" charset="-128"/>
              <a:ea typeface="HG丸ｺﾞｼｯｸM-PRO" panose="020F0600000000000000" pitchFamily="50" charset="-128"/>
            </a:endParaRPr>
          </a:p>
        </p:txBody>
      </p:sp>
      <p:sp>
        <p:nvSpPr>
          <p:cNvPr id="6" name="テキスト ボックス 5"/>
          <p:cNvSpPr txBox="1"/>
          <p:nvPr/>
        </p:nvSpPr>
        <p:spPr>
          <a:xfrm>
            <a:off x="1288156" y="3933056"/>
            <a:ext cx="6768752" cy="646331"/>
          </a:xfrm>
          <a:prstGeom prst="rect">
            <a:avLst/>
          </a:prstGeom>
          <a:noFill/>
        </p:spPr>
        <p:txBody>
          <a:bodyPr wrap="square" rtlCol="0">
            <a:spAutoFit/>
          </a:bodyPr>
          <a:lstStyle/>
          <a:p>
            <a:r>
              <a:rPr lang="ja-JP" altLang="en-US" sz="3600" b="1" dirty="0" smtClean="0">
                <a:latin typeface="HG丸ｺﾞｼｯｸM-PRO" panose="020F0600000000000000" pitchFamily="50" charset="-128"/>
                <a:ea typeface="HG丸ｺﾞｼｯｸM-PRO" panose="020F0600000000000000" pitchFamily="50" charset="-128"/>
              </a:rPr>
              <a:t>３．質より量を重視する</a:t>
            </a:r>
            <a:endParaRPr kumimoji="1" lang="ja-JP" altLang="en-US" sz="3600" b="1" dirty="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1259632" y="5373216"/>
            <a:ext cx="6768752" cy="646331"/>
          </a:xfrm>
          <a:prstGeom prst="rect">
            <a:avLst/>
          </a:prstGeom>
          <a:noFill/>
        </p:spPr>
        <p:txBody>
          <a:bodyPr wrap="square" rtlCol="0">
            <a:spAutoFit/>
          </a:bodyPr>
          <a:lstStyle/>
          <a:p>
            <a:r>
              <a:rPr lang="ja-JP" altLang="en-US" sz="3600" b="1" dirty="0" smtClean="0">
                <a:latin typeface="HG丸ｺﾞｼｯｸM-PRO" panose="020F0600000000000000" pitchFamily="50" charset="-128"/>
                <a:ea typeface="HG丸ｺﾞｼｯｸM-PRO" panose="020F0600000000000000" pitchFamily="50" charset="-128"/>
              </a:rPr>
              <a:t>４．アイデアを発展させる</a:t>
            </a:r>
            <a:endParaRPr kumimoji="1" lang="ja-JP" altLang="en-US" sz="3600" b="1"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9960051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defTabSz="1422400">
                <a:lnSpc>
                  <a:spcPts val="2600"/>
                </a:lnSpc>
                <a:spcBef>
                  <a:spcPct val="0"/>
                </a:spcBef>
                <a:spcAft>
                  <a:spcPct val="35000"/>
                </a:spcAft>
              </a:pPr>
              <a:r>
                <a:rPr lang="ja-JP" altLang="en-US"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懇談会を考える活動</a:t>
              </a:r>
              <a:endParaRPr lang="en-US" altLang="ja-JP"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pic>
        <p:nvPicPr>
          <p:cNvPr id="34" name="図 3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5075" b="58342"/>
          <a:stretch/>
        </p:blipFill>
        <p:spPr>
          <a:xfrm>
            <a:off x="157596" y="428624"/>
            <a:ext cx="1847550" cy="675867"/>
          </a:xfrm>
          <a:prstGeom prst="rect">
            <a:avLst/>
          </a:prstGeom>
        </p:spPr>
      </p:pic>
      <p:sp>
        <p:nvSpPr>
          <p:cNvPr id="25" name="テキスト ボックス 24"/>
          <p:cNvSpPr txBox="1"/>
          <p:nvPr/>
        </p:nvSpPr>
        <p:spPr>
          <a:xfrm>
            <a:off x="2121096" y="1443080"/>
            <a:ext cx="7022904" cy="954107"/>
          </a:xfrm>
          <a:prstGeom prst="rect">
            <a:avLst/>
          </a:prstGeom>
          <a:solidFill>
            <a:schemeClr val="bg1"/>
          </a:solidFill>
        </p:spPr>
        <p:txBody>
          <a:bodyPr wrap="square" rtlCol="0">
            <a:spAutoFit/>
          </a:bodyPr>
          <a:lstStyle/>
          <a:p>
            <a:r>
              <a:rPr kumimoji="1"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〇〇さん</a:t>
            </a:r>
            <a:r>
              <a:rPr kumimoji="1"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気になる子ども</a:t>
            </a:r>
            <a:r>
              <a:rPr kumimoji="1"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が将来，幸せに</a:t>
            </a:r>
            <a:endParaRPr kumimoji="1"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暮らすために，必要なことは何か</a:t>
            </a:r>
            <a:endParaRPr kumimoji="1" lang="ja-JP" altLang="en-US" sz="28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4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0570" t="26248" r="11450" b="10454"/>
          <a:stretch/>
        </p:blipFill>
        <p:spPr bwMode="auto">
          <a:xfrm>
            <a:off x="190751" y="2975167"/>
            <a:ext cx="8725985" cy="39822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nvGrpSpPr>
          <p:cNvPr id="3" name="グループ化 2"/>
          <p:cNvGrpSpPr/>
          <p:nvPr/>
        </p:nvGrpSpPr>
        <p:grpSpPr>
          <a:xfrm>
            <a:off x="179512" y="1445612"/>
            <a:ext cx="1845149" cy="485368"/>
            <a:chOff x="218609" y="1484784"/>
            <a:chExt cx="1845149" cy="485368"/>
          </a:xfrm>
        </p:grpSpPr>
        <p:pic>
          <p:nvPicPr>
            <p:cNvPr id="10247" name="Picture 7" descr="ひらがな ほ イラスト文字">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8609" y="1511283"/>
              <a:ext cx="458869" cy="458869"/>
            </a:xfrm>
            <a:prstGeom prst="rect">
              <a:avLst/>
            </a:prstGeom>
            <a:noFill/>
            <a:extLst>
              <a:ext uri="{909E8E84-426E-40DD-AFC4-6F175D3DCCD1}">
                <a14:hiddenFill xmlns:a14="http://schemas.microsoft.com/office/drawing/2010/main">
                  <a:solidFill>
                    <a:srgbClr val="FFFFFF"/>
                  </a:solidFill>
                </a14:hiddenFill>
              </a:ext>
            </a:extLst>
          </p:spPr>
        </p:pic>
        <p:pic>
          <p:nvPicPr>
            <p:cNvPr id="10249" name="Picture 9" descr="ひらがな ん イラスト文字">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660" y="1511283"/>
              <a:ext cx="458869" cy="458869"/>
            </a:xfrm>
            <a:prstGeom prst="rect">
              <a:avLst/>
            </a:prstGeom>
            <a:noFill/>
            <a:extLst>
              <a:ext uri="{909E8E84-426E-40DD-AFC4-6F175D3DCCD1}">
                <a14:hiddenFill xmlns:a14="http://schemas.microsoft.com/office/drawing/2010/main">
                  <a:solidFill>
                    <a:srgbClr val="FFFFFF"/>
                  </a:solidFill>
                </a14:hiddenFill>
              </a:ext>
            </a:extLst>
          </p:spPr>
        </p:pic>
        <p:pic>
          <p:nvPicPr>
            <p:cNvPr id="10251" name="Picture 11" descr="ひらがな じ イラスト文字">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5943" y="1495721"/>
              <a:ext cx="458869" cy="458869"/>
            </a:xfrm>
            <a:prstGeom prst="rect">
              <a:avLst/>
            </a:prstGeom>
            <a:noFill/>
            <a:extLst>
              <a:ext uri="{909E8E84-426E-40DD-AFC4-6F175D3DCCD1}">
                <a14:hiddenFill xmlns:a14="http://schemas.microsoft.com/office/drawing/2010/main">
                  <a:solidFill>
                    <a:srgbClr val="FFFFFF"/>
                  </a:solidFill>
                </a14:hiddenFill>
              </a:ext>
            </a:extLst>
          </p:spPr>
        </p:pic>
        <p:pic>
          <p:nvPicPr>
            <p:cNvPr id="10253" name="Picture 13" descr="ひらがな つ イラスト文字">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04889" y="1484784"/>
              <a:ext cx="458869" cy="45886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22445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defTabSz="1422400">
                <a:lnSpc>
                  <a:spcPts val="2600"/>
                </a:lnSpc>
                <a:spcBef>
                  <a:spcPct val="0"/>
                </a:spcBef>
                <a:spcAft>
                  <a:spcPct val="35000"/>
                </a:spcAft>
              </a:pPr>
              <a:r>
                <a:rPr lang="ja-JP" altLang="en-US"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懇談会を考える活動</a:t>
              </a:r>
              <a:endParaRPr lang="en-US" altLang="ja-JP"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pic>
        <p:nvPicPr>
          <p:cNvPr id="34" name="図 3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5075" b="58342"/>
          <a:stretch/>
        </p:blipFill>
        <p:spPr>
          <a:xfrm>
            <a:off x="157596" y="428624"/>
            <a:ext cx="1847550" cy="675867"/>
          </a:xfrm>
          <a:prstGeom prst="rect">
            <a:avLst/>
          </a:prstGeom>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40384" y="4618531"/>
            <a:ext cx="4263827" cy="2655363"/>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352484" y="1547664"/>
            <a:ext cx="8122328" cy="523220"/>
          </a:xfrm>
          <a:prstGeom prst="rect">
            <a:avLst/>
          </a:prstGeom>
          <a:noFill/>
        </p:spPr>
        <p:txBody>
          <a:bodyPr wrap="square" rtlCol="0">
            <a:spAutoFit/>
          </a:bodyPr>
          <a:lstStyle/>
          <a:p>
            <a:r>
              <a:rPr kumimoji="1" lang="ja-JP" altLang="en-US" sz="2800" dirty="0" smtClean="0"/>
              <a:t>アイスブレイキング（懇談会を想定して自己紹介と</a:t>
            </a:r>
            <a:endParaRPr kumimoji="1" lang="ja-JP" altLang="en-US" sz="2800" dirty="0"/>
          </a:p>
        </p:txBody>
      </p:sp>
      <p:sp>
        <p:nvSpPr>
          <p:cNvPr id="4" name="テキスト ボックス 3"/>
          <p:cNvSpPr txBox="1"/>
          <p:nvPr/>
        </p:nvSpPr>
        <p:spPr>
          <a:xfrm>
            <a:off x="971600" y="2374811"/>
            <a:ext cx="7503212" cy="1077218"/>
          </a:xfrm>
          <a:prstGeom prst="rect">
            <a:avLst/>
          </a:prstGeom>
          <a:noFill/>
        </p:spPr>
        <p:txBody>
          <a:bodyPr wrap="square" rtlCol="0">
            <a:spAutoFit/>
          </a:bodyPr>
          <a:lstStyle/>
          <a:p>
            <a:r>
              <a:rPr kumimoji="1" lang="ja-JP" altLang="en-US" sz="3200" dirty="0" smtClean="0"/>
              <a:t>〇〇さんの担任の（担当の）□□です。</a:t>
            </a:r>
            <a:endParaRPr kumimoji="1" lang="en-US" altLang="ja-JP" sz="3200" dirty="0" smtClean="0"/>
          </a:p>
          <a:p>
            <a:r>
              <a:rPr lang="ja-JP" altLang="en-US" sz="3200" dirty="0" smtClean="0"/>
              <a:t>〇〇さんの好きなところは，☆☆です。</a:t>
            </a:r>
            <a:endParaRPr kumimoji="1" lang="ja-JP" altLang="en-US" sz="3200" dirty="0"/>
          </a:p>
        </p:txBody>
      </p:sp>
      <p:sp>
        <p:nvSpPr>
          <p:cNvPr id="5" name="下矢印 4"/>
          <p:cNvSpPr/>
          <p:nvPr/>
        </p:nvSpPr>
        <p:spPr>
          <a:xfrm>
            <a:off x="4210993" y="3458600"/>
            <a:ext cx="322610" cy="11290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832640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4644008" y="836712"/>
            <a:ext cx="4392488" cy="5896901"/>
          </a:xfrm>
          <a:prstGeom prst="rect">
            <a:avLst/>
          </a:prstGeom>
          <a:solidFill>
            <a:schemeClr val="accent4">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26353" y="844467"/>
            <a:ext cx="4229623" cy="5896901"/>
          </a:xfrm>
          <a:prstGeom prst="rect">
            <a:avLst/>
          </a:prstGeom>
          <a:solidFill>
            <a:schemeClr val="accent3">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2252125" y="198136"/>
            <a:ext cx="5128845" cy="646331"/>
          </a:xfrm>
          <a:prstGeom prst="rect">
            <a:avLst/>
          </a:prstGeom>
          <a:noFill/>
        </p:spPr>
        <p:txBody>
          <a:bodyPr wrap="square" rtlCol="0">
            <a:spAutoFit/>
          </a:bodyPr>
          <a:lstStyle/>
          <a:p>
            <a:pPr algn="ctr"/>
            <a:r>
              <a:rPr kumimoji="1" lang="ja-JP" altLang="en-US" sz="36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ブレインストーミング</a:t>
            </a:r>
            <a:endParaRPr kumimoji="1" lang="en-US" altLang="ja-JP" sz="36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97829" y="1844824"/>
            <a:ext cx="4229623" cy="492443"/>
          </a:xfrm>
          <a:prstGeom prst="rect">
            <a:avLst/>
          </a:prstGeom>
          <a:noFill/>
        </p:spPr>
        <p:txBody>
          <a:bodyPr wrap="square" rtlCol="0">
            <a:spAutoFit/>
          </a:bodyPr>
          <a:lstStyle/>
          <a:p>
            <a:r>
              <a:rPr lang="ja-JP" altLang="en-US" sz="2600" b="1" dirty="0" smtClean="0">
                <a:latin typeface="HG丸ｺﾞｼｯｸM-PRO" panose="020F0600000000000000" pitchFamily="50" charset="-128"/>
                <a:ea typeface="HG丸ｺﾞｼｯｸM-PRO" panose="020F0600000000000000" pitchFamily="50" charset="-128"/>
              </a:rPr>
              <a:t>１．絶対に批判しない</a:t>
            </a:r>
            <a:endParaRPr kumimoji="1" lang="ja-JP" altLang="en-US" sz="2600" b="1" dirty="0">
              <a:latin typeface="HG丸ｺﾞｼｯｸM-PRO" panose="020F0600000000000000" pitchFamily="50" charset="-128"/>
              <a:ea typeface="HG丸ｺﾞｼｯｸM-PRO" panose="020F0600000000000000" pitchFamily="50" charset="-128"/>
            </a:endParaRPr>
          </a:p>
        </p:txBody>
      </p:sp>
      <p:sp>
        <p:nvSpPr>
          <p:cNvPr id="5" name="テキスト ボックス 4"/>
          <p:cNvSpPr txBox="1"/>
          <p:nvPr/>
        </p:nvSpPr>
        <p:spPr>
          <a:xfrm>
            <a:off x="97829" y="2780928"/>
            <a:ext cx="4229623" cy="492443"/>
          </a:xfrm>
          <a:prstGeom prst="rect">
            <a:avLst/>
          </a:prstGeom>
          <a:noFill/>
        </p:spPr>
        <p:txBody>
          <a:bodyPr wrap="square" rtlCol="0">
            <a:spAutoFit/>
          </a:bodyPr>
          <a:lstStyle/>
          <a:p>
            <a:r>
              <a:rPr lang="ja-JP" altLang="en-US" sz="2600" b="1" dirty="0" smtClean="0">
                <a:latin typeface="HG丸ｺﾞｼｯｸM-PRO" panose="020F0600000000000000" pitchFamily="50" charset="-128"/>
                <a:ea typeface="HG丸ｺﾞｼｯｸM-PRO" panose="020F0600000000000000" pitchFamily="50" charset="-128"/>
              </a:rPr>
              <a:t>２．自由奔放に意見を出す</a:t>
            </a:r>
            <a:endParaRPr kumimoji="1" lang="ja-JP" altLang="en-US" sz="2600" b="1" dirty="0">
              <a:latin typeface="HG丸ｺﾞｼｯｸM-PRO" panose="020F0600000000000000" pitchFamily="50" charset="-128"/>
              <a:ea typeface="HG丸ｺﾞｼｯｸM-PRO" panose="020F0600000000000000" pitchFamily="50" charset="-128"/>
            </a:endParaRPr>
          </a:p>
        </p:txBody>
      </p:sp>
      <p:sp>
        <p:nvSpPr>
          <p:cNvPr id="6" name="テキスト ボックス 5"/>
          <p:cNvSpPr txBox="1"/>
          <p:nvPr/>
        </p:nvSpPr>
        <p:spPr>
          <a:xfrm>
            <a:off x="126353" y="3736196"/>
            <a:ext cx="4229623" cy="492443"/>
          </a:xfrm>
          <a:prstGeom prst="rect">
            <a:avLst/>
          </a:prstGeom>
          <a:noFill/>
        </p:spPr>
        <p:txBody>
          <a:bodyPr wrap="square" rtlCol="0">
            <a:spAutoFit/>
          </a:bodyPr>
          <a:lstStyle/>
          <a:p>
            <a:r>
              <a:rPr lang="ja-JP" altLang="en-US" sz="2600" b="1" dirty="0" smtClean="0">
                <a:latin typeface="HG丸ｺﾞｼｯｸM-PRO" panose="020F0600000000000000" pitchFamily="50" charset="-128"/>
                <a:ea typeface="HG丸ｺﾞｼｯｸM-PRO" panose="020F0600000000000000" pitchFamily="50" charset="-128"/>
              </a:rPr>
              <a:t>３．質より量を重視する</a:t>
            </a:r>
            <a:endParaRPr kumimoji="1" lang="ja-JP" altLang="en-US" sz="2600" b="1" dirty="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97829" y="4725144"/>
            <a:ext cx="4229623" cy="492443"/>
          </a:xfrm>
          <a:prstGeom prst="rect">
            <a:avLst/>
          </a:prstGeom>
          <a:noFill/>
        </p:spPr>
        <p:txBody>
          <a:bodyPr wrap="square" rtlCol="0">
            <a:spAutoFit/>
          </a:bodyPr>
          <a:lstStyle/>
          <a:p>
            <a:r>
              <a:rPr lang="ja-JP" altLang="en-US" sz="2600" b="1" dirty="0" smtClean="0">
                <a:latin typeface="HG丸ｺﾞｼｯｸM-PRO" panose="020F0600000000000000" pitchFamily="50" charset="-128"/>
                <a:ea typeface="HG丸ｺﾞｼｯｸM-PRO" panose="020F0600000000000000" pitchFamily="50" charset="-128"/>
              </a:rPr>
              <a:t>４．アイデアを発展させる</a:t>
            </a:r>
            <a:endParaRPr kumimoji="1" lang="ja-JP" altLang="en-US" sz="2600" b="1"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4561539" y="1825660"/>
            <a:ext cx="4474957" cy="523220"/>
          </a:xfrm>
          <a:prstGeom prst="rect">
            <a:avLst/>
          </a:prstGeom>
          <a:noFill/>
        </p:spPr>
        <p:txBody>
          <a:bodyPr wrap="square" rtlCol="0">
            <a:spAutoFit/>
          </a:bodyPr>
          <a:lstStyle/>
          <a:p>
            <a:r>
              <a:rPr lang="ja-JP" altLang="en-US" sz="2800" dirty="0"/>
              <a:t>①</a:t>
            </a:r>
            <a:r>
              <a:rPr kumimoji="1" lang="ja-JP" altLang="en-US" sz="2800" dirty="0" smtClean="0"/>
              <a:t>個人でアイデアを出す</a:t>
            </a:r>
            <a:endParaRPr kumimoji="1" lang="ja-JP" altLang="en-US" sz="2800" dirty="0"/>
          </a:p>
        </p:txBody>
      </p:sp>
      <p:sp>
        <p:nvSpPr>
          <p:cNvPr id="10" name="テキスト ボックス 9"/>
          <p:cNvSpPr txBox="1"/>
          <p:nvPr/>
        </p:nvSpPr>
        <p:spPr>
          <a:xfrm>
            <a:off x="4565368" y="2420888"/>
            <a:ext cx="4578632" cy="2246769"/>
          </a:xfrm>
          <a:prstGeom prst="rect">
            <a:avLst/>
          </a:prstGeom>
          <a:noFill/>
        </p:spPr>
        <p:txBody>
          <a:bodyPr wrap="square" rtlCol="0">
            <a:spAutoFit/>
          </a:bodyPr>
          <a:lstStyle/>
          <a:p>
            <a:r>
              <a:rPr lang="ja-JP" altLang="en-US" sz="2800" dirty="0"/>
              <a:t>②</a:t>
            </a:r>
            <a:r>
              <a:rPr lang="ja-JP" altLang="en-US" sz="2800" dirty="0" smtClean="0"/>
              <a:t>最後に手元に戻ってきた</a:t>
            </a:r>
            <a:endParaRPr lang="en-US" altLang="ja-JP" sz="2800" dirty="0" smtClean="0"/>
          </a:p>
          <a:p>
            <a:r>
              <a:rPr lang="ja-JP" altLang="en-US" sz="2800" dirty="0"/>
              <a:t>　</a:t>
            </a:r>
            <a:r>
              <a:rPr lang="ja-JP" altLang="en-US" sz="2800" dirty="0" smtClean="0"/>
              <a:t> シートの中で，</a:t>
            </a:r>
            <a:endParaRPr lang="en-US" altLang="ja-JP" sz="2800" dirty="0" smtClean="0"/>
          </a:p>
          <a:p>
            <a:r>
              <a:rPr lang="ja-JP" altLang="en-US" sz="2800" dirty="0"/>
              <a:t>　</a:t>
            </a:r>
            <a:r>
              <a:rPr lang="ja-JP" altLang="en-US" sz="2800" dirty="0" smtClean="0"/>
              <a:t> 新たな気</a:t>
            </a:r>
            <a:r>
              <a:rPr lang="ja-JP" altLang="en-US" sz="2800" dirty="0" err="1" smtClean="0"/>
              <a:t>づ</a:t>
            </a:r>
            <a:r>
              <a:rPr lang="en-US" altLang="ja-JP" sz="2800" dirty="0" smtClean="0"/>
              <a:t> </a:t>
            </a:r>
            <a:r>
              <a:rPr lang="ja-JP" altLang="en-US" sz="2800" dirty="0" smtClean="0"/>
              <a:t>き， </a:t>
            </a:r>
            <a:endParaRPr lang="en-US" altLang="ja-JP" sz="2800" dirty="0" smtClean="0"/>
          </a:p>
          <a:p>
            <a:r>
              <a:rPr lang="ja-JP" altLang="en-US" sz="2800" dirty="0"/>
              <a:t>　 </a:t>
            </a:r>
            <a:r>
              <a:rPr lang="ja-JP" altLang="en-US" sz="2800" dirty="0" smtClean="0"/>
              <a:t>大切だと思うことに</a:t>
            </a:r>
            <a:r>
              <a:rPr lang="en-US" altLang="ja-JP" sz="2800" dirty="0" smtClean="0"/>
              <a:t> </a:t>
            </a:r>
          </a:p>
          <a:p>
            <a:r>
              <a:rPr lang="ja-JP" altLang="en-US" sz="2800" dirty="0"/>
              <a:t>　</a:t>
            </a:r>
            <a:r>
              <a:rPr lang="ja-JP" altLang="en-US" sz="2800" dirty="0" smtClean="0"/>
              <a:t> 印をつける（３～５つ）</a:t>
            </a:r>
            <a:endParaRPr kumimoji="1" lang="ja-JP" altLang="en-US" sz="2800" dirty="0"/>
          </a:p>
        </p:txBody>
      </p:sp>
      <p:sp>
        <p:nvSpPr>
          <p:cNvPr id="11" name="テキスト ボックス 10"/>
          <p:cNvSpPr txBox="1"/>
          <p:nvPr/>
        </p:nvSpPr>
        <p:spPr>
          <a:xfrm>
            <a:off x="4572000" y="4707141"/>
            <a:ext cx="4435971" cy="954107"/>
          </a:xfrm>
          <a:prstGeom prst="rect">
            <a:avLst/>
          </a:prstGeom>
          <a:noFill/>
        </p:spPr>
        <p:txBody>
          <a:bodyPr wrap="square" rtlCol="0">
            <a:spAutoFit/>
          </a:bodyPr>
          <a:lstStyle/>
          <a:p>
            <a:r>
              <a:rPr lang="ja-JP" altLang="en-US" sz="2800" dirty="0" smtClean="0"/>
              <a:t>③印をつけたことを元に</a:t>
            </a:r>
            <a:endParaRPr lang="en-US" altLang="ja-JP" sz="2800" dirty="0" smtClean="0"/>
          </a:p>
          <a:p>
            <a:r>
              <a:rPr lang="en-US" altLang="ja-JP" sz="2800" dirty="0"/>
              <a:t> </a:t>
            </a:r>
            <a:r>
              <a:rPr lang="en-US" altLang="ja-JP" sz="2800" dirty="0" smtClean="0"/>
              <a:t>   </a:t>
            </a:r>
            <a:r>
              <a:rPr lang="ja-JP" altLang="en-US" sz="2800" dirty="0" smtClean="0"/>
              <a:t>話し合う</a:t>
            </a:r>
            <a:endParaRPr kumimoji="1" lang="ja-JP" altLang="en-US" sz="2800" dirty="0"/>
          </a:p>
        </p:txBody>
      </p:sp>
      <p:sp>
        <p:nvSpPr>
          <p:cNvPr id="12" name="テキスト ボックス 11"/>
          <p:cNvSpPr txBox="1"/>
          <p:nvPr/>
        </p:nvSpPr>
        <p:spPr>
          <a:xfrm>
            <a:off x="4572000" y="5715253"/>
            <a:ext cx="4436273" cy="954107"/>
          </a:xfrm>
          <a:prstGeom prst="rect">
            <a:avLst/>
          </a:prstGeom>
          <a:noFill/>
        </p:spPr>
        <p:txBody>
          <a:bodyPr wrap="square" rtlCol="0">
            <a:spAutoFit/>
          </a:bodyPr>
          <a:lstStyle/>
          <a:p>
            <a:r>
              <a:rPr lang="ja-JP" altLang="en-US" sz="2800" dirty="0" smtClean="0"/>
              <a:t>④グループでの話し合いを</a:t>
            </a:r>
            <a:endParaRPr lang="en-US" altLang="ja-JP" sz="2800" dirty="0" smtClean="0"/>
          </a:p>
          <a:p>
            <a:r>
              <a:rPr lang="en-US" altLang="ja-JP" sz="2800" dirty="0"/>
              <a:t> </a:t>
            </a:r>
            <a:r>
              <a:rPr lang="en-US" altLang="ja-JP" sz="2800" dirty="0" smtClean="0"/>
              <a:t>   </a:t>
            </a:r>
            <a:r>
              <a:rPr lang="ja-JP" altLang="en-US" sz="2800" dirty="0" smtClean="0"/>
              <a:t>発表する</a:t>
            </a:r>
            <a:endParaRPr kumimoji="1" lang="ja-JP" altLang="en-US" sz="2800" dirty="0"/>
          </a:p>
        </p:txBody>
      </p:sp>
      <p:sp>
        <p:nvSpPr>
          <p:cNvPr id="13" name="テキスト ボックス 12"/>
          <p:cNvSpPr txBox="1"/>
          <p:nvPr/>
        </p:nvSpPr>
        <p:spPr>
          <a:xfrm>
            <a:off x="179512" y="892750"/>
            <a:ext cx="4147940" cy="646331"/>
          </a:xfrm>
          <a:prstGeom prst="rect">
            <a:avLst/>
          </a:prstGeom>
          <a:noFill/>
        </p:spPr>
        <p:txBody>
          <a:bodyPr wrap="square" rtlCol="0">
            <a:spAutoFit/>
          </a:bodyPr>
          <a:lstStyle/>
          <a:p>
            <a:pPr algn="ctr"/>
            <a:r>
              <a:rPr kumimoji="1" lang="ja-JP" altLang="en-US" sz="3600" b="1" dirty="0" smtClean="0">
                <a:solidFill>
                  <a:srgbClr val="333300"/>
                </a:solidFill>
                <a:latin typeface="メイリオ" panose="020B0604030504040204" pitchFamily="50" charset="-128"/>
                <a:ea typeface="メイリオ" panose="020B0604030504040204" pitchFamily="50" charset="-128"/>
                <a:cs typeface="メイリオ" panose="020B0604030504040204" pitchFamily="50" charset="-128"/>
              </a:rPr>
              <a:t>基本ルール</a:t>
            </a:r>
            <a:endParaRPr kumimoji="1" lang="ja-JP" altLang="en-US" sz="3600" b="1" dirty="0">
              <a:solidFill>
                <a:srgbClr val="3333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4572000" y="954305"/>
            <a:ext cx="4320480" cy="646331"/>
          </a:xfrm>
          <a:prstGeom prst="rect">
            <a:avLst/>
          </a:prstGeom>
          <a:noFill/>
        </p:spPr>
        <p:txBody>
          <a:bodyPr wrap="square" rtlCol="0">
            <a:spAutoFit/>
          </a:bodyPr>
          <a:lstStyle/>
          <a:p>
            <a:pPr algn="ctr"/>
            <a:r>
              <a:rPr kumimoji="1" lang="ja-JP" altLang="en-US" sz="3600" b="1" dirty="0" smtClean="0">
                <a:solidFill>
                  <a:srgbClr val="333300"/>
                </a:solidFill>
                <a:latin typeface="メイリオ" panose="020B0604030504040204" pitchFamily="50" charset="-128"/>
                <a:ea typeface="メイリオ" panose="020B0604030504040204" pitchFamily="50" charset="-128"/>
                <a:cs typeface="メイリオ" panose="020B0604030504040204" pitchFamily="50" charset="-128"/>
              </a:rPr>
              <a:t>流れ</a:t>
            </a:r>
            <a:endParaRPr kumimoji="1" lang="ja-JP" altLang="en-US" sz="3600" b="1" dirty="0">
              <a:solidFill>
                <a:srgbClr val="3333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912549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defTabSz="1422400">
                <a:lnSpc>
                  <a:spcPts val="2600"/>
                </a:lnSpc>
                <a:spcBef>
                  <a:spcPct val="0"/>
                </a:spcBef>
                <a:spcAft>
                  <a:spcPct val="35000"/>
                </a:spcAft>
              </a:pPr>
              <a:r>
                <a:rPr lang="ja-JP" altLang="en-US"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懇談会を考える活動</a:t>
              </a:r>
              <a:endParaRPr lang="en-US" altLang="ja-JP"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pic>
        <p:nvPicPr>
          <p:cNvPr id="34" name="図 3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4903" b="58342"/>
          <a:stretch/>
        </p:blipFill>
        <p:spPr>
          <a:xfrm>
            <a:off x="157596" y="425450"/>
            <a:ext cx="1847550" cy="679042"/>
          </a:xfrm>
          <a:prstGeom prst="rect">
            <a:avLst/>
          </a:prstGeom>
        </p:spPr>
      </p:pic>
      <p:sp>
        <p:nvSpPr>
          <p:cNvPr id="15" name="テキスト ボックス 14"/>
          <p:cNvSpPr txBox="1"/>
          <p:nvPr/>
        </p:nvSpPr>
        <p:spPr>
          <a:xfrm>
            <a:off x="323528" y="1340768"/>
            <a:ext cx="4376286" cy="707886"/>
          </a:xfrm>
          <a:prstGeom prst="rect">
            <a:avLst/>
          </a:prstGeom>
          <a:noFill/>
        </p:spPr>
        <p:txBody>
          <a:bodyPr wrap="square" rtlCol="0">
            <a:spAutoFit/>
          </a:bodyPr>
          <a:lstStyle/>
          <a:p>
            <a:r>
              <a:rPr kumimoji="1" lang="ja-JP" altLang="en-US" sz="4000" dirty="0" smtClean="0"/>
              <a:t>懇談会</a:t>
            </a:r>
            <a:r>
              <a:rPr kumimoji="1" lang="ja-JP" altLang="en-US" sz="2800" dirty="0" smtClean="0"/>
              <a:t>で考える機会</a:t>
            </a:r>
            <a:endParaRPr kumimoji="1" lang="ja-JP" altLang="en-US" sz="2800" dirty="0"/>
          </a:p>
        </p:txBody>
      </p:sp>
      <p:pic>
        <p:nvPicPr>
          <p:cNvPr id="25" name="図 24"/>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3134" b="58342"/>
          <a:stretch/>
        </p:blipFill>
        <p:spPr>
          <a:xfrm>
            <a:off x="3125913" y="1988840"/>
            <a:ext cx="1847550" cy="711738"/>
          </a:xfrm>
          <a:prstGeom prst="rect">
            <a:avLst/>
          </a:prstGeom>
        </p:spPr>
      </p:pic>
      <p:grpSp>
        <p:nvGrpSpPr>
          <p:cNvPr id="26" name="グループ化 25"/>
          <p:cNvGrpSpPr/>
          <p:nvPr/>
        </p:nvGrpSpPr>
        <p:grpSpPr>
          <a:xfrm>
            <a:off x="1417220" y="3591072"/>
            <a:ext cx="2682453" cy="533673"/>
            <a:chOff x="4699815" y="1938479"/>
            <a:chExt cx="2194412" cy="533673"/>
          </a:xfrm>
        </p:grpSpPr>
        <p:pic>
          <p:nvPicPr>
            <p:cNvPr id="27" name="図 26"/>
            <p:cNvPicPr>
              <a:picLocks noChangeAspect="1"/>
            </p:cNvPicPr>
            <p:nvPr/>
          </p:nvPicPr>
          <p:blipFill>
            <a:blip r:embed="rId4" cstate="print">
              <a:clrChange>
                <a:clrFrom>
                  <a:srgbClr val="FCD338"/>
                </a:clrFrom>
                <a:clrTo>
                  <a:srgbClr val="FCD338">
                    <a:alpha val="0"/>
                  </a:srgbClr>
                </a:clrTo>
              </a:clrChange>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699815" y="1938479"/>
              <a:ext cx="2194412" cy="489247"/>
            </a:xfrm>
            <a:prstGeom prst="rect">
              <a:avLst/>
            </a:prstGeom>
          </p:spPr>
        </p:pic>
        <p:sp>
          <p:nvSpPr>
            <p:cNvPr id="28" name="テキスト ボックス 27"/>
            <p:cNvSpPr txBox="1"/>
            <p:nvPr/>
          </p:nvSpPr>
          <p:spPr>
            <a:xfrm>
              <a:off x="4704949" y="2010487"/>
              <a:ext cx="2189278" cy="461665"/>
            </a:xfrm>
            <a:prstGeom prst="rect">
              <a:avLst/>
            </a:prstGeom>
            <a:noFill/>
          </p:spPr>
          <p:txBody>
            <a:bodyPr wrap="square" rtlCol="0">
              <a:spAutoFit/>
            </a:bodyPr>
            <a:lstStyle/>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悩みを出せて</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29" name="グループ化 28"/>
          <p:cNvGrpSpPr/>
          <p:nvPr/>
        </p:nvGrpSpPr>
        <p:grpSpPr>
          <a:xfrm>
            <a:off x="5339825" y="3533873"/>
            <a:ext cx="1761119" cy="561256"/>
            <a:chOff x="4699815" y="1909372"/>
            <a:chExt cx="1761119" cy="561256"/>
          </a:xfrm>
        </p:grpSpPr>
        <p:pic>
          <p:nvPicPr>
            <p:cNvPr id="30" name="図 29"/>
            <p:cNvPicPr>
              <a:picLocks noChangeAspect="1"/>
            </p:cNvPicPr>
            <p:nvPr/>
          </p:nvPicPr>
          <p:blipFill>
            <a:blip r:embed="rId6" cstate="print">
              <a:clrChange>
                <a:clrFrom>
                  <a:srgbClr val="FCD338"/>
                </a:clrFrom>
                <a:clrTo>
                  <a:srgbClr val="FCD338">
                    <a:alpha val="0"/>
                  </a:srgbClr>
                </a:clrTo>
              </a:clrChange>
              <a:extLst>
                <a:ext uri="{BEBA8EAE-BF5A-486C-A8C5-ECC9F3942E4B}">
                  <a14:imgProps xmlns:a14="http://schemas.microsoft.com/office/drawing/2010/main">
                    <a14:imgLayer r:embed="rId7">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699815" y="1909372"/>
              <a:ext cx="1761119" cy="561256"/>
            </a:xfrm>
            <a:prstGeom prst="rect">
              <a:avLst/>
            </a:prstGeom>
          </p:spPr>
        </p:pic>
        <p:sp>
          <p:nvSpPr>
            <p:cNvPr id="31" name="テキスト ボックス 30"/>
            <p:cNvSpPr txBox="1"/>
            <p:nvPr/>
          </p:nvSpPr>
          <p:spPr>
            <a:xfrm>
              <a:off x="4747333" y="2008962"/>
              <a:ext cx="1713601"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策を練れる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2" name="グループ化 31"/>
          <p:cNvGrpSpPr/>
          <p:nvPr/>
        </p:nvGrpSpPr>
        <p:grpSpPr>
          <a:xfrm>
            <a:off x="1331640" y="4343091"/>
            <a:ext cx="2859084" cy="904165"/>
            <a:chOff x="1331640" y="4897320"/>
            <a:chExt cx="2859084" cy="904165"/>
          </a:xfrm>
        </p:grpSpPr>
        <p:pic>
          <p:nvPicPr>
            <p:cNvPr id="33" name="図 32"/>
            <p:cNvPicPr>
              <a:picLocks noChangeAspect="1"/>
            </p:cNvPicPr>
            <p:nvPr/>
          </p:nvPicPr>
          <p:blipFill>
            <a:blip r:embed="rId8" cstate="print">
              <a:clrChange>
                <a:clrFrom>
                  <a:srgbClr val="FCD338"/>
                </a:clrFrom>
                <a:clrTo>
                  <a:srgbClr val="FCD338">
                    <a:alpha val="0"/>
                  </a:srgbClr>
                </a:clrTo>
              </a:clrChange>
              <a:extLst>
                <a:ext uri="{BEBA8EAE-BF5A-486C-A8C5-ECC9F3942E4B}">
                  <a14:imgProps xmlns:a14="http://schemas.microsoft.com/office/drawing/2010/main">
                    <a14:imgLayer r:embed="rId9">
                      <a14:imgEffect>
                        <a14:brightnessContrast bright="40000"/>
                      </a14:imgEffect>
                    </a14:imgLayer>
                  </a14:imgProps>
                </a:ext>
                <a:ext uri="{28A0092B-C50C-407E-A947-70E740481C1C}">
                  <a14:useLocalDpi xmlns:a14="http://schemas.microsoft.com/office/drawing/2010/main" val="0"/>
                </a:ext>
              </a:extLst>
            </a:blip>
            <a:stretch>
              <a:fillRect/>
            </a:stretch>
          </p:blipFill>
          <p:spPr>
            <a:xfrm>
              <a:off x="1388839" y="4897320"/>
              <a:ext cx="2739216" cy="835936"/>
            </a:xfrm>
            <a:prstGeom prst="rect">
              <a:avLst/>
            </a:prstGeom>
          </p:spPr>
        </p:pic>
        <p:sp>
          <p:nvSpPr>
            <p:cNvPr id="35" name="テキスト ボックス 34"/>
            <p:cNvSpPr txBox="1"/>
            <p:nvPr/>
          </p:nvSpPr>
          <p:spPr>
            <a:xfrm>
              <a:off x="1331640" y="4970488"/>
              <a:ext cx="2859084" cy="830997"/>
            </a:xfrm>
            <a:prstGeom prst="rect">
              <a:avLst/>
            </a:prstGeom>
            <a:noFill/>
          </p:spPr>
          <p:txBody>
            <a:bodyPr wrap="square" rtlCol="0">
              <a:spAutoFit/>
            </a:bodyPr>
            <a:lstStyle/>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多くのアイデアを</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出し合えて</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6" name="グループ化 35"/>
          <p:cNvGrpSpPr/>
          <p:nvPr/>
        </p:nvGrpSpPr>
        <p:grpSpPr>
          <a:xfrm>
            <a:off x="5339825" y="4330416"/>
            <a:ext cx="2811264" cy="916840"/>
            <a:chOff x="6332736" y="3744982"/>
            <a:chExt cx="2811264" cy="916840"/>
          </a:xfrm>
        </p:grpSpPr>
        <p:pic>
          <p:nvPicPr>
            <p:cNvPr id="37" name="図 36"/>
            <p:cNvPicPr>
              <a:picLocks noChangeAspect="1"/>
            </p:cNvPicPr>
            <p:nvPr/>
          </p:nvPicPr>
          <p:blipFill>
            <a:blip r:embed="rId10" cstate="print">
              <a:clrChange>
                <a:clrFrom>
                  <a:srgbClr val="FCD338"/>
                </a:clrFrom>
                <a:clrTo>
                  <a:srgbClr val="FCD338">
                    <a:alpha val="0"/>
                  </a:srgbClr>
                </a:clrTo>
              </a:clrChange>
              <a:extLst>
                <a:ext uri="{BEBA8EAE-BF5A-486C-A8C5-ECC9F3942E4B}">
                  <a14:imgProps xmlns:a14="http://schemas.microsoft.com/office/drawing/2010/main">
                    <a14:imgLayer r:embed="rId11">
                      <a14:imgEffect>
                        <a14:brightnessContrast bright="40000"/>
                      </a14:imgEffect>
                    </a14:imgLayer>
                  </a14:imgProps>
                </a:ext>
                <a:ext uri="{28A0092B-C50C-407E-A947-70E740481C1C}">
                  <a14:useLocalDpi xmlns:a14="http://schemas.microsoft.com/office/drawing/2010/main" val="0"/>
                </a:ext>
              </a:extLst>
            </a:blip>
            <a:stretch>
              <a:fillRect/>
            </a:stretch>
          </p:blipFill>
          <p:spPr>
            <a:xfrm>
              <a:off x="6332736" y="3744982"/>
              <a:ext cx="2811264" cy="834382"/>
            </a:xfrm>
            <a:prstGeom prst="rect">
              <a:avLst/>
            </a:prstGeom>
          </p:spPr>
        </p:pic>
        <p:sp>
          <p:nvSpPr>
            <p:cNvPr id="38" name="テキスト ボックス 37"/>
            <p:cNvSpPr txBox="1"/>
            <p:nvPr/>
          </p:nvSpPr>
          <p:spPr>
            <a:xfrm>
              <a:off x="6476988" y="3830825"/>
              <a:ext cx="2643618" cy="830997"/>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現状できることに</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保護者が気づく</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9" name="右矢印 38"/>
          <p:cNvSpPr/>
          <p:nvPr/>
        </p:nvSpPr>
        <p:spPr>
          <a:xfrm>
            <a:off x="4187697" y="4717960"/>
            <a:ext cx="1138929" cy="227593"/>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右矢印 39"/>
          <p:cNvSpPr/>
          <p:nvPr/>
        </p:nvSpPr>
        <p:spPr>
          <a:xfrm>
            <a:off x="4248414" y="3721898"/>
            <a:ext cx="1138929" cy="227593"/>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834412" y="3523901"/>
            <a:ext cx="7482003" cy="172335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834413" y="3721898"/>
            <a:ext cx="615553" cy="1305555"/>
          </a:xfrm>
          <a:prstGeom prst="rect">
            <a:avLst/>
          </a:prstGeom>
          <a:noFill/>
        </p:spPr>
        <p:txBody>
          <a:bodyPr vert="eaVert" wrap="square" rtlCol="0">
            <a:spAutoFit/>
          </a:bodyPr>
          <a:lstStyle/>
          <a:p>
            <a:r>
              <a:rPr kumimoji="1" lang="ja-JP" altLang="en-US" sz="2800" dirty="0" smtClean="0">
                <a:latin typeface="HG丸ｺﾞｼｯｸM-PRO" panose="020F0600000000000000" pitchFamily="50" charset="-128"/>
                <a:ea typeface="HG丸ｺﾞｼｯｸM-PRO" panose="020F0600000000000000" pitchFamily="50" charset="-128"/>
              </a:rPr>
              <a:t>保護者</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43" name="正方形/長方形 42"/>
          <p:cNvSpPr/>
          <p:nvPr/>
        </p:nvSpPr>
        <p:spPr>
          <a:xfrm>
            <a:off x="254231" y="2770870"/>
            <a:ext cx="8743623" cy="397049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4" name="グループ化 43"/>
          <p:cNvGrpSpPr/>
          <p:nvPr/>
        </p:nvGrpSpPr>
        <p:grpSpPr>
          <a:xfrm>
            <a:off x="292873" y="2559818"/>
            <a:ext cx="2369392" cy="431983"/>
            <a:chOff x="482800" y="3149352"/>
            <a:chExt cx="2369392" cy="431983"/>
          </a:xfrm>
        </p:grpSpPr>
        <p:pic>
          <p:nvPicPr>
            <p:cNvPr id="45" name="図 4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70736" y="3169956"/>
              <a:ext cx="397280" cy="397280"/>
            </a:xfrm>
            <a:prstGeom prst="rect">
              <a:avLst/>
            </a:prstGeom>
          </p:spPr>
        </p:pic>
        <p:pic>
          <p:nvPicPr>
            <p:cNvPr id="46" name="図 4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60104" y="3174148"/>
              <a:ext cx="397280" cy="397280"/>
            </a:xfrm>
            <a:prstGeom prst="rect">
              <a:avLst/>
            </a:prstGeom>
          </p:spPr>
        </p:pic>
        <p:pic>
          <p:nvPicPr>
            <p:cNvPr id="47" name="図 4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268016" y="3169956"/>
              <a:ext cx="397280" cy="397280"/>
            </a:xfrm>
            <a:prstGeom prst="rect">
              <a:avLst/>
            </a:prstGeom>
          </p:spPr>
        </p:pic>
        <p:pic>
          <p:nvPicPr>
            <p:cNvPr id="48" name="図 4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454912" y="3169956"/>
              <a:ext cx="397280" cy="397280"/>
            </a:xfrm>
            <a:prstGeom prst="rect">
              <a:avLst/>
            </a:prstGeom>
          </p:spPr>
        </p:pic>
        <p:pic>
          <p:nvPicPr>
            <p:cNvPr id="49" name="図 4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82800" y="3149352"/>
              <a:ext cx="397280" cy="397280"/>
            </a:xfrm>
            <a:prstGeom prst="rect">
              <a:avLst/>
            </a:prstGeom>
          </p:spPr>
        </p:pic>
        <p:pic>
          <p:nvPicPr>
            <p:cNvPr id="50" name="図 4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668120" y="3184055"/>
              <a:ext cx="397280" cy="397280"/>
            </a:xfrm>
            <a:prstGeom prst="rect">
              <a:avLst/>
            </a:prstGeom>
          </p:spPr>
        </p:pic>
      </p:grpSp>
      <p:sp>
        <p:nvSpPr>
          <p:cNvPr id="51" name="テキスト ボックス 50"/>
          <p:cNvSpPr txBox="1"/>
          <p:nvPr/>
        </p:nvSpPr>
        <p:spPr>
          <a:xfrm>
            <a:off x="278796" y="5994646"/>
            <a:ext cx="8719057" cy="461665"/>
          </a:xfrm>
          <a:prstGeom prst="rect">
            <a:avLst/>
          </a:prstGeom>
          <a:noFill/>
        </p:spPr>
        <p:txBody>
          <a:bodyPr vert="horz" wrap="square" rtlCol="0">
            <a:spAutoFit/>
          </a:bodyPr>
          <a:lstStyle/>
          <a:p>
            <a:pPr algn="ctr"/>
            <a:r>
              <a:rPr kumimoji="1" lang="ja-JP" altLang="en-US" sz="2400" dirty="0" smtClean="0">
                <a:latin typeface="HG丸ｺﾞｼｯｸM-PRO" panose="020F0600000000000000" pitchFamily="50" charset="-128"/>
                <a:ea typeface="HG丸ｺﾞｼｯｸM-PRO" panose="020F0600000000000000" pitchFamily="50" charset="-128"/>
              </a:rPr>
              <a:t>「学校</a:t>
            </a:r>
            <a:r>
              <a:rPr lang="ja-JP" altLang="en-US" sz="2400" dirty="0" smtClean="0">
                <a:latin typeface="HG丸ｺﾞｼｯｸM-PRO" panose="020F0600000000000000" pitchFamily="50" charset="-128"/>
                <a:ea typeface="HG丸ｺﾞｼｯｸM-PRO" panose="020F0600000000000000" pitchFamily="50" charset="-128"/>
              </a:rPr>
              <a:t>も保護者と一緒に考えましょう」というスタンスが大切</a:t>
            </a:r>
            <a:endParaRPr kumimoji="1" lang="en-US" altLang="ja-JP" sz="2800" dirty="0" smtClean="0">
              <a:latin typeface="HG丸ｺﾞｼｯｸM-PRO" panose="020F0600000000000000" pitchFamily="50" charset="-128"/>
              <a:ea typeface="HG丸ｺﾞｼｯｸM-PRO" panose="020F0600000000000000" pitchFamily="50" charset="-128"/>
            </a:endParaRPr>
          </a:p>
        </p:txBody>
      </p:sp>
      <p:pic>
        <p:nvPicPr>
          <p:cNvPr id="52" name="Picture 4" descr="http://2.bp.blogspot.com/-Dp1FSA35d0E/WLjq9j3uWyI/AAAAAAABCRU/kRj--txUOz8ET4WIsR2G78LgaQz_CncUACLcB/s800/character_maru2.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276729" y="5157192"/>
            <a:ext cx="693898" cy="461666"/>
          </a:xfrm>
          <a:prstGeom prst="rect">
            <a:avLst/>
          </a:prstGeom>
          <a:noFill/>
          <a:extLst>
            <a:ext uri="{909E8E84-426E-40DD-AFC4-6F175D3DCCD1}">
              <a14:hiddenFill xmlns:a14="http://schemas.microsoft.com/office/drawing/2010/main">
                <a:solidFill>
                  <a:srgbClr val="FFFFFF"/>
                </a:solidFill>
              </a14:hiddenFill>
            </a:ext>
          </a:extLst>
        </p:spPr>
      </p:pic>
      <p:sp>
        <p:nvSpPr>
          <p:cNvPr id="53" name="テキスト ボックス 52"/>
          <p:cNvSpPr txBox="1"/>
          <p:nvPr/>
        </p:nvSpPr>
        <p:spPr>
          <a:xfrm>
            <a:off x="1915567" y="5240644"/>
            <a:ext cx="3411059"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難しく感じない手法で</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4" name="Picture 4" descr="http://2.bp.blogspot.com/-Dp1FSA35d0E/WLjq9j3uWyI/AAAAAAABCRU/kRj--txUOz8ET4WIsR2G78LgaQz_CncUACLcB/s800/character_maru2.pn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348520" y="3082599"/>
            <a:ext cx="656626" cy="436868"/>
          </a:xfrm>
          <a:prstGeom prst="rect">
            <a:avLst/>
          </a:prstGeom>
          <a:noFill/>
          <a:extLst>
            <a:ext uri="{909E8E84-426E-40DD-AFC4-6F175D3DCCD1}">
              <a14:hiddenFill xmlns:a14="http://schemas.microsoft.com/office/drawing/2010/main">
                <a:solidFill>
                  <a:srgbClr val="FFFFFF"/>
                </a:solidFill>
              </a14:hiddenFill>
            </a:ext>
          </a:extLst>
        </p:spPr>
      </p:pic>
      <p:sp>
        <p:nvSpPr>
          <p:cNvPr id="55" name="テキスト ボックス 54"/>
          <p:cNvSpPr txBox="1"/>
          <p:nvPr/>
        </p:nvSpPr>
        <p:spPr>
          <a:xfrm>
            <a:off x="1782525" y="3111351"/>
            <a:ext cx="1923155"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スッとする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6" name="図 5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flipH="1">
            <a:off x="4655914" y="1988840"/>
            <a:ext cx="4386840" cy="710486"/>
          </a:xfrm>
          <a:prstGeom prst="rect">
            <a:avLst/>
          </a:prstGeom>
        </p:spPr>
      </p:pic>
      <p:sp>
        <p:nvSpPr>
          <p:cNvPr id="57" name="テキスト ボックス 56"/>
          <p:cNvSpPr txBox="1"/>
          <p:nvPr/>
        </p:nvSpPr>
        <p:spPr>
          <a:xfrm>
            <a:off x="5406742" y="2132856"/>
            <a:ext cx="3671229"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周りはどうしているのか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8" name="図 5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flipH="1">
            <a:off x="4810883" y="1495272"/>
            <a:ext cx="4386840" cy="710486"/>
          </a:xfrm>
          <a:prstGeom prst="rect">
            <a:avLst/>
          </a:prstGeom>
        </p:spPr>
      </p:pic>
      <p:sp>
        <p:nvSpPr>
          <p:cNvPr id="59" name="テキスト ボックス 58"/>
          <p:cNvSpPr txBox="1"/>
          <p:nvPr/>
        </p:nvSpPr>
        <p:spPr>
          <a:xfrm>
            <a:off x="5774501" y="1619682"/>
            <a:ext cx="3110984"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普段の悩みについて</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テキスト ボックス 59"/>
          <p:cNvSpPr txBox="1"/>
          <p:nvPr/>
        </p:nvSpPr>
        <p:spPr>
          <a:xfrm>
            <a:off x="5019828" y="6423719"/>
            <a:ext cx="3296588"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知的なことを教え込む</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707200" y="6396335"/>
            <a:ext cx="3576768"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〇〇でなければならない</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2" name="Picture 2" descr="http://1.bp.blogspot.com/-eJGNGE4u8LA/UsZuCAMuehI/AAAAAAAAc2c/QQ5eBSC2Ey0/s800/mark_batsu.pn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4105241" y="6346617"/>
            <a:ext cx="466759" cy="466759"/>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 descr="http://1.bp.blogspot.com/-eJGNGE4u8LA/UsZuCAMuehI/AAAAAAAAc2c/QQ5eBSC2Ey0/s800/mark_batsu.pn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8137689" y="6381328"/>
            <a:ext cx="466759" cy="466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4277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p:cNvGrpSpPr/>
          <p:nvPr/>
        </p:nvGrpSpPr>
        <p:grpSpPr>
          <a:xfrm>
            <a:off x="35496" y="4256972"/>
            <a:ext cx="8909778" cy="2556403"/>
            <a:chOff x="35496" y="4149080"/>
            <a:chExt cx="8909778" cy="2579688"/>
          </a:xfrm>
        </p:grpSpPr>
        <p:sp>
          <p:nvSpPr>
            <p:cNvPr id="4" name="角丸四角形 3"/>
            <p:cNvSpPr/>
            <p:nvPr/>
          </p:nvSpPr>
          <p:spPr>
            <a:xfrm>
              <a:off x="199995" y="4149081"/>
              <a:ext cx="8745279" cy="2455652"/>
            </a:xfrm>
            <a:prstGeom prst="roundRect">
              <a:avLst/>
            </a:prstGeom>
            <a:solidFill>
              <a:srgbClr val="FF6699">
                <a:alpha val="17000"/>
              </a:srgbClr>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6" name="Text Box 1"/>
            <p:cNvSpPr txBox="1">
              <a:spLocks noChangeArrowheads="1"/>
            </p:cNvSpPr>
            <p:nvPr/>
          </p:nvSpPr>
          <p:spPr bwMode="auto">
            <a:xfrm>
              <a:off x="35496" y="4149080"/>
              <a:ext cx="1019175" cy="257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sz="2600" b="0" i="0" u="none" strike="noStrike" cap="none" normalizeH="0" baseline="0" dirty="0" smtClean="0">
                  <a:ln>
                    <a:noFill/>
                  </a:ln>
                  <a:solidFill>
                    <a:schemeClr val="tx1"/>
                  </a:solidFill>
                  <a:effectLst/>
                  <a:latin typeface="HG丸ｺﾞｼｯｸM-PRO" pitchFamily="50" charset="-128"/>
                  <a:ea typeface="HG丸ｺﾞｼｯｸM-PRO" pitchFamily="50" charset="-128"/>
                  <a:cs typeface="Times New Roman" pitchFamily="18" charset="0"/>
                </a:rPr>
                <a:t>知恵を磨く領域</a:t>
              </a:r>
              <a:endParaRPr kumimoji="1" lang="ja-JP" altLang="ja-JP" sz="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ja-JP" sz="2200" b="0" i="0" u="none" strike="noStrike" cap="none" normalizeH="0" baseline="0" dirty="0" smtClean="0">
                  <a:ln>
                    <a:noFill/>
                  </a:ln>
                  <a:solidFill>
                    <a:schemeClr val="tx1"/>
                  </a:solidFill>
                  <a:effectLst/>
                  <a:latin typeface="HG丸ｺﾞｼｯｸM-PRO" pitchFamily="50" charset="-128"/>
                  <a:ea typeface="HG丸ｺﾞｼｯｸM-PRO" pitchFamily="50" charset="-128"/>
                  <a:cs typeface="Times New Roman" pitchFamily="18" charset="0"/>
                </a:rPr>
                <a:t>（情報安全）</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
        <p:nvSpPr>
          <p:cNvPr id="2" name="角丸四角形 1"/>
          <p:cNvSpPr/>
          <p:nvPr/>
        </p:nvSpPr>
        <p:spPr>
          <a:xfrm>
            <a:off x="199360" y="1844824"/>
            <a:ext cx="8745279" cy="2304256"/>
          </a:xfrm>
          <a:prstGeom prst="roundRect">
            <a:avLst/>
          </a:prstGeom>
          <a:solidFill>
            <a:srgbClr val="00B0F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 name="テキスト ボックス 3"/>
          <p:cNvSpPr txBox="1">
            <a:spLocks noChangeArrowheads="1"/>
          </p:cNvSpPr>
          <p:nvPr/>
        </p:nvSpPr>
        <p:spPr bwMode="auto">
          <a:xfrm>
            <a:off x="27915" y="1334428"/>
            <a:ext cx="5919249" cy="510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74295" tIns="8890" rIns="74295" bIns="889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ja-JP"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情報モラル教育 ２領域 ５分野</a:t>
            </a:r>
            <a:endParaRPr kumimoji="1" lang="ja-JP" altLang="ja-JP"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nvGrpSpPr>
          <p:cNvPr id="21" name="グループ化 20"/>
          <p:cNvGrpSpPr/>
          <p:nvPr/>
        </p:nvGrpSpPr>
        <p:grpSpPr>
          <a:xfrm>
            <a:off x="1351163" y="1988840"/>
            <a:ext cx="3560199" cy="1793282"/>
            <a:chOff x="1351163" y="1740051"/>
            <a:chExt cx="3560199" cy="1793282"/>
          </a:xfrm>
        </p:grpSpPr>
        <p:sp>
          <p:nvSpPr>
            <p:cNvPr id="5" name="円/楕円 5"/>
            <p:cNvSpPr>
              <a:spLocks noChangeArrowheads="1"/>
            </p:cNvSpPr>
            <p:nvPr/>
          </p:nvSpPr>
          <p:spPr bwMode="auto">
            <a:xfrm>
              <a:off x="1351163" y="1740051"/>
              <a:ext cx="3560199" cy="1793282"/>
            </a:xfrm>
            <a:prstGeom prst="ellipse">
              <a:avLst/>
            </a:prstGeom>
            <a:solidFill>
              <a:srgbClr val="FFFFFF">
                <a:alpha val="76077"/>
              </a:srgbClr>
            </a:solidFill>
            <a:ln w="25400">
              <a:solidFill>
                <a:srgbClr val="243F60"/>
              </a:solidFill>
              <a:round/>
              <a:headEnd/>
              <a:tailEnd/>
            </a:ln>
          </p:spPr>
          <p:txBody>
            <a:bodyPr vert="horz" wrap="square" lIns="91440" tIns="45720" rIns="91440" bIns="45720" numCol="1" anchor="ctr" anchorCtr="0" compatLnSpc="1">
              <a:prstTxWarp prst="textNoShape">
                <a:avLst/>
              </a:prstTxWarp>
            </a:bodyPr>
            <a:lstStyle>
              <a:lvl1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1pPr>
              <a:lvl2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2pPr>
              <a:lvl3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3pPr>
              <a:lvl4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4pPr>
              <a:lvl5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5pPr>
              <a:lvl6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6pPr>
              <a:lvl7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7pPr>
              <a:lvl8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8pPr>
              <a:lvl9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90488" algn="l"/>
                </a:tabLst>
              </a:pPr>
              <a:endParaRPr kumimoji="1" lang="ja-JP" alt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6" name="テキスト ボックス 6"/>
            <p:cNvSpPr txBox="1">
              <a:spLocks noChangeArrowheads="1"/>
            </p:cNvSpPr>
            <p:nvPr/>
          </p:nvSpPr>
          <p:spPr bwMode="auto">
            <a:xfrm>
              <a:off x="1351164" y="2329466"/>
              <a:ext cx="3560198" cy="77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情報社会の倫理</a:t>
              </a:r>
              <a:endParaRPr kumimoji="1" lang="ja-JP" altLang="ja-JP" sz="32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22" name="グループ化 21"/>
          <p:cNvGrpSpPr/>
          <p:nvPr/>
        </p:nvGrpSpPr>
        <p:grpSpPr>
          <a:xfrm>
            <a:off x="5054146" y="1988840"/>
            <a:ext cx="3838334" cy="1793282"/>
            <a:chOff x="5054146" y="1740051"/>
            <a:chExt cx="3838334" cy="1793282"/>
          </a:xfrm>
        </p:grpSpPr>
        <p:sp>
          <p:nvSpPr>
            <p:cNvPr id="7" name="円/楕円 8"/>
            <p:cNvSpPr>
              <a:spLocks noChangeArrowheads="1"/>
            </p:cNvSpPr>
            <p:nvPr/>
          </p:nvSpPr>
          <p:spPr bwMode="auto">
            <a:xfrm>
              <a:off x="5054146" y="1740051"/>
              <a:ext cx="3560199" cy="1793282"/>
            </a:xfrm>
            <a:prstGeom prst="ellipse">
              <a:avLst/>
            </a:prstGeom>
            <a:solidFill>
              <a:srgbClr val="FFFFFF">
                <a:alpha val="76077"/>
              </a:srgbClr>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8" name="テキスト ボックス 9"/>
            <p:cNvSpPr txBox="1">
              <a:spLocks noChangeArrowheads="1"/>
            </p:cNvSpPr>
            <p:nvPr/>
          </p:nvSpPr>
          <p:spPr bwMode="auto">
            <a:xfrm>
              <a:off x="5332281" y="2316115"/>
              <a:ext cx="3560199" cy="77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法の理解と遵守</a:t>
              </a:r>
              <a:endParaRPr kumimoji="1" lang="ja-JP" altLang="ja-JP" sz="32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24" name="グループ化 23"/>
          <p:cNvGrpSpPr/>
          <p:nvPr/>
        </p:nvGrpSpPr>
        <p:grpSpPr>
          <a:xfrm>
            <a:off x="5004048" y="4739919"/>
            <a:ext cx="4015377" cy="1793282"/>
            <a:chOff x="5004048" y="4491130"/>
            <a:chExt cx="4015377" cy="1793282"/>
          </a:xfrm>
        </p:grpSpPr>
        <p:sp>
          <p:nvSpPr>
            <p:cNvPr id="9" name="円/楕円 13"/>
            <p:cNvSpPr>
              <a:spLocks noChangeArrowheads="1"/>
            </p:cNvSpPr>
            <p:nvPr/>
          </p:nvSpPr>
          <p:spPr bwMode="auto">
            <a:xfrm>
              <a:off x="5054146" y="4491130"/>
              <a:ext cx="3560199" cy="1793282"/>
            </a:xfrm>
            <a:prstGeom prst="ellipse">
              <a:avLst/>
            </a:prstGeom>
            <a:solidFill>
              <a:srgbClr val="FFFFFF">
                <a:alpha val="76077"/>
              </a:srgbClr>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 name="テキスト ボックス 14"/>
            <p:cNvSpPr txBox="1">
              <a:spLocks noChangeArrowheads="1"/>
            </p:cNvSpPr>
            <p:nvPr/>
          </p:nvSpPr>
          <p:spPr bwMode="auto">
            <a:xfrm>
              <a:off x="5004048" y="5117525"/>
              <a:ext cx="4015377" cy="64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情報セキュリティ</a:t>
              </a:r>
              <a:endParaRPr kumimoji="1" lang="ja-JP" altLang="ja-JP" sz="32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23" name="グループ化 22"/>
          <p:cNvGrpSpPr/>
          <p:nvPr/>
        </p:nvGrpSpPr>
        <p:grpSpPr>
          <a:xfrm>
            <a:off x="1125811" y="4791072"/>
            <a:ext cx="3560199" cy="1793282"/>
            <a:chOff x="1125811" y="4542283"/>
            <a:chExt cx="3560199" cy="1793282"/>
          </a:xfrm>
        </p:grpSpPr>
        <p:sp>
          <p:nvSpPr>
            <p:cNvPr id="11" name="円/楕円 16"/>
            <p:cNvSpPr>
              <a:spLocks noChangeArrowheads="1"/>
            </p:cNvSpPr>
            <p:nvPr/>
          </p:nvSpPr>
          <p:spPr bwMode="auto">
            <a:xfrm>
              <a:off x="1125811" y="4542283"/>
              <a:ext cx="3560199" cy="1793282"/>
            </a:xfrm>
            <a:prstGeom prst="ellipse">
              <a:avLst/>
            </a:prstGeom>
            <a:solidFill>
              <a:srgbClr val="FFFFFF">
                <a:alpha val="76077"/>
              </a:srgbClr>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2" name="テキスト ボックス 17"/>
            <p:cNvSpPr txBox="1">
              <a:spLocks noChangeArrowheads="1"/>
            </p:cNvSpPr>
            <p:nvPr/>
          </p:nvSpPr>
          <p:spPr bwMode="auto">
            <a:xfrm>
              <a:off x="1182498" y="5117526"/>
              <a:ext cx="3446823" cy="64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安全への知恵</a:t>
              </a:r>
              <a:endParaRPr kumimoji="1" lang="ja-JP" altLang="ja-JP" sz="32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25" name="グループ化 24"/>
          <p:cNvGrpSpPr/>
          <p:nvPr/>
        </p:nvGrpSpPr>
        <p:grpSpPr>
          <a:xfrm>
            <a:off x="1351163" y="3449651"/>
            <a:ext cx="6902317" cy="1676200"/>
            <a:chOff x="1351163" y="3200862"/>
            <a:chExt cx="6902317" cy="1676200"/>
          </a:xfrm>
        </p:grpSpPr>
        <p:sp>
          <p:nvSpPr>
            <p:cNvPr id="13" name="円/楕円 12"/>
            <p:cNvSpPr/>
            <p:nvPr/>
          </p:nvSpPr>
          <p:spPr>
            <a:xfrm>
              <a:off x="1351163" y="3200862"/>
              <a:ext cx="6902317" cy="1676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600"/>
            </a:p>
          </p:txBody>
        </p:sp>
        <p:sp>
          <p:nvSpPr>
            <p:cNvPr id="14" name="テキスト ボックス 2"/>
            <p:cNvSpPr txBox="1">
              <a:spLocks noChangeArrowheads="1"/>
            </p:cNvSpPr>
            <p:nvPr/>
          </p:nvSpPr>
          <p:spPr bwMode="auto">
            <a:xfrm>
              <a:off x="1547664" y="3715796"/>
              <a:ext cx="648072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公共的なネットワークの構築</a:t>
              </a:r>
              <a:endParaRPr kumimoji="1" lang="ja-JP" altLang="ja-JP" sz="32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
        <p:nvSpPr>
          <p:cNvPr id="15" name="Text Box 2"/>
          <p:cNvSpPr txBox="1">
            <a:spLocks noChangeArrowheads="1"/>
          </p:cNvSpPr>
          <p:nvPr/>
        </p:nvSpPr>
        <p:spPr bwMode="auto">
          <a:xfrm>
            <a:off x="98863" y="1713409"/>
            <a:ext cx="1020763" cy="257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sz="2600" b="0" i="0" u="none" strike="noStrike" cap="none" normalizeH="0" baseline="0" dirty="0" smtClean="0">
                <a:ln>
                  <a:noFill/>
                </a:ln>
                <a:solidFill>
                  <a:schemeClr val="tx1"/>
                </a:solidFill>
                <a:effectLst/>
                <a:latin typeface="HG丸ｺﾞｼｯｸM-PRO" pitchFamily="50" charset="-128"/>
                <a:ea typeface="HG丸ｺﾞｼｯｸM-PRO" pitchFamily="50" charset="-128"/>
                <a:cs typeface="Times New Roman" pitchFamily="18" charset="0"/>
              </a:rPr>
              <a:t>心を磨く領域</a:t>
            </a:r>
            <a:endParaRPr kumimoji="1" lang="ja-JP" altLang="ja-JP" sz="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ja-JP" sz="2200" b="0" i="0" u="none" strike="noStrike" cap="none" normalizeH="0" baseline="0" dirty="0" smtClean="0">
                <a:ln>
                  <a:noFill/>
                </a:ln>
                <a:solidFill>
                  <a:schemeClr val="tx1"/>
                </a:solidFill>
                <a:effectLst/>
                <a:latin typeface="HG丸ｺﾞｼｯｸM-PRO" pitchFamily="50" charset="-128"/>
                <a:ea typeface="HG丸ｺﾞｼｯｸM-PRO" pitchFamily="50" charset="-128"/>
                <a:cs typeface="Times New Roman" pitchFamily="18" charset="0"/>
              </a:rPr>
              <a:t>（倫理）</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8" name="Rectangle 28"/>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pSp>
        <p:nvGrpSpPr>
          <p:cNvPr id="28" name="グループ化 27"/>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29" name="対角する 2 つの角を丸めた四角形 28"/>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30"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31" name="グループ化 30"/>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32" name="対角する 2 つの角を丸めた四角形 31"/>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33"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ts val="26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34" name="グループ化 33"/>
          <p:cNvGrpSpPr/>
          <p:nvPr/>
        </p:nvGrpSpPr>
        <p:grpSpPr>
          <a:xfrm>
            <a:off x="539552" y="-9335"/>
            <a:ext cx="8172400" cy="1134079"/>
            <a:chOff x="0" y="2051393"/>
            <a:chExt cx="8172400" cy="1134079"/>
          </a:xfrm>
          <a:scene3d>
            <a:camera prst="orthographicFront">
              <a:rot lat="0" lon="0" rev="0"/>
            </a:camera>
            <a:lightRig rig="glow" dir="t">
              <a:rot lat="0" lon="0" rev="14100000"/>
            </a:lightRig>
          </a:scene3d>
        </p:grpSpPr>
        <p:sp>
          <p:nvSpPr>
            <p:cNvPr id="35" name="対角する 2 つの角を丸めた四角形 34"/>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36"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情報モラルの授業作り</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spTree>
    <p:extLst>
      <p:ext uri="{BB962C8B-B14F-4D97-AF65-F5344CB8AC3E}">
        <p14:creationId xmlns:p14="http://schemas.microsoft.com/office/powerpoint/2010/main" val="4750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3"/>
          <p:cNvSpPr txBox="1">
            <a:spLocks noChangeArrowheads="1"/>
          </p:cNvSpPr>
          <p:nvPr/>
        </p:nvSpPr>
        <p:spPr bwMode="auto">
          <a:xfrm>
            <a:off x="0" y="180969"/>
            <a:ext cx="8391080" cy="510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74295" tIns="8890" rIns="74295" bIns="889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en-US"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子どもたちの身近にありそうな</a:t>
            </a:r>
            <a:r>
              <a:rPr kumimoji="1" lang="en-US" altLang="ja-JP"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15</a:t>
            </a:r>
            <a:r>
              <a:rPr kumimoji="1" lang="ja-JP" altLang="en-US"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場面の事例</a:t>
            </a:r>
            <a:endParaRPr kumimoji="1" lang="ja-JP" altLang="ja-JP"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13" y="764704"/>
            <a:ext cx="9012091" cy="5994757"/>
          </a:xfrm>
          <a:prstGeom prst="rect">
            <a:avLst/>
          </a:prstGeom>
          <a:noFill/>
          <a:ln w="12700">
            <a:solidFill>
              <a:srgbClr val="00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47390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p:cNvGrpSpPr/>
          <p:nvPr/>
        </p:nvGrpSpPr>
        <p:grpSpPr>
          <a:xfrm>
            <a:off x="35496" y="4256972"/>
            <a:ext cx="8909778" cy="2556403"/>
            <a:chOff x="35496" y="4149080"/>
            <a:chExt cx="8909778" cy="2579688"/>
          </a:xfrm>
        </p:grpSpPr>
        <p:sp>
          <p:nvSpPr>
            <p:cNvPr id="4" name="角丸四角形 3"/>
            <p:cNvSpPr/>
            <p:nvPr/>
          </p:nvSpPr>
          <p:spPr>
            <a:xfrm>
              <a:off x="199995" y="4149081"/>
              <a:ext cx="8745279" cy="2455652"/>
            </a:xfrm>
            <a:prstGeom prst="roundRect">
              <a:avLst/>
            </a:prstGeom>
            <a:solidFill>
              <a:srgbClr val="FF6699">
                <a:alpha val="17000"/>
              </a:srgbClr>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6" name="Text Box 1"/>
            <p:cNvSpPr txBox="1">
              <a:spLocks noChangeArrowheads="1"/>
            </p:cNvSpPr>
            <p:nvPr/>
          </p:nvSpPr>
          <p:spPr bwMode="auto">
            <a:xfrm>
              <a:off x="35496" y="4149080"/>
              <a:ext cx="1019175" cy="257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sz="2600" b="0" i="0" u="none" strike="noStrike" cap="none" normalizeH="0" baseline="0" dirty="0" smtClean="0">
                  <a:ln>
                    <a:noFill/>
                  </a:ln>
                  <a:solidFill>
                    <a:schemeClr val="tx1"/>
                  </a:solidFill>
                  <a:effectLst/>
                  <a:latin typeface="HG丸ｺﾞｼｯｸM-PRO" pitchFamily="50" charset="-128"/>
                  <a:ea typeface="HG丸ｺﾞｼｯｸM-PRO" pitchFamily="50" charset="-128"/>
                  <a:cs typeface="Times New Roman" pitchFamily="18" charset="0"/>
                </a:rPr>
                <a:t>知恵を磨く領域</a:t>
              </a:r>
              <a:endParaRPr kumimoji="1" lang="ja-JP" altLang="ja-JP" sz="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ja-JP" sz="2200" b="0" i="0" u="none" strike="noStrike" cap="none" normalizeH="0" baseline="0" dirty="0" smtClean="0">
                  <a:ln>
                    <a:noFill/>
                  </a:ln>
                  <a:solidFill>
                    <a:schemeClr val="tx1"/>
                  </a:solidFill>
                  <a:effectLst/>
                  <a:latin typeface="HG丸ｺﾞｼｯｸM-PRO" pitchFamily="50" charset="-128"/>
                  <a:ea typeface="HG丸ｺﾞｼｯｸM-PRO" pitchFamily="50" charset="-128"/>
                  <a:cs typeface="Times New Roman" pitchFamily="18" charset="0"/>
                </a:rPr>
                <a:t>（情報安全）</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
        <p:nvSpPr>
          <p:cNvPr id="2" name="角丸四角形 1"/>
          <p:cNvSpPr/>
          <p:nvPr/>
        </p:nvSpPr>
        <p:spPr>
          <a:xfrm>
            <a:off x="199360" y="1844824"/>
            <a:ext cx="8745279" cy="2304256"/>
          </a:xfrm>
          <a:prstGeom prst="roundRect">
            <a:avLst/>
          </a:prstGeom>
          <a:solidFill>
            <a:srgbClr val="00B0F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 name="テキスト ボックス 3"/>
          <p:cNvSpPr txBox="1">
            <a:spLocks noChangeArrowheads="1"/>
          </p:cNvSpPr>
          <p:nvPr/>
        </p:nvSpPr>
        <p:spPr bwMode="auto">
          <a:xfrm>
            <a:off x="199995" y="511975"/>
            <a:ext cx="6329617" cy="1002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74295" tIns="8890" rIns="74295" bIns="889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en-US"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事例をあてはめることを通して，</a:t>
            </a:r>
            <a:endParaRPr kumimoji="1" lang="en-US" altLang="ja-JP"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en-US" sz="3200"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情報モラル教育の全体像をつかむ</a:t>
            </a:r>
            <a:endParaRPr kumimoji="1" lang="ja-JP" altLang="ja-JP"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nvGrpSpPr>
          <p:cNvPr id="21" name="グループ化 20"/>
          <p:cNvGrpSpPr/>
          <p:nvPr/>
        </p:nvGrpSpPr>
        <p:grpSpPr>
          <a:xfrm>
            <a:off x="1351163" y="1988840"/>
            <a:ext cx="3562024" cy="1793282"/>
            <a:chOff x="1351163" y="1740051"/>
            <a:chExt cx="3562024" cy="1793282"/>
          </a:xfrm>
        </p:grpSpPr>
        <p:sp>
          <p:nvSpPr>
            <p:cNvPr id="5" name="円/楕円 5"/>
            <p:cNvSpPr>
              <a:spLocks noChangeArrowheads="1"/>
            </p:cNvSpPr>
            <p:nvPr/>
          </p:nvSpPr>
          <p:spPr bwMode="auto">
            <a:xfrm>
              <a:off x="1351163" y="1740051"/>
              <a:ext cx="3560199" cy="1793282"/>
            </a:xfrm>
            <a:prstGeom prst="ellipse">
              <a:avLst/>
            </a:prstGeom>
            <a:solidFill>
              <a:srgbClr val="FFFFFF">
                <a:alpha val="76077"/>
              </a:srgbClr>
            </a:solidFill>
            <a:ln w="25400">
              <a:solidFill>
                <a:srgbClr val="243F60"/>
              </a:solidFill>
              <a:round/>
              <a:headEnd/>
              <a:tailEnd/>
            </a:ln>
          </p:spPr>
          <p:txBody>
            <a:bodyPr vert="horz" wrap="square" lIns="91440" tIns="45720" rIns="91440" bIns="45720" numCol="1" anchor="ctr" anchorCtr="0" compatLnSpc="1">
              <a:prstTxWarp prst="textNoShape">
                <a:avLst/>
              </a:prstTxWarp>
            </a:bodyPr>
            <a:lstStyle>
              <a:lvl1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1pPr>
              <a:lvl2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2pPr>
              <a:lvl3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3pPr>
              <a:lvl4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4pPr>
              <a:lvl5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5pPr>
              <a:lvl6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6pPr>
              <a:lvl7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7pPr>
              <a:lvl8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8pPr>
              <a:lvl9pPr fontAlgn="base">
                <a:spcBef>
                  <a:spcPct val="0"/>
                </a:spcBef>
                <a:spcAft>
                  <a:spcPct val="0"/>
                </a:spcAft>
                <a:tabLst>
                  <a:tab pos="90488" algn="l"/>
                </a:tabLst>
                <a:defRPr kumimoji="1">
                  <a:solidFill>
                    <a:schemeClr val="tx1"/>
                  </a:solidFill>
                  <a:latin typeface="Arial" pitchFamily="34" charset="0"/>
                  <a:ea typeface="ＭＳ Ｐゴシック" pitchFamily="50" charset="-128"/>
                  <a:cs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90488" algn="l"/>
                </a:tabLst>
              </a:pPr>
              <a:endParaRPr kumimoji="1" lang="ja-JP" alt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6" name="テキスト ボックス 6"/>
            <p:cNvSpPr txBox="1">
              <a:spLocks noChangeArrowheads="1"/>
            </p:cNvSpPr>
            <p:nvPr/>
          </p:nvSpPr>
          <p:spPr bwMode="auto">
            <a:xfrm>
              <a:off x="1352989" y="1897418"/>
              <a:ext cx="3560198" cy="77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情報社会の倫理</a:t>
              </a:r>
              <a:endParaRPr kumimoji="1" lang="ja-JP" altLang="ja-JP"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22" name="グループ化 21"/>
          <p:cNvGrpSpPr/>
          <p:nvPr/>
        </p:nvGrpSpPr>
        <p:grpSpPr>
          <a:xfrm>
            <a:off x="5034632" y="1988840"/>
            <a:ext cx="3579713" cy="1793282"/>
            <a:chOff x="5034632" y="1740051"/>
            <a:chExt cx="3579713" cy="1793282"/>
          </a:xfrm>
        </p:grpSpPr>
        <p:sp>
          <p:nvSpPr>
            <p:cNvPr id="7" name="円/楕円 8"/>
            <p:cNvSpPr>
              <a:spLocks noChangeArrowheads="1"/>
            </p:cNvSpPr>
            <p:nvPr/>
          </p:nvSpPr>
          <p:spPr bwMode="auto">
            <a:xfrm>
              <a:off x="5054146" y="1740051"/>
              <a:ext cx="3560199" cy="1793282"/>
            </a:xfrm>
            <a:prstGeom prst="ellipse">
              <a:avLst/>
            </a:prstGeom>
            <a:solidFill>
              <a:srgbClr val="FFFFFF">
                <a:alpha val="76077"/>
              </a:srgbClr>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8" name="テキスト ボックス 9"/>
            <p:cNvSpPr txBox="1">
              <a:spLocks noChangeArrowheads="1"/>
            </p:cNvSpPr>
            <p:nvPr/>
          </p:nvSpPr>
          <p:spPr bwMode="auto">
            <a:xfrm>
              <a:off x="5034632" y="1897418"/>
              <a:ext cx="3560199" cy="77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法の理解と遵守</a:t>
              </a:r>
              <a:endParaRPr kumimoji="1" lang="ja-JP" altLang="ja-JP"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24" name="グループ化 23"/>
          <p:cNvGrpSpPr/>
          <p:nvPr/>
        </p:nvGrpSpPr>
        <p:grpSpPr>
          <a:xfrm>
            <a:off x="4860032" y="4739919"/>
            <a:ext cx="4015377" cy="2001449"/>
            <a:chOff x="4860032" y="4491130"/>
            <a:chExt cx="4015377" cy="2001449"/>
          </a:xfrm>
        </p:grpSpPr>
        <p:sp>
          <p:nvSpPr>
            <p:cNvPr id="9" name="円/楕円 13"/>
            <p:cNvSpPr>
              <a:spLocks noChangeArrowheads="1"/>
            </p:cNvSpPr>
            <p:nvPr/>
          </p:nvSpPr>
          <p:spPr bwMode="auto">
            <a:xfrm>
              <a:off x="5054146" y="4491130"/>
              <a:ext cx="3560199" cy="1793282"/>
            </a:xfrm>
            <a:prstGeom prst="ellipse">
              <a:avLst/>
            </a:prstGeom>
            <a:solidFill>
              <a:srgbClr val="FFFFFF">
                <a:alpha val="76077"/>
              </a:srgbClr>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 name="テキスト ボックス 14"/>
            <p:cNvSpPr txBox="1">
              <a:spLocks noChangeArrowheads="1"/>
            </p:cNvSpPr>
            <p:nvPr/>
          </p:nvSpPr>
          <p:spPr bwMode="auto">
            <a:xfrm>
              <a:off x="4860032" y="5849784"/>
              <a:ext cx="4015377" cy="64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情報セキュリティ</a:t>
              </a:r>
              <a:endParaRPr kumimoji="1" lang="ja-JP" altLang="ja-JP"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23" name="グループ化 22"/>
          <p:cNvGrpSpPr/>
          <p:nvPr/>
        </p:nvGrpSpPr>
        <p:grpSpPr>
          <a:xfrm>
            <a:off x="1125811" y="4791072"/>
            <a:ext cx="3560199" cy="1950296"/>
            <a:chOff x="1125811" y="4542283"/>
            <a:chExt cx="3560199" cy="1950296"/>
          </a:xfrm>
        </p:grpSpPr>
        <p:sp>
          <p:nvSpPr>
            <p:cNvPr id="11" name="円/楕円 16"/>
            <p:cNvSpPr>
              <a:spLocks noChangeArrowheads="1"/>
            </p:cNvSpPr>
            <p:nvPr/>
          </p:nvSpPr>
          <p:spPr bwMode="auto">
            <a:xfrm>
              <a:off x="1125811" y="4542283"/>
              <a:ext cx="3560199" cy="1793282"/>
            </a:xfrm>
            <a:prstGeom prst="ellipse">
              <a:avLst/>
            </a:prstGeom>
            <a:solidFill>
              <a:srgbClr val="FFFFFF">
                <a:alpha val="76077"/>
              </a:srgbClr>
            </a:solidFill>
            <a:ln w="25400">
              <a:solidFill>
                <a:srgbClr val="385D8A"/>
              </a:solidFill>
              <a:round/>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2" name="テキスト ボックス 17"/>
            <p:cNvSpPr txBox="1">
              <a:spLocks noChangeArrowheads="1"/>
            </p:cNvSpPr>
            <p:nvPr/>
          </p:nvSpPr>
          <p:spPr bwMode="auto">
            <a:xfrm>
              <a:off x="1197185" y="5849784"/>
              <a:ext cx="3446823" cy="64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安全への知恵</a:t>
              </a:r>
              <a:endParaRPr kumimoji="1" lang="ja-JP" altLang="ja-JP"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25" name="グループ化 24"/>
          <p:cNvGrpSpPr/>
          <p:nvPr/>
        </p:nvGrpSpPr>
        <p:grpSpPr>
          <a:xfrm>
            <a:off x="1351163" y="3449651"/>
            <a:ext cx="6902317" cy="1676200"/>
            <a:chOff x="1351163" y="3200862"/>
            <a:chExt cx="6902317" cy="1676200"/>
          </a:xfrm>
        </p:grpSpPr>
        <p:sp>
          <p:nvSpPr>
            <p:cNvPr id="13" name="円/楕円 12"/>
            <p:cNvSpPr/>
            <p:nvPr/>
          </p:nvSpPr>
          <p:spPr>
            <a:xfrm>
              <a:off x="1351163" y="3200862"/>
              <a:ext cx="6902317" cy="1676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600"/>
            </a:p>
          </p:txBody>
        </p:sp>
        <p:sp>
          <p:nvSpPr>
            <p:cNvPr id="14" name="テキスト ボックス 2"/>
            <p:cNvSpPr txBox="1">
              <a:spLocks noChangeArrowheads="1"/>
            </p:cNvSpPr>
            <p:nvPr/>
          </p:nvSpPr>
          <p:spPr bwMode="auto">
            <a:xfrm>
              <a:off x="1547664" y="3346464"/>
              <a:ext cx="64807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b="1"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公共的なネットワークの構築</a:t>
              </a:r>
              <a:endParaRPr kumimoji="1" lang="ja-JP" altLang="ja-JP"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
        <p:nvSpPr>
          <p:cNvPr id="15" name="Text Box 2"/>
          <p:cNvSpPr txBox="1">
            <a:spLocks noChangeArrowheads="1"/>
          </p:cNvSpPr>
          <p:nvPr/>
        </p:nvSpPr>
        <p:spPr bwMode="auto">
          <a:xfrm>
            <a:off x="98863" y="1713409"/>
            <a:ext cx="1020763" cy="257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sz="2600" b="0" i="0" u="none" strike="noStrike" cap="none" normalizeH="0" baseline="0" dirty="0" smtClean="0">
                <a:ln>
                  <a:noFill/>
                </a:ln>
                <a:solidFill>
                  <a:schemeClr val="tx1"/>
                </a:solidFill>
                <a:effectLst/>
                <a:latin typeface="HG丸ｺﾞｼｯｸM-PRO" pitchFamily="50" charset="-128"/>
                <a:ea typeface="HG丸ｺﾞｼｯｸM-PRO" pitchFamily="50" charset="-128"/>
                <a:cs typeface="Times New Roman" pitchFamily="18" charset="0"/>
              </a:rPr>
              <a:t>心を磨く領域</a:t>
            </a:r>
            <a:endParaRPr kumimoji="1" lang="ja-JP" altLang="ja-JP" sz="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ja-JP" sz="2200" b="0" i="0" u="none" strike="noStrike" cap="none" normalizeH="0" baseline="0" dirty="0" smtClean="0">
                <a:ln>
                  <a:noFill/>
                </a:ln>
                <a:solidFill>
                  <a:schemeClr val="tx1"/>
                </a:solidFill>
                <a:effectLst/>
                <a:latin typeface="HG丸ｺﾞｼｯｸM-PRO" pitchFamily="50" charset="-128"/>
                <a:ea typeface="HG丸ｺﾞｼｯｸM-PRO" pitchFamily="50" charset="-128"/>
                <a:cs typeface="Times New Roman" pitchFamily="18" charset="0"/>
              </a:rPr>
              <a:t>（倫理）</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8" name="Rectangle 28"/>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pSp>
        <p:nvGrpSpPr>
          <p:cNvPr id="17" name="グループ化 16"/>
          <p:cNvGrpSpPr/>
          <p:nvPr/>
        </p:nvGrpSpPr>
        <p:grpSpPr>
          <a:xfrm>
            <a:off x="1619672" y="2622168"/>
            <a:ext cx="6768752" cy="3599650"/>
            <a:chOff x="1619672" y="2622168"/>
            <a:chExt cx="6768752" cy="3599650"/>
          </a:xfrm>
        </p:grpSpPr>
        <p:sp>
          <p:nvSpPr>
            <p:cNvPr id="28" name="テキスト ボックス 27"/>
            <p:cNvSpPr txBox="1"/>
            <p:nvPr/>
          </p:nvSpPr>
          <p:spPr>
            <a:xfrm>
              <a:off x="1763688" y="2622170"/>
              <a:ext cx="792088" cy="646331"/>
            </a:xfrm>
            <a:prstGeom prst="rect">
              <a:avLst/>
            </a:prstGeom>
            <a:noFill/>
          </p:spPr>
          <p:txBody>
            <a:bodyPr wrap="square" rtlCol="0">
              <a:spAutoFit/>
            </a:bodyPr>
            <a:lstStyle/>
            <a:p>
              <a:r>
                <a:rPr kumimoji="1" lang="ja-JP" altLang="en-US" sz="3600" dirty="0" smtClean="0">
                  <a:solidFill>
                    <a:srgbClr val="2415EB"/>
                  </a:solidFill>
                </a:rPr>
                <a:t>①</a:t>
              </a:r>
              <a:endParaRPr kumimoji="1" lang="ja-JP" altLang="en-US" sz="3600" dirty="0">
                <a:solidFill>
                  <a:srgbClr val="2415EB"/>
                </a:solidFill>
              </a:endParaRPr>
            </a:p>
          </p:txBody>
        </p:sp>
        <p:sp>
          <p:nvSpPr>
            <p:cNvPr id="29" name="テキスト ボックス 28"/>
            <p:cNvSpPr txBox="1"/>
            <p:nvPr/>
          </p:nvSpPr>
          <p:spPr>
            <a:xfrm>
              <a:off x="6389374" y="2635814"/>
              <a:ext cx="792088" cy="646331"/>
            </a:xfrm>
            <a:prstGeom prst="rect">
              <a:avLst/>
            </a:prstGeom>
            <a:noFill/>
          </p:spPr>
          <p:txBody>
            <a:bodyPr wrap="square" rtlCol="0">
              <a:spAutoFit/>
            </a:bodyPr>
            <a:lstStyle/>
            <a:p>
              <a:r>
                <a:rPr kumimoji="1" lang="ja-JP" altLang="en-US" sz="3600" dirty="0" smtClean="0">
                  <a:solidFill>
                    <a:srgbClr val="2415EB"/>
                  </a:solidFill>
                </a:rPr>
                <a:t>⑩</a:t>
              </a:r>
              <a:endParaRPr kumimoji="1" lang="ja-JP" altLang="en-US" sz="3600" dirty="0">
                <a:solidFill>
                  <a:srgbClr val="2415EB"/>
                </a:solidFill>
              </a:endParaRPr>
            </a:p>
          </p:txBody>
        </p:sp>
        <p:sp>
          <p:nvSpPr>
            <p:cNvPr id="30" name="テキスト ボックス 29"/>
            <p:cNvSpPr txBox="1"/>
            <p:nvPr/>
          </p:nvSpPr>
          <p:spPr>
            <a:xfrm>
              <a:off x="3601817" y="5033076"/>
              <a:ext cx="792088" cy="646331"/>
            </a:xfrm>
            <a:prstGeom prst="rect">
              <a:avLst/>
            </a:prstGeom>
            <a:noFill/>
          </p:spPr>
          <p:txBody>
            <a:bodyPr wrap="square" rtlCol="0">
              <a:spAutoFit/>
            </a:bodyPr>
            <a:lstStyle/>
            <a:p>
              <a:r>
                <a:rPr kumimoji="1" lang="ja-JP" altLang="en-US" sz="3600" dirty="0" smtClean="0">
                  <a:solidFill>
                    <a:srgbClr val="2415EB"/>
                  </a:solidFill>
                </a:rPr>
                <a:t>⑨</a:t>
              </a:r>
              <a:endParaRPr kumimoji="1" lang="ja-JP" altLang="en-US" sz="3600" dirty="0">
                <a:solidFill>
                  <a:srgbClr val="2415EB"/>
                </a:solidFill>
              </a:endParaRPr>
            </a:p>
          </p:txBody>
        </p:sp>
        <p:sp>
          <p:nvSpPr>
            <p:cNvPr id="31" name="テキスト ボックス 30"/>
            <p:cNvSpPr txBox="1"/>
            <p:nvPr/>
          </p:nvSpPr>
          <p:spPr>
            <a:xfrm>
              <a:off x="7261612" y="5293361"/>
              <a:ext cx="792088" cy="646331"/>
            </a:xfrm>
            <a:prstGeom prst="rect">
              <a:avLst/>
            </a:prstGeom>
            <a:noFill/>
          </p:spPr>
          <p:txBody>
            <a:bodyPr wrap="square" rtlCol="0">
              <a:spAutoFit/>
            </a:bodyPr>
            <a:lstStyle/>
            <a:p>
              <a:r>
                <a:rPr kumimoji="1" lang="ja-JP" altLang="en-US" sz="3600" dirty="0" smtClean="0"/>
                <a:t>⑧</a:t>
              </a:r>
              <a:endParaRPr kumimoji="1" lang="ja-JP" altLang="en-US" sz="3600" dirty="0"/>
            </a:p>
          </p:txBody>
        </p:sp>
        <p:sp>
          <p:nvSpPr>
            <p:cNvPr id="32" name="テキスト ボックス 31"/>
            <p:cNvSpPr txBox="1"/>
            <p:nvPr/>
          </p:nvSpPr>
          <p:spPr>
            <a:xfrm>
              <a:off x="2914184" y="5013176"/>
              <a:ext cx="792088" cy="646331"/>
            </a:xfrm>
            <a:prstGeom prst="rect">
              <a:avLst/>
            </a:prstGeom>
            <a:noFill/>
          </p:spPr>
          <p:txBody>
            <a:bodyPr wrap="square" rtlCol="0">
              <a:spAutoFit/>
            </a:bodyPr>
            <a:lstStyle/>
            <a:p>
              <a:r>
                <a:rPr kumimoji="1" lang="ja-JP" altLang="en-US" sz="3600" dirty="0" smtClean="0"/>
                <a:t>⑦</a:t>
              </a:r>
              <a:endParaRPr kumimoji="1" lang="ja-JP" altLang="en-US" sz="3600" dirty="0"/>
            </a:p>
          </p:txBody>
        </p:sp>
        <p:sp>
          <p:nvSpPr>
            <p:cNvPr id="33" name="テキスト ボックス 32"/>
            <p:cNvSpPr txBox="1"/>
            <p:nvPr/>
          </p:nvSpPr>
          <p:spPr>
            <a:xfrm>
              <a:off x="2411760" y="2622169"/>
              <a:ext cx="792088" cy="646331"/>
            </a:xfrm>
            <a:prstGeom prst="rect">
              <a:avLst/>
            </a:prstGeom>
            <a:noFill/>
          </p:spPr>
          <p:txBody>
            <a:bodyPr wrap="square" rtlCol="0">
              <a:spAutoFit/>
            </a:bodyPr>
            <a:lstStyle/>
            <a:p>
              <a:r>
                <a:rPr kumimoji="1" lang="ja-JP" altLang="en-US" sz="3600" dirty="0" smtClean="0"/>
                <a:t>⑥</a:t>
              </a:r>
              <a:endParaRPr kumimoji="1" lang="ja-JP" altLang="en-US" sz="3600" dirty="0"/>
            </a:p>
          </p:txBody>
        </p:sp>
        <p:sp>
          <p:nvSpPr>
            <p:cNvPr id="34" name="テキスト ボックス 33"/>
            <p:cNvSpPr txBox="1"/>
            <p:nvPr/>
          </p:nvSpPr>
          <p:spPr>
            <a:xfrm>
              <a:off x="3347864" y="4027628"/>
              <a:ext cx="792088" cy="646331"/>
            </a:xfrm>
            <a:prstGeom prst="rect">
              <a:avLst/>
            </a:prstGeom>
            <a:noFill/>
          </p:spPr>
          <p:txBody>
            <a:bodyPr wrap="square" rtlCol="0">
              <a:spAutoFit/>
            </a:bodyPr>
            <a:lstStyle/>
            <a:p>
              <a:r>
                <a:rPr kumimoji="1" lang="ja-JP" altLang="en-US" sz="3600" dirty="0" smtClean="0">
                  <a:solidFill>
                    <a:srgbClr val="2415EB"/>
                  </a:solidFill>
                </a:rPr>
                <a:t>⑤</a:t>
              </a:r>
              <a:endParaRPr kumimoji="1" lang="ja-JP" altLang="en-US" sz="3600" dirty="0">
                <a:solidFill>
                  <a:srgbClr val="2415EB"/>
                </a:solidFill>
              </a:endParaRPr>
            </a:p>
          </p:txBody>
        </p:sp>
        <p:sp>
          <p:nvSpPr>
            <p:cNvPr id="35" name="テキスト ボックス 34"/>
            <p:cNvSpPr txBox="1"/>
            <p:nvPr/>
          </p:nvSpPr>
          <p:spPr>
            <a:xfrm>
              <a:off x="6493623" y="5302949"/>
              <a:ext cx="792088" cy="646331"/>
            </a:xfrm>
            <a:prstGeom prst="rect">
              <a:avLst/>
            </a:prstGeom>
            <a:noFill/>
          </p:spPr>
          <p:txBody>
            <a:bodyPr wrap="square" rtlCol="0">
              <a:spAutoFit/>
            </a:bodyPr>
            <a:lstStyle/>
            <a:p>
              <a:r>
                <a:rPr kumimoji="1" lang="ja-JP" altLang="en-US" sz="3600" dirty="0" smtClean="0"/>
                <a:t>④</a:t>
              </a:r>
              <a:endParaRPr kumimoji="1" lang="ja-JP" altLang="en-US" sz="3600" dirty="0"/>
            </a:p>
          </p:txBody>
        </p:sp>
        <p:sp>
          <p:nvSpPr>
            <p:cNvPr id="36" name="テキスト ボックス 35"/>
            <p:cNvSpPr txBox="1"/>
            <p:nvPr/>
          </p:nvSpPr>
          <p:spPr>
            <a:xfrm>
              <a:off x="1619672" y="5033075"/>
              <a:ext cx="792088" cy="646331"/>
            </a:xfrm>
            <a:prstGeom prst="rect">
              <a:avLst/>
            </a:prstGeom>
            <a:noFill/>
          </p:spPr>
          <p:txBody>
            <a:bodyPr wrap="square" rtlCol="0">
              <a:spAutoFit/>
            </a:bodyPr>
            <a:lstStyle/>
            <a:p>
              <a:r>
                <a:rPr lang="ja-JP" altLang="en-US" sz="3600" dirty="0">
                  <a:solidFill>
                    <a:srgbClr val="2415EB"/>
                  </a:solidFill>
                </a:rPr>
                <a:t>③</a:t>
              </a:r>
              <a:endParaRPr kumimoji="1" lang="ja-JP" altLang="en-US" sz="3600" dirty="0">
                <a:solidFill>
                  <a:srgbClr val="2415EB"/>
                </a:solidFill>
              </a:endParaRPr>
            </a:p>
          </p:txBody>
        </p:sp>
        <p:sp>
          <p:nvSpPr>
            <p:cNvPr id="37" name="テキスト ボックス 36"/>
            <p:cNvSpPr txBox="1"/>
            <p:nvPr/>
          </p:nvSpPr>
          <p:spPr>
            <a:xfrm>
              <a:off x="5796136" y="2635814"/>
              <a:ext cx="792088" cy="646331"/>
            </a:xfrm>
            <a:prstGeom prst="rect">
              <a:avLst/>
            </a:prstGeom>
            <a:noFill/>
          </p:spPr>
          <p:txBody>
            <a:bodyPr wrap="square" rtlCol="0">
              <a:spAutoFit/>
            </a:bodyPr>
            <a:lstStyle/>
            <a:p>
              <a:r>
                <a:rPr lang="ja-JP" altLang="en-US" sz="3600" dirty="0"/>
                <a:t>②</a:t>
              </a:r>
              <a:endParaRPr kumimoji="1" lang="ja-JP" altLang="en-US" sz="3600" dirty="0"/>
            </a:p>
          </p:txBody>
        </p:sp>
        <p:sp>
          <p:nvSpPr>
            <p:cNvPr id="38" name="テキスト ボックス 37"/>
            <p:cNvSpPr txBox="1"/>
            <p:nvPr/>
          </p:nvSpPr>
          <p:spPr>
            <a:xfrm>
              <a:off x="4350844" y="4027627"/>
              <a:ext cx="792088" cy="646331"/>
            </a:xfrm>
            <a:prstGeom prst="rect">
              <a:avLst/>
            </a:prstGeom>
            <a:noFill/>
          </p:spPr>
          <p:txBody>
            <a:bodyPr wrap="square" rtlCol="0">
              <a:spAutoFit/>
            </a:bodyPr>
            <a:lstStyle/>
            <a:p>
              <a:r>
                <a:rPr kumimoji="1" lang="ja-JP" altLang="en-US" sz="3600" dirty="0" smtClean="0">
                  <a:solidFill>
                    <a:srgbClr val="2415EB"/>
                  </a:solidFill>
                </a:rPr>
                <a:t>⑨</a:t>
              </a:r>
              <a:endParaRPr kumimoji="1" lang="ja-JP" altLang="en-US" sz="3600" dirty="0">
                <a:solidFill>
                  <a:srgbClr val="2415EB"/>
                </a:solidFill>
              </a:endParaRPr>
            </a:p>
          </p:txBody>
        </p:sp>
        <p:sp>
          <p:nvSpPr>
            <p:cNvPr id="39" name="テキスト ボックス 38"/>
            <p:cNvSpPr txBox="1"/>
            <p:nvPr/>
          </p:nvSpPr>
          <p:spPr>
            <a:xfrm>
              <a:off x="2627784" y="5575487"/>
              <a:ext cx="792088" cy="646331"/>
            </a:xfrm>
            <a:prstGeom prst="rect">
              <a:avLst/>
            </a:prstGeom>
            <a:noFill/>
          </p:spPr>
          <p:txBody>
            <a:bodyPr wrap="square" rtlCol="0">
              <a:spAutoFit/>
            </a:bodyPr>
            <a:lstStyle/>
            <a:p>
              <a:r>
                <a:rPr kumimoji="1" lang="ja-JP" altLang="en-US" sz="3600" dirty="0" smtClean="0">
                  <a:solidFill>
                    <a:srgbClr val="2415EB"/>
                  </a:solidFill>
                </a:rPr>
                <a:t>⑩</a:t>
              </a:r>
              <a:endParaRPr kumimoji="1" lang="ja-JP" altLang="en-US" sz="3600" dirty="0">
                <a:solidFill>
                  <a:srgbClr val="2415EB"/>
                </a:solidFill>
              </a:endParaRPr>
            </a:p>
          </p:txBody>
        </p:sp>
        <p:sp>
          <p:nvSpPr>
            <p:cNvPr id="40" name="テキスト ボックス 39"/>
            <p:cNvSpPr txBox="1"/>
            <p:nvPr/>
          </p:nvSpPr>
          <p:spPr>
            <a:xfrm>
              <a:off x="3767536" y="2622168"/>
              <a:ext cx="792088" cy="646331"/>
            </a:xfrm>
            <a:prstGeom prst="rect">
              <a:avLst/>
            </a:prstGeom>
            <a:noFill/>
          </p:spPr>
          <p:txBody>
            <a:bodyPr wrap="square" rtlCol="0">
              <a:spAutoFit/>
            </a:bodyPr>
            <a:lstStyle/>
            <a:p>
              <a:r>
                <a:rPr kumimoji="1" lang="ja-JP" altLang="en-US" sz="3600" dirty="0" smtClean="0">
                  <a:solidFill>
                    <a:srgbClr val="2415EB"/>
                  </a:solidFill>
                </a:rPr>
                <a:t>⑮</a:t>
              </a:r>
              <a:endParaRPr kumimoji="1" lang="ja-JP" altLang="en-US" sz="3600" dirty="0">
                <a:solidFill>
                  <a:srgbClr val="2415EB"/>
                </a:solidFill>
              </a:endParaRPr>
            </a:p>
          </p:txBody>
        </p:sp>
        <p:sp>
          <p:nvSpPr>
            <p:cNvPr id="41" name="テキスト ボックス 40"/>
            <p:cNvSpPr txBox="1"/>
            <p:nvPr/>
          </p:nvSpPr>
          <p:spPr>
            <a:xfrm>
              <a:off x="1943708" y="5575487"/>
              <a:ext cx="792088" cy="646331"/>
            </a:xfrm>
            <a:prstGeom prst="rect">
              <a:avLst/>
            </a:prstGeom>
            <a:noFill/>
          </p:spPr>
          <p:txBody>
            <a:bodyPr wrap="square" rtlCol="0">
              <a:spAutoFit/>
            </a:bodyPr>
            <a:lstStyle/>
            <a:p>
              <a:r>
                <a:rPr kumimoji="1" lang="ja-JP" altLang="en-US" sz="3600" dirty="0" smtClean="0"/>
                <a:t>⑭</a:t>
              </a:r>
              <a:endParaRPr kumimoji="1" lang="ja-JP" altLang="en-US" sz="3600" dirty="0"/>
            </a:p>
          </p:txBody>
        </p:sp>
        <p:sp>
          <p:nvSpPr>
            <p:cNvPr id="42" name="テキスト ボックス 41"/>
            <p:cNvSpPr txBox="1"/>
            <p:nvPr/>
          </p:nvSpPr>
          <p:spPr>
            <a:xfrm>
              <a:off x="7596336" y="2638653"/>
              <a:ext cx="792088" cy="646331"/>
            </a:xfrm>
            <a:prstGeom prst="rect">
              <a:avLst/>
            </a:prstGeom>
            <a:noFill/>
          </p:spPr>
          <p:txBody>
            <a:bodyPr wrap="square" rtlCol="0">
              <a:spAutoFit/>
            </a:bodyPr>
            <a:lstStyle/>
            <a:p>
              <a:r>
                <a:rPr lang="ja-JP" altLang="en-US" sz="3600" dirty="0"/>
                <a:t>⑬</a:t>
              </a:r>
              <a:endParaRPr kumimoji="1" lang="ja-JP" altLang="en-US" sz="3600" dirty="0"/>
            </a:p>
          </p:txBody>
        </p:sp>
        <p:sp>
          <p:nvSpPr>
            <p:cNvPr id="43" name="テキスト ボックス 42"/>
            <p:cNvSpPr txBox="1"/>
            <p:nvPr/>
          </p:nvSpPr>
          <p:spPr>
            <a:xfrm>
              <a:off x="3059832" y="2622172"/>
              <a:ext cx="792088" cy="646331"/>
            </a:xfrm>
            <a:prstGeom prst="rect">
              <a:avLst/>
            </a:prstGeom>
            <a:noFill/>
          </p:spPr>
          <p:txBody>
            <a:bodyPr wrap="square" rtlCol="0">
              <a:spAutoFit/>
            </a:bodyPr>
            <a:lstStyle/>
            <a:p>
              <a:r>
                <a:rPr kumimoji="1" lang="ja-JP" altLang="en-US" sz="3600" dirty="0" smtClean="0">
                  <a:solidFill>
                    <a:srgbClr val="2415EB"/>
                  </a:solidFill>
                </a:rPr>
                <a:t>⑫</a:t>
              </a:r>
              <a:endParaRPr kumimoji="1" lang="ja-JP" altLang="en-US" sz="3600" dirty="0">
                <a:solidFill>
                  <a:srgbClr val="2415EB"/>
                </a:solidFill>
              </a:endParaRPr>
            </a:p>
          </p:txBody>
        </p:sp>
        <p:sp>
          <p:nvSpPr>
            <p:cNvPr id="44" name="テキスト ボックス 43"/>
            <p:cNvSpPr txBox="1"/>
            <p:nvPr/>
          </p:nvSpPr>
          <p:spPr>
            <a:xfrm>
              <a:off x="5250805" y="4046772"/>
              <a:ext cx="792088" cy="646331"/>
            </a:xfrm>
            <a:prstGeom prst="rect">
              <a:avLst/>
            </a:prstGeom>
            <a:noFill/>
          </p:spPr>
          <p:txBody>
            <a:bodyPr wrap="square" rtlCol="0">
              <a:spAutoFit/>
            </a:bodyPr>
            <a:lstStyle/>
            <a:p>
              <a:r>
                <a:rPr kumimoji="1" lang="ja-JP" altLang="en-US" sz="3600" dirty="0" smtClean="0"/>
                <a:t>⑪</a:t>
              </a:r>
              <a:endParaRPr kumimoji="1" lang="ja-JP" altLang="en-US" sz="3600" dirty="0"/>
            </a:p>
          </p:txBody>
        </p:sp>
        <p:sp>
          <p:nvSpPr>
            <p:cNvPr id="45" name="テキスト ボックス 44"/>
            <p:cNvSpPr txBox="1"/>
            <p:nvPr/>
          </p:nvSpPr>
          <p:spPr>
            <a:xfrm>
              <a:off x="5185717" y="2635814"/>
              <a:ext cx="792088" cy="646331"/>
            </a:xfrm>
            <a:prstGeom prst="rect">
              <a:avLst/>
            </a:prstGeom>
            <a:noFill/>
          </p:spPr>
          <p:txBody>
            <a:bodyPr wrap="square" rtlCol="0">
              <a:spAutoFit/>
            </a:bodyPr>
            <a:lstStyle/>
            <a:p>
              <a:r>
                <a:rPr kumimoji="1" lang="ja-JP" altLang="en-US" sz="3600" dirty="0" smtClean="0">
                  <a:solidFill>
                    <a:srgbClr val="2415EB"/>
                  </a:solidFill>
                </a:rPr>
                <a:t>①</a:t>
              </a:r>
              <a:endParaRPr kumimoji="1" lang="ja-JP" altLang="en-US" sz="3600" dirty="0">
                <a:solidFill>
                  <a:srgbClr val="2415EB"/>
                </a:solidFill>
              </a:endParaRPr>
            </a:p>
          </p:txBody>
        </p:sp>
        <p:sp>
          <p:nvSpPr>
            <p:cNvPr id="46" name="テキスト ボックス 45"/>
            <p:cNvSpPr txBox="1"/>
            <p:nvPr/>
          </p:nvSpPr>
          <p:spPr>
            <a:xfrm>
              <a:off x="5652120" y="5302949"/>
              <a:ext cx="792088" cy="646331"/>
            </a:xfrm>
            <a:prstGeom prst="rect">
              <a:avLst/>
            </a:prstGeom>
            <a:noFill/>
          </p:spPr>
          <p:txBody>
            <a:bodyPr wrap="square" rtlCol="0">
              <a:spAutoFit/>
            </a:bodyPr>
            <a:lstStyle/>
            <a:p>
              <a:r>
                <a:rPr lang="ja-JP" altLang="en-US" sz="3600" dirty="0">
                  <a:solidFill>
                    <a:srgbClr val="2415EB"/>
                  </a:solidFill>
                </a:rPr>
                <a:t>③</a:t>
              </a:r>
              <a:endParaRPr kumimoji="1" lang="ja-JP" altLang="en-US" sz="3600" dirty="0">
                <a:solidFill>
                  <a:srgbClr val="2415EB"/>
                </a:solidFill>
              </a:endParaRPr>
            </a:p>
          </p:txBody>
        </p:sp>
        <p:sp>
          <p:nvSpPr>
            <p:cNvPr id="47" name="テキスト ボックス 46"/>
            <p:cNvSpPr txBox="1"/>
            <p:nvPr/>
          </p:nvSpPr>
          <p:spPr>
            <a:xfrm>
              <a:off x="2267744" y="5033077"/>
              <a:ext cx="792088" cy="646331"/>
            </a:xfrm>
            <a:prstGeom prst="rect">
              <a:avLst/>
            </a:prstGeom>
            <a:noFill/>
          </p:spPr>
          <p:txBody>
            <a:bodyPr wrap="square" rtlCol="0">
              <a:spAutoFit/>
            </a:bodyPr>
            <a:lstStyle/>
            <a:p>
              <a:r>
                <a:rPr kumimoji="1" lang="ja-JP" altLang="en-US" sz="3600" dirty="0" smtClean="0">
                  <a:solidFill>
                    <a:srgbClr val="2415EB"/>
                  </a:solidFill>
                </a:rPr>
                <a:t>⑤</a:t>
              </a:r>
              <a:endParaRPr kumimoji="1" lang="ja-JP" altLang="en-US" sz="3600" dirty="0">
                <a:solidFill>
                  <a:srgbClr val="2415EB"/>
                </a:solidFill>
              </a:endParaRPr>
            </a:p>
          </p:txBody>
        </p:sp>
        <p:sp>
          <p:nvSpPr>
            <p:cNvPr id="48" name="テキスト ボックス 47"/>
            <p:cNvSpPr txBox="1"/>
            <p:nvPr/>
          </p:nvSpPr>
          <p:spPr>
            <a:xfrm>
              <a:off x="6984268" y="2635814"/>
              <a:ext cx="792088" cy="646331"/>
            </a:xfrm>
            <a:prstGeom prst="rect">
              <a:avLst/>
            </a:prstGeom>
            <a:noFill/>
          </p:spPr>
          <p:txBody>
            <a:bodyPr wrap="square" rtlCol="0">
              <a:spAutoFit/>
            </a:bodyPr>
            <a:lstStyle/>
            <a:p>
              <a:r>
                <a:rPr kumimoji="1" lang="ja-JP" altLang="en-US" sz="3600" dirty="0" smtClean="0">
                  <a:solidFill>
                    <a:srgbClr val="2415EB"/>
                  </a:solidFill>
                </a:rPr>
                <a:t>⑫</a:t>
              </a:r>
              <a:endParaRPr kumimoji="1" lang="ja-JP" altLang="en-US" sz="3600" dirty="0">
                <a:solidFill>
                  <a:srgbClr val="2415EB"/>
                </a:solidFill>
              </a:endParaRPr>
            </a:p>
          </p:txBody>
        </p:sp>
        <p:sp>
          <p:nvSpPr>
            <p:cNvPr id="49" name="テキスト ボックス 48"/>
            <p:cNvSpPr txBox="1"/>
            <p:nvPr/>
          </p:nvSpPr>
          <p:spPr>
            <a:xfrm>
              <a:off x="3394705" y="5575486"/>
              <a:ext cx="792088" cy="646331"/>
            </a:xfrm>
            <a:prstGeom prst="rect">
              <a:avLst/>
            </a:prstGeom>
            <a:noFill/>
          </p:spPr>
          <p:txBody>
            <a:bodyPr wrap="square" rtlCol="0">
              <a:spAutoFit/>
            </a:bodyPr>
            <a:lstStyle/>
            <a:p>
              <a:r>
                <a:rPr kumimoji="1" lang="ja-JP" altLang="en-US" sz="3600" dirty="0" smtClean="0">
                  <a:solidFill>
                    <a:srgbClr val="2415EB"/>
                  </a:solidFill>
                </a:rPr>
                <a:t>⑮</a:t>
              </a:r>
              <a:endParaRPr kumimoji="1" lang="ja-JP" altLang="en-US" sz="3600" dirty="0">
                <a:solidFill>
                  <a:srgbClr val="2415EB"/>
                </a:solidFill>
              </a:endParaRPr>
            </a:p>
          </p:txBody>
        </p:sp>
      </p:grpSp>
    </p:spTree>
    <p:extLst>
      <p:ext uri="{BB962C8B-B14F-4D97-AF65-F5344CB8AC3E}">
        <p14:creationId xmlns:p14="http://schemas.microsoft.com/office/powerpoint/2010/main" val="82774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20308" t="16492" r="47846" b="19147"/>
          <a:stretch/>
        </p:blipFill>
        <p:spPr>
          <a:xfrm>
            <a:off x="2530806" y="1078719"/>
            <a:ext cx="4045875" cy="5779282"/>
          </a:xfrm>
          <a:prstGeom prst="rect">
            <a:avLst/>
          </a:prstGeom>
        </p:spPr>
      </p:pic>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196000" tIns="121920" rIns="121920" bIns="121920" numCol="1" spcCol="1270" anchor="ctr" anchorCtr="0">
              <a:noAutofit/>
            </a:bodyPr>
            <a:lstStyle/>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情報モラル教育と家庭の教育力</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sp>
        <p:nvSpPr>
          <p:cNvPr id="25" name="テキスト ボックス 24"/>
          <p:cNvSpPr txBox="1"/>
          <p:nvPr/>
        </p:nvSpPr>
        <p:spPr>
          <a:xfrm>
            <a:off x="5521530" y="6392361"/>
            <a:ext cx="3586973" cy="461665"/>
          </a:xfrm>
          <a:prstGeom prst="rect">
            <a:avLst/>
          </a:prstGeom>
          <a:noFill/>
        </p:spPr>
        <p:txBody>
          <a:bodyPr wrap="square" rtlCol="0">
            <a:spAutoFit/>
          </a:bodyPr>
          <a:lstStyle/>
          <a:p>
            <a:pPr algn="r"/>
            <a:r>
              <a:rPr lang="ja-JP" altLang="en-US" sz="1200" dirty="0" smtClean="0"/>
              <a:t>挿絵引用　藤川大祐「スマホ時代の親たちへ</a:t>
            </a:r>
            <a:endParaRPr lang="en-US" altLang="ja-JP" sz="1200" dirty="0" smtClean="0"/>
          </a:p>
          <a:p>
            <a:pPr algn="r"/>
            <a:r>
              <a:rPr lang="en-US" altLang="ja-JP" sz="1200" dirty="0" smtClean="0"/>
              <a:t>『</a:t>
            </a:r>
            <a:r>
              <a:rPr lang="ja-JP" altLang="en-US" sz="1200" dirty="0" smtClean="0"/>
              <a:t>わからない</a:t>
            </a:r>
            <a:r>
              <a:rPr lang="en-US" altLang="ja-JP" sz="1200" dirty="0" smtClean="0"/>
              <a:t>』</a:t>
            </a:r>
            <a:r>
              <a:rPr lang="ja-JP" altLang="en-US" sz="1200" dirty="0" smtClean="0"/>
              <a:t>では守れない！」</a:t>
            </a:r>
            <a:endParaRPr kumimoji="1" lang="ja-JP" altLang="en-US" sz="1200" dirty="0"/>
          </a:p>
        </p:txBody>
      </p:sp>
    </p:spTree>
    <p:extLst>
      <p:ext uri="{BB962C8B-B14F-4D97-AF65-F5344CB8AC3E}">
        <p14:creationId xmlns:p14="http://schemas.microsoft.com/office/powerpoint/2010/main" val="23536003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ts val="26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30" name="グループ化 29"/>
          <p:cNvGrpSpPr/>
          <p:nvPr/>
        </p:nvGrpSpPr>
        <p:grpSpPr>
          <a:xfrm>
            <a:off x="539552" y="-9335"/>
            <a:ext cx="8172400" cy="1134079"/>
            <a:chOff x="0" y="2051393"/>
            <a:chExt cx="8172400" cy="1134079"/>
          </a:xfrm>
          <a:scene3d>
            <a:camera prst="orthographicFront">
              <a:rot lat="0" lon="0" rev="0"/>
            </a:camera>
            <a:lightRig rig="glow" dir="t">
              <a:rot lat="0" lon="0" rev="14100000"/>
            </a:lightRig>
          </a:scene3d>
        </p:grpSpPr>
        <p:sp>
          <p:nvSpPr>
            <p:cNvPr id="31" name="対角する 2 つの角を丸めた四角形 30"/>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32"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情報モラルの授業作り</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sp>
        <p:nvSpPr>
          <p:cNvPr id="33" name="テキスト ボックス 32"/>
          <p:cNvSpPr txBox="1"/>
          <p:nvPr/>
        </p:nvSpPr>
        <p:spPr>
          <a:xfrm>
            <a:off x="179512" y="1268760"/>
            <a:ext cx="4446240" cy="523220"/>
          </a:xfrm>
          <a:prstGeom prst="rect">
            <a:avLst/>
          </a:prstGeom>
          <a:noFill/>
        </p:spPr>
        <p:txBody>
          <a:bodyPr wrap="square" rtlCol="0">
            <a:spAutoFit/>
          </a:bodyPr>
          <a:lstStyle/>
          <a:p>
            <a:r>
              <a:rPr lang="ja-JP" altLang="en-US" sz="2800" dirty="0" smtClean="0"/>
              <a:t>この後の</a:t>
            </a:r>
            <a:r>
              <a:rPr kumimoji="1" lang="ja-JP" altLang="en-US" sz="2800" dirty="0" smtClean="0"/>
              <a:t>活動の流れ</a:t>
            </a:r>
            <a:endParaRPr kumimoji="1" lang="ja-JP" altLang="en-US" sz="2800" dirty="0"/>
          </a:p>
        </p:txBody>
      </p:sp>
      <p:graphicFrame>
        <p:nvGraphicFramePr>
          <p:cNvPr id="34" name="表 33"/>
          <p:cNvGraphicFramePr>
            <a:graphicFrameLocks noGrp="1"/>
          </p:cNvGraphicFramePr>
          <p:nvPr>
            <p:extLst>
              <p:ext uri="{D42A27DB-BD31-4B8C-83A1-F6EECF244321}">
                <p14:modId xmlns:p14="http://schemas.microsoft.com/office/powerpoint/2010/main" val="1938951790"/>
              </p:ext>
            </p:extLst>
          </p:nvPr>
        </p:nvGraphicFramePr>
        <p:xfrm>
          <a:off x="179512" y="1772816"/>
          <a:ext cx="8784976" cy="4572312"/>
        </p:xfrm>
        <a:graphic>
          <a:graphicData uri="http://schemas.openxmlformats.org/drawingml/2006/table">
            <a:tbl>
              <a:tblPr firstRow="1" bandRow="1">
                <a:tableStyleId>{1FECB4D8-DB02-4DC6-A0A2-4F2EBAE1DC90}</a:tableStyleId>
              </a:tblPr>
              <a:tblGrid>
                <a:gridCol w="576064"/>
                <a:gridCol w="144016"/>
                <a:gridCol w="3672408"/>
                <a:gridCol w="2088232"/>
                <a:gridCol w="2304256"/>
              </a:tblGrid>
              <a:tr h="370840">
                <a:tc gridSpan="2">
                  <a:txBody>
                    <a:bodyPr/>
                    <a:lstStyle/>
                    <a:p>
                      <a:pPr algn="ctr"/>
                      <a:endParaRPr kumimoji="1" lang="ja-JP" altLang="en-US" sz="2800" dirty="0"/>
                    </a:p>
                  </a:txBody>
                  <a:tcPr/>
                </a:tc>
                <a:tc hMerge="1">
                  <a:txBody>
                    <a:bodyPr/>
                    <a:lstStyle/>
                    <a:p>
                      <a:endParaRPr kumimoji="1" lang="ja-JP" altLang="en-US"/>
                    </a:p>
                  </a:txBody>
                  <a:tcPr/>
                </a:tc>
                <a:tc>
                  <a:txBody>
                    <a:bodyPr/>
                    <a:lstStyle/>
                    <a:p>
                      <a:pPr algn="ctr"/>
                      <a:r>
                        <a:rPr kumimoji="1" lang="ja-JP" altLang="en-US" sz="2000" dirty="0" smtClean="0"/>
                        <a:t>内容</a:t>
                      </a:r>
                      <a:endParaRPr kumimoji="1" lang="ja-JP" altLang="en-US" sz="2000" dirty="0">
                        <a:latin typeface="HG丸ｺﾞｼｯｸM-PRO" panose="020F0600000000000000" pitchFamily="50" charset="-128"/>
                        <a:ea typeface="HG丸ｺﾞｼｯｸM-PRO" panose="020F0600000000000000" pitchFamily="50" charset="-128"/>
                      </a:endParaRPr>
                    </a:p>
                  </a:txBody>
                  <a:tcPr/>
                </a:tc>
                <a:tc>
                  <a:txBody>
                    <a:bodyPr/>
                    <a:lstStyle/>
                    <a:p>
                      <a:pPr algn="ctr"/>
                      <a:r>
                        <a:rPr kumimoji="1" lang="ja-JP" altLang="en-US" sz="2000" dirty="0" smtClean="0"/>
                        <a:t>形態</a:t>
                      </a:r>
                      <a:endParaRPr kumimoji="1" lang="ja-JP" altLang="en-US" sz="2000" dirty="0">
                        <a:latin typeface="HG丸ｺﾞｼｯｸM-PRO" panose="020F0600000000000000" pitchFamily="50" charset="-128"/>
                        <a:ea typeface="HG丸ｺﾞｼｯｸM-PRO" panose="020F0600000000000000" pitchFamily="50" charset="-128"/>
                      </a:endParaRPr>
                    </a:p>
                  </a:txBody>
                  <a:tcPr/>
                </a:tc>
                <a:tc>
                  <a:txBody>
                    <a:bodyPr/>
                    <a:lstStyle/>
                    <a:p>
                      <a:pPr algn="ctr"/>
                      <a:r>
                        <a:rPr kumimoji="1" lang="ja-JP" altLang="en-US" sz="2000" dirty="0" smtClean="0"/>
                        <a:t>場所</a:t>
                      </a:r>
                      <a:endParaRPr kumimoji="1" lang="ja-JP" altLang="en-US" sz="2000" dirty="0">
                        <a:latin typeface="HG丸ｺﾞｼｯｸM-PRO" panose="020F0600000000000000" pitchFamily="50" charset="-128"/>
                        <a:ea typeface="HG丸ｺﾞｼｯｸM-PRO" panose="020F0600000000000000" pitchFamily="50" charset="-128"/>
                      </a:endParaRPr>
                    </a:p>
                  </a:txBody>
                  <a:tcPr/>
                </a:tc>
              </a:tr>
              <a:tr h="370840">
                <a:tc gridSpan="3">
                  <a:txBody>
                    <a:bodyPr/>
                    <a:lstStyle/>
                    <a:p>
                      <a:pPr algn="ctr"/>
                      <a:r>
                        <a:rPr kumimoji="1" lang="ja-JP" altLang="en-US" sz="2600" dirty="0" smtClean="0"/>
                        <a:t>情報モラルの懇談会例</a:t>
                      </a:r>
                      <a:endParaRPr kumimoji="1" lang="en-US" altLang="ja-JP" sz="2600" dirty="0" smtClean="0"/>
                    </a:p>
                    <a:p>
                      <a:pPr algn="ctr"/>
                      <a:r>
                        <a:rPr kumimoji="1" lang="ja-JP" altLang="en-US" sz="2600" dirty="0" smtClean="0"/>
                        <a:t>体験活動</a:t>
                      </a:r>
                      <a:endParaRPr kumimoji="1" lang="ja-JP" altLang="en-US" sz="2600" dirty="0"/>
                    </a:p>
                  </a:txBody>
                  <a:tcPr anchor="ctr" anchorCtr="1"/>
                </a:tc>
                <a:tc hMerge="1">
                  <a:txBody>
                    <a:bodyPr/>
                    <a:lstStyle/>
                    <a:p>
                      <a:endParaRPr kumimoji="1" lang="ja-JP" altLang="en-US"/>
                    </a:p>
                  </a:txBody>
                  <a:tcPr/>
                </a:tc>
                <a:tc hMerge="1">
                  <a:txBody>
                    <a:bodyPr/>
                    <a:lstStyle/>
                    <a:p>
                      <a:endParaRPr kumimoji="1" lang="ja-JP" altLang="en-US" sz="2600" dirty="0"/>
                    </a:p>
                  </a:txBody>
                  <a:tcPr/>
                </a:tc>
                <a:tc>
                  <a:txBody>
                    <a:bodyPr/>
                    <a:lstStyle/>
                    <a:p>
                      <a:pPr algn="ctr"/>
                      <a:r>
                        <a:rPr kumimoji="1" lang="ja-JP" altLang="en-US" sz="2600" dirty="0" smtClean="0"/>
                        <a:t>グループ</a:t>
                      </a:r>
                      <a:endParaRPr kumimoji="1" lang="en-US" altLang="ja-JP" sz="2600" dirty="0" smtClean="0"/>
                    </a:p>
                  </a:txBody>
                  <a:tcPr anchor="ctr"/>
                </a:tc>
                <a:tc>
                  <a:txBody>
                    <a:bodyPr/>
                    <a:lstStyle/>
                    <a:p>
                      <a:pPr algn="ctr"/>
                      <a:r>
                        <a:rPr kumimoji="1" lang="ja-JP" altLang="en-US" sz="2600" dirty="0" smtClean="0"/>
                        <a:t>会議室</a:t>
                      </a:r>
                      <a:endParaRPr kumimoji="1" lang="ja-JP" altLang="en-US" sz="2600" dirty="0"/>
                    </a:p>
                  </a:txBody>
                  <a:tcPr anchor="ctr" anchorCtr="1"/>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2600" dirty="0" smtClean="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smtClean="0"/>
                        <a:t>児童の実態把握</a:t>
                      </a:r>
                      <a:endParaRPr kumimoji="1" lang="en-US" altLang="ja-JP" sz="2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smtClean="0"/>
                        <a:t>～指導内容の焦点化まで</a:t>
                      </a: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2600" dirty="0" smtClean="0"/>
                    </a:p>
                  </a:txBody>
                  <a:tcPr/>
                </a:tc>
                <a:tc>
                  <a:txBody>
                    <a:bodyPr/>
                    <a:lstStyle/>
                    <a:p>
                      <a:pPr algn="ctr"/>
                      <a:r>
                        <a:rPr kumimoji="1" lang="ja-JP" altLang="en-US" sz="2600" dirty="0" smtClean="0"/>
                        <a:t>各学年</a:t>
                      </a:r>
                      <a:endParaRPr kumimoji="1" lang="en-US" altLang="ja-JP" sz="2600" dirty="0" smtClean="0"/>
                    </a:p>
                  </a:txBody>
                  <a:tcPr/>
                </a:tc>
                <a:tc>
                  <a:txBody>
                    <a:bodyPr/>
                    <a:lstStyle/>
                    <a:p>
                      <a:pPr algn="ctr"/>
                      <a:r>
                        <a:rPr kumimoji="1" lang="ja-JP" altLang="en-US" sz="2600" dirty="0" smtClean="0"/>
                        <a:t>会議室</a:t>
                      </a:r>
                      <a:endParaRPr kumimoji="1" lang="en-US" altLang="ja-JP" sz="2600" dirty="0" smtClean="0"/>
                    </a:p>
                  </a:txBody>
                  <a:tcPr/>
                </a:tc>
              </a:tr>
              <a:tr h="702136">
                <a:tc>
                  <a:txBody>
                    <a:bodyPr/>
                    <a:lstStyle/>
                    <a:p>
                      <a:endParaRPr kumimoji="1" lang="ja-JP" altLang="en-US" sz="2600" dirty="0"/>
                    </a:p>
                  </a:txBody>
                  <a:tcPr/>
                </a:tc>
                <a:tc gridSpan="2">
                  <a:txBody>
                    <a:bodyPr/>
                    <a:lstStyle/>
                    <a:p>
                      <a:r>
                        <a:rPr kumimoji="1" lang="ja-JP" altLang="en-US" sz="2600" dirty="0" smtClean="0"/>
                        <a:t>教材の選択</a:t>
                      </a:r>
                      <a:endParaRPr kumimoji="1" lang="ja-JP" altLang="en-US" sz="2600" dirty="0"/>
                    </a:p>
                  </a:txBody>
                  <a:tcPr/>
                </a:tc>
                <a:tc hMerge="1">
                  <a:txBody>
                    <a:bodyPr/>
                    <a:lstStyle/>
                    <a:p>
                      <a:endParaRPr kumimoji="1" lang="ja-JP" altLang="en-US" sz="2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600" dirty="0" smtClean="0"/>
                        <a:t>低・中・高・育</a:t>
                      </a:r>
                      <a:endParaRPr kumimoji="1" lang="en-US" altLang="ja-JP" sz="2600" dirty="0" smtClean="0"/>
                    </a:p>
                  </a:txBody>
                  <a:tcPr/>
                </a:tc>
                <a:tc>
                  <a:txBody>
                    <a:bodyPr/>
                    <a:lstStyle/>
                    <a:p>
                      <a:pPr algn="ctr"/>
                      <a:r>
                        <a:rPr kumimoji="1" lang="ja-JP" altLang="en-US" sz="2600" dirty="0" smtClean="0"/>
                        <a:t>コンピュータ</a:t>
                      </a:r>
                      <a:r>
                        <a:rPr kumimoji="1" lang="ja-JP" altLang="en-US" sz="1600" dirty="0" smtClean="0"/>
                        <a:t>教室</a:t>
                      </a:r>
                      <a:endParaRPr kumimoji="1" lang="ja-JP" altLang="en-US" sz="1600" dirty="0"/>
                    </a:p>
                  </a:txBody>
                  <a:tcPr/>
                </a:tc>
              </a:tr>
              <a:tr h="370840">
                <a:tc>
                  <a:txBody>
                    <a:bodyPr/>
                    <a:lstStyle/>
                    <a:p>
                      <a:endParaRPr kumimoji="1" lang="ja-JP" altLang="en-US" sz="2600" dirty="0"/>
                    </a:p>
                  </a:txBody>
                  <a:tcPr/>
                </a:tc>
                <a:tc gridSpan="2">
                  <a:txBody>
                    <a:bodyPr/>
                    <a:lstStyle/>
                    <a:p>
                      <a:r>
                        <a:rPr kumimoji="1" lang="ja-JP" altLang="en-US" sz="2600" dirty="0" smtClean="0"/>
                        <a:t>授業アイデアシート作成（略案）</a:t>
                      </a:r>
                      <a:endParaRPr kumimoji="1" lang="ja-JP" altLang="en-US" sz="2600" dirty="0"/>
                    </a:p>
                  </a:txBody>
                  <a:tcPr/>
                </a:tc>
                <a:tc hMerge="1">
                  <a:txBody>
                    <a:bodyPr/>
                    <a:lstStyle/>
                    <a:p>
                      <a:endParaRPr kumimoji="1" lang="ja-JP" altLang="en-US" sz="2600" dirty="0"/>
                    </a:p>
                  </a:txBody>
                  <a:tcPr/>
                </a:tc>
                <a:tc>
                  <a:txBody>
                    <a:bodyPr/>
                    <a:lstStyle/>
                    <a:p>
                      <a:pPr algn="ctr"/>
                      <a:r>
                        <a:rPr kumimoji="1" lang="en-US" altLang="ja-JP" sz="2800" dirty="0" smtClean="0"/>
                        <a:t>〃</a:t>
                      </a:r>
                      <a:endParaRPr kumimoji="1" lang="ja-JP" altLang="en-US" sz="2800" dirty="0"/>
                    </a:p>
                  </a:txBody>
                  <a:tcPr anchor="ctr" anchorCtr="1"/>
                </a:tc>
                <a:tc>
                  <a:txBody>
                    <a:bodyPr/>
                    <a:lstStyle/>
                    <a:p>
                      <a:pPr algn="ctr"/>
                      <a:r>
                        <a:rPr kumimoji="1" lang="en-US" altLang="ja-JP" sz="2800" dirty="0" smtClean="0"/>
                        <a:t>〃</a:t>
                      </a:r>
                      <a:endParaRPr kumimoji="1" lang="ja-JP" altLang="en-US" sz="2800" dirty="0"/>
                    </a:p>
                  </a:txBody>
                  <a:tcPr anchor="ctr" anchorCtr="1"/>
                </a:tc>
              </a:tr>
              <a:tr h="700256">
                <a:tc gridSpan="3">
                  <a:txBody>
                    <a:bodyPr/>
                    <a:lstStyle/>
                    <a:p>
                      <a:r>
                        <a:rPr kumimoji="1" lang="ja-JP" altLang="en-US" sz="2600" dirty="0" smtClean="0"/>
                        <a:t>指導内容の発表</a:t>
                      </a:r>
                      <a:endParaRPr kumimoji="1" lang="ja-JP" altLang="en-US" sz="2600" dirty="0"/>
                    </a:p>
                  </a:txBody>
                  <a:tcPr anchor="ctr" anchorCtr="1"/>
                </a:tc>
                <a:tc hMerge="1">
                  <a:txBody>
                    <a:bodyPr/>
                    <a:lstStyle/>
                    <a:p>
                      <a:endParaRPr kumimoji="1" lang="ja-JP" altLang="en-US" sz="2600" dirty="0"/>
                    </a:p>
                  </a:txBody>
                  <a:tcPr/>
                </a:tc>
                <a:tc hMerge="1">
                  <a:txBody>
                    <a:bodyPr/>
                    <a:lstStyle/>
                    <a:p>
                      <a:endParaRPr kumimoji="1" lang="ja-JP" altLang="en-US" sz="2600" dirty="0"/>
                    </a:p>
                  </a:txBody>
                  <a:tcPr/>
                </a:tc>
                <a:tc>
                  <a:txBody>
                    <a:bodyPr/>
                    <a:lstStyle/>
                    <a:p>
                      <a:pPr algn="ctr"/>
                      <a:r>
                        <a:rPr kumimoji="1" lang="ja-JP" altLang="en-US" sz="2600" dirty="0" smtClean="0"/>
                        <a:t>全体交流</a:t>
                      </a:r>
                      <a:endParaRPr kumimoji="1" lang="ja-JP" altLang="en-US" sz="2600" dirty="0"/>
                    </a:p>
                  </a:txBody>
                  <a:tcPr/>
                </a:tc>
                <a:tc>
                  <a:txBody>
                    <a:bodyPr/>
                    <a:lstStyle/>
                    <a:p>
                      <a:pPr algn="ctr"/>
                      <a:r>
                        <a:rPr kumimoji="1" lang="en-US" altLang="ja-JP" sz="2800" dirty="0" smtClean="0"/>
                        <a:t>〃</a:t>
                      </a:r>
                      <a:endParaRPr kumimoji="1" lang="ja-JP" altLang="en-US" sz="2800" dirty="0"/>
                    </a:p>
                  </a:txBody>
                  <a:tcPr/>
                </a:tc>
              </a:tr>
            </a:tbl>
          </a:graphicData>
        </a:graphic>
      </p:graphicFrame>
      <p:sp>
        <p:nvSpPr>
          <p:cNvPr id="5" name="正方形/長方形 4"/>
          <p:cNvSpPr/>
          <p:nvPr/>
        </p:nvSpPr>
        <p:spPr>
          <a:xfrm>
            <a:off x="179512" y="4056133"/>
            <a:ext cx="8784976" cy="2325195"/>
          </a:xfrm>
          <a:prstGeom prst="rect">
            <a:avLst/>
          </a:prstGeom>
          <a:noFill/>
          <a:ln w="5080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27365" y="4077072"/>
            <a:ext cx="800219" cy="2325195"/>
          </a:xfrm>
          <a:prstGeom prst="rect">
            <a:avLst/>
          </a:prstGeom>
          <a:solidFill>
            <a:srgbClr val="FF33CC">
              <a:alpha val="91000"/>
            </a:srgbClr>
          </a:solidFill>
        </p:spPr>
        <p:txBody>
          <a:bodyPr vert="eaVert" wrap="square" tIns="36000" bIns="36000" rtlCol="0">
            <a:spAutoFit/>
          </a:bodyPr>
          <a:lstStyle/>
          <a:p>
            <a:pPr>
              <a:lnSpc>
                <a:spcPts val="2400"/>
              </a:lnSpc>
            </a:pPr>
            <a:r>
              <a:rPr kumimoji="1" lang="ja-JP" altLang="en-US" sz="2400" b="1" dirty="0" smtClean="0"/>
              <a:t>家庭への働きかけを意識（授業）</a:t>
            </a:r>
            <a:endParaRPr kumimoji="1" lang="en-US" altLang="ja-JP" sz="2400" b="1" dirty="0" smtClean="0"/>
          </a:p>
        </p:txBody>
      </p:sp>
    </p:spTree>
    <p:extLst>
      <p:ext uri="{BB962C8B-B14F-4D97-AF65-F5344CB8AC3E}">
        <p14:creationId xmlns:p14="http://schemas.microsoft.com/office/powerpoint/2010/main" val="325578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488932" y="2922525"/>
            <a:ext cx="4303132" cy="2808312"/>
            <a:chOff x="3652038" y="2060848"/>
            <a:chExt cx="4932875" cy="3267468"/>
          </a:xfrm>
        </p:grpSpPr>
        <p:pic>
          <p:nvPicPr>
            <p:cNvPr id="10"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0676"/>
            <a:stretch/>
          </p:blipFill>
          <p:spPr bwMode="auto">
            <a:xfrm>
              <a:off x="3652038" y="2475913"/>
              <a:ext cx="4929071" cy="2852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12100" y="2060848"/>
              <a:ext cx="2572813" cy="415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3" name="Picture 3"/>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937552" y="3687267"/>
            <a:ext cx="4444451" cy="2773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22663" y="5476981"/>
            <a:ext cx="1263977" cy="1137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5502093"/>
            <a:ext cx="1263977" cy="1137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79839" y="3861048"/>
            <a:ext cx="1263977" cy="1137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角丸四角形 15"/>
          <p:cNvSpPr/>
          <p:nvPr/>
        </p:nvSpPr>
        <p:spPr>
          <a:xfrm>
            <a:off x="109000" y="1340768"/>
            <a:ext cx="8891304" cy="967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smtClean="0"/>
              <a:t>あ</a:t>
            </a:r>
            <a:endParaRPr kumimoji="1" lang="ja-JP" altLang="en-US" dirty="0"/>
          </a:p>
        </p:txBody>
      </p:sp>
      <p:sp>
        <p:nvSpPr>
          <p:cNvPr id="17" name="テキスト ボックス 16"/>
          <p:cNvSpPr txBox="1"/>
          <p:nvPr/>
        </p:nvSpPr>
        <p:spPr>
          <a:xfrm>
            <a:off x="161423" y="1477463"/>
            <a:ext cx="6426801" cy="830997"/>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１．児童の実態・現状を確認しながら，</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今回取り組むねらい，方向性を考える。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メモ 18"/>
          <p:cNvSpPr/>
          <p:nvPr/>
        </p:nvSpPr>
        <p:spPr>
          <a:xfrm>
            <a:off x="1729296" y="5639223"/>
            <a:ext cx="2321894" cy="812518"/>
          </a:xfrm>
          <a:prstGeom prst="foldedCorner">
            <a:avLst>
              <a:gd name="adj" fmla="val 21861"/>
            </a:avLst>
          </a:prstGeom>
          <a:solidFill>
            <a:srgbClr val="99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kumimoji="1" lang="ja-JP" altLang="en-US" sz="2400" dirty="0" smtClean="0">
                <a:solidFill>
                  <a:schemeClr val="tx1"/>
                </a:solidFill>
              </a:rPr>
              <a:t>ＬＩＮＥ</a:t>
            </a:r>
            <a:endParaRPr kumimoji="1" lang="ja-JP" altLang="en-US" sz="2400" dirty="0">
              <a:solidFill>
                <a:schemeClr val="tx1"/>
              </a:solidFill>
            </a:endParaRPr>
          </a:p>
        </p:txBody>
      </p:sp>
      <p:sp>
        <p:nvSpPr>
          <p:cNvPr id="20" name="メモ 19"/>
          <p:cNvSpPr/>
          <p:nvPr/>
        </p:nvSpPr>
        <p:spPr>
          <a:xfrm>
            <a:off x="233882" y="2976522"/>
            <a:ext cx="2321894" cy="812518"/>
          </a:xfrm>
          <a:prstGeom prst="foldedCorner">
            <a:avLst>
              <a:gd name="adj" fmla="val 21861"/>
            </a:avLst>
          </a:prstGeom>
          <a:solidFill>
            <a:srgbClr val="99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lang="ja-JP" altLang="en-US" sz="2400" dirty="0" smtClean="0">
                <a:solidFill>
                  <a:schemeClr val="tx1"/>
                </a:solidFill>
              </a:rPr>
              <a:t>３</a:t>
            </a:r>
            <a:r>
              <a:rPr kumimoji="1" lang="ja-JP" altLang="en-US" sz="2400" dirty="0" smtClean="0">
                <a:solidFill>
                  <a:schemeClr val="tx1"/>
                </a:solidFill>
              </a:rPr>
              <a:t>時間以上ゲーム・・・５人もいる</a:t>
            </a:r>
            <a:endParaRPr kumimoji="1" lang="ja-JP" altLang="en-US" sz="2400" dirty="0">
              <a:solidFill>
                <a:schemeClr val="tx1"/>
              </a:solidFill>
            </a:endParaRPr>
          </a:p>
        </p:txBody>
      </p:sp>
      <p:sp>
        <p:nvSpPr>
          <p:cNvPr id="21" name="メモ 20"/>
          <p:cNvSpPr/>
          <p:nvPr/>
        </p:nvSpPr>
        <p:spPr>
          <a:xfrm>
            <a:off x="6678410" y="4689575"/>
            <a:ext cx="2321894" cy="812518"/>
          </a:xfrm>
          <a:prstGeom prst="foldedCorner">
            <a:avLst>
              <a:gd name="adj" fmla="val 21861"/>
            </a:avLst>
          </a:prstGeom>
          <a:solidFill>
            <a:srgbClr val="99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kumimoji="1" lang="ja-JP" altLang="en-US" sz="2400" dirty="0" smtClean="0">
                <a:solidFill>
                  <a:schemeClr val="tx1"/>
                </a:solidFill>
              </a:rPr>
              <a:t>家庭での約束</a:t>
            </a:r>
            <a:endParaRPr kumimoji="1" lang="ja-JP" altLang="en-US" sz="2400" dirty="0">
              <a:solidFill>
                <a:schemeClr val="tx1"/>
              </a:solidFill>
            </a:endParaRPr>
          </a:p>
        </p:txBody>
      </p:sp>
      <p:sp>
        <p:nvSpPr>
          <p:cNvPr id="8" name="テキスト ボックス 7"/>
          <p:cNvSpPr txBox="1"/>
          <p:nvPr/>
        </p:nvSpPr>
        <p:spPr>
          <a:xfrm>
            <a:off x="4765866" y="2494637"/>
            <a:ext cx="4157176" cy="646331"/>
          </a:xfrm>
          <a:prstGeom prst="rect">
            <a:avLst/>
          </a:prstGeom>
          <a:noFill/>
        </p:spPr>
        <p:txBody>
          <a:bodyPr wrap="square" rtlCol="0">
            <a:spAutoFit/>
          </a:bodyPr>
          <a:lstStyle/>
          <a:p>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まず，</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個人で書き出す</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3" name="図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17105" y="1956022"/>
            <a:ext cx="675094" cy="1426795"/>
          </a:xfrm>
          <a:prstGeom prst="rect">
            <a:avLst/>
          </a:prstGeom>
        </p:spPr>
      </p:pic>
      <p:graphicFrame>
        <p:nvGraphicFramePr>
          <p:cNvPr id="22" name="表 21"/>
          <p:cNvGraphicFramePr>
            <a:graphicFrameLocks noGrp="1"/>
          </p:cNvGraphicFramePr>
          <p:nvPr>
            <p:extLst>
              <p:ext uri="{D42A27DB-BD31-4B8C-83A1-F6EECF244321}">
                <p14:modId xmlns:p14="http://schemas.microsoft.com/office/powerpoint/2010/main" val="2121993006"/>
              </p:ext>
            </p:extLst>
          </p:nvPr>
        </p:nvGraphicFramePr>
        <p:xfrm>
          <a:off x="33638" y="24800"/>
          <a:ext cx="8784976" cy="1280160"/>
        </p:xfrm>
        <a:graphic>
          <a:graphicData uri="http://schemas.openxmlformats.org/drawingml/2006/table">
            <a:tbl>
              <a:tblPr firstRow="1" bandRow="1">
                <a:tableStyleId>{35758FB7-9AC5-4552-8A53-C91805E547FA}</a:tableStyleId>
              </a:tblPr>
              <a:tblGrid>
                <a:gridCol w="3962298"/>
                <a:gridCol w="2286172"/>
                <a:gridCol w="253650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smtClean="0"/>
                        <a:t>児童の実態把握</a:t>
                      </a:r>
                      <a:endParaRPr kumimoji="1" lang="en-US" altLang="ja-JP" sz="2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smtClean="0"/>
                        <a:t>～指導内容の焦点化まで</a:t>
                      </a:r>
                    </a:p>
                  </a:txBody>
                  <a:tcPr/>
                </a:tc>
                <a:tc>
                  <a:txBody>
                    <a:bodyPr/>
                    <a:lstStyle/>
                    <a:p>
                      <a:pPr algn="ctr"/>
                      <a:r>
                        <a:rPr kumimoji="1" lang="ja-JP" altLang="en-US" sz="2600" dirty="0" smtClean="0"/>
                        <a:t>学年毎</a:t>
                      </a:r>
                      <a:endParaRPr kumimoji="1" lang="en-US" altLang="ja-JP" sz="2600" dirty="0" smtClean="0"/>
                    </a:p>
                    <a:p>
                      <a:pPr algn="r"/>
                      <a:r>
                        <a:rPr kumimoji="1" lang="ja-JP" altLang="en-US" sz="2600" dirty="0" smtClean="0"/>
                        <a:t>２年生　　→</a:t>
                      </a:r>
                      <a:endParaRPr kumimoji="1" lang="en-US" altLang="ja-JP" sz="2600" dirty="0" smtClean="0"/>
                    </a:p>
                    <a:p>
                      <a:pPr algn="r"/>
                      <a:r>
                        <a:rPr kumimoji="1" lang="ja-JP" altLang="en-US" sz="2600" dirty="0" smtClean="0"/>
                        <a:t>４年生　　→</a:t>
                      </a:r>
                      <a:endParaRPr kumimoji="1" lang="ja-JP" altLang="en-US" sz="2600" dirty="0"/>
                    </a:p>
                  </a:txBody>
                  <a:tcPr/>
                </a:tc>
                <a:tc>
                  <a:txBody>
                    <a:bodyPr/>
                    <a:lstStyle/>
                    <a:p>
                      <a:pPr algn="ctr"/>
                      <a:r>
                        <a:rPr kumimoji="1" lang="ja-JP" altLang="en-US" sz="2600" dirty="0" smtClean="0"/>
                        <a:t>会議室</a:t>
                      </a:r>
                      <a:endParaRPr kumimoji="1" lang="en-US" altLang="ja-JP" sz="2600" dirty="0" smtClean="0"/>
                    </a:p>
                    <a:p>
                      <a:pPr algn="l"/>
                      <a:r>
                        <a:rPr kumimoji="1" lang="ja-JP" altLang="en-US" sz="2600" dirty="0" smtClean="0"/>
                        <a:t>３年１組</a:t>
                      </a:r>
                      <a:endParaRPr kumimoji="1" lang="en-US" altLang="ja-JP" sz="2600" dirty="0" smtClean="0"/>
                    </a:p>
                    <a:p>
                      <a:pPr algn="l"/>
                      <a:r>
                        <a:rPr kumimoji="1" lang="ja-JP" altLang="en-US" sz="2600" dirty="0" smtClean="0"/>
                        <a:t>３年２組</a:t>
                      </a:r>
                      <a:endParaRPr kumimoji="1" lang="ja-JP" altLang="en-US" sz="2600" dirty="0"/>
                    </a:p>
                  </a:txBody>
                  <a:tcPr/>
                </a:tc>
              </a:tr>
            </a:tbl>
          </a:graphicData>
        </a:graphic>
      </p:graphicFrame>
    </p:spTree>
    <p:extLst>
      <p:ext uri="{BB962C8B-B14F-4D97-AF65-F5344CB8AC3E}">
        <p14:creationId xmlns:p14="http://schemas.microsoft.com/office/powerpoint/2010/main" val="1288158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 15"/>
          <p:cNvSpPr/>
          <p:nvPr/>
        </p:nvSpPr>
        <p:spPr>
          <a:xfrm>
            <a:off x="109000" y="1340768"/>
            <a:ext cx="8891304" cy="967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7" name="テキスト ボックス 16"/>
          <p:cNvSpPr txBox="1"/>
          <p:nvPr/>
        </p:nvSpPr>
        <p:spPr>
          <a:xfrm>
            <a:off x="161423" y="1412776"/>
            <a:ext cx="6426801" cy="830997"/>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１．児童の実態・現状を確認しながら，</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今回取り組むねらい，方向性を考える。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4765866" y="2330191"/>
            <a:ext cx="4157176" cy="523220"/>
          </a:xfrm>
          <a:prstGeom prst="rect">
            <a:avLst/>
          </a:prstGeom>
          <a:noFill/>
        </p:spPr>
        <p:txBody>
          <a:bodyPr wrap="square" rtlCol="0">
            <a:spAutoFit/>
          </a:bodyPr>
          <a:lstStyle/>
          <a:p>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グループで話し合う</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42" y="2132856"/>
            <a:ext cx="6947087" cy="448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メモ 21"/>
          <p:cNvSpPr/>
          <p:nvPr/>
        </p:nvSpPr>
        <p:spPr>
          <a:xfrm>
            <a:off x="541410" y="5207864"/>
            <a:ext cx="2321894" cy="812518"/>
          </a:xfrm>
          <a:prstGeom prst="foldedCorner">
            <a:avLst>
              <a:gd name="adj" fmla="val 21861"/>
            </a:avLst>
          </a:prstGeom>
          <a:solidFill>
            <a:srgbClr val="99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kumimoji="1" lang="ja-JP" altLang="en-US" sz="2400" dirty="0" smtClean="0">
                <a:solidFill>
                  <a:schemeClr val="tx1"/>
                </a:solidFill>
              </a:rPr>
              <a:t>ゲーム機の</a:t>
            </a:r>
            <a:endParaRPr kumimoji="1" lang="en-US" altLang="ja-JP" sz="2400" dirty="0" smtClean="0">
              <a:solidFill>
                <a:schemeClr val="tx1"/>
              </a:solidFill>
            </a:endParaRPr>
          </a:p>
          <a:p>
            <a:pPr>
              <a:lnSpc>
                <a:spcPts val="2400"/>
              </a:lnSpc>
            </a:pPr>
            <a:r>
              <a:rPr kumimoji="1" lang="ja-JP" altLang="en-US" sz="2400" dirty="0" smtClean="0">
                <a:solidFill>
                  <a:schemeClr val="tx1"/>
                </a:solidFill>
              </a:rPr>
              <a:t>所持率が高い</a:t>
            </a:r>
            <a:endParaRPr kumimoji="1" lang="ja-JP" altLang="en-US" sz="2400" dirty="0">
              <a:solidFill>
                <a:schemeClr val="tx1"/>
              </a:solidFill>
            </a:endParaRPr>
          </a:p>
        </p:txBody>
      </p:sp>
      <p:sp>
        <p:nvSpPr>
          <p:cNvPr id="24" name="メモ 23"/>
          <p:cNvSpPr/>
          <p:nvPr/>
        </p:nvSpPr>
        <p:spPr>
          <a:xfrm>
            <a:off x="1405506" y="5809900"/>
            <a:ext cx="2321894" cy="812518"/>
          </a:xfrm>
          <a:prstGeom prst="foldedCorner">
            <a:avLst>
              <a:gd name="adj" fmla="val 21861"/>
            </a:avLst>
          </a:prstGeom>
          <a:solidFill>
            <a:srgbClr val="99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kumimoji="1" lang="ja-JP" altLang="en-US" sz="2400" dirty="0" smtClean="0">
                <a:solidFill>
                  <a:schemeClr val="tx1"/>
                </a:solidFill>
              </a:rPr>
              <a:t>フィルタリング</a:t>
            </a:r>
            <a:endParaRPr kumimoji="1" lang="en-US" altLang="ja-JP" sz="2400" dirty="0" smtClean="0">
              <a:solidFill>
                <a:schemeClr val="tx1"/>
              </a:solidFill>
            </a:endParaRPr>
          </a:p>
          <a:p>
            <a:pPr algn="ctr">
              <a:lnSpc>
                <a:spcPts val="2400"/>
              </a:lnSpc>
            </a:pPr>
            <a:r>
              <a:rPr kumimoji="1" lang="ja-JP" altLang="en-US" sz="2400" dirty="0" smtClean="0">
                <a:solidFill>
                  <a:schemeClr val="tx1"/>
                </a:solidFill>
              </a:rPr>
              <a:t>ありが</a:t>
            </a:r>
            <a:r>
              <a:rPr kumimoji="1" lang="en-US" altLang="ja-JP" sz="2400" dirty="0" smtClean="0">
                <a:solidFill>
                  <a:schemeClr val="tx1"/>
                </a:solidFill>
              </a:rPr>
              <a:t>25</a:t>
            </a:r>
            <a:r>
              <a:rPr kumimoji="1" lang="ja-JP" altLang="en-US" sz="2400" dirty="0" smtClean="0">
                <a:solidFill>
                  <a:schemeClr val="tx1"/>
                </a:solidFill>
              </a:rPr>
              <a:t>％だけ</a:t>
            </a:r>
            <a:endParaRPr kumimoji="1" lang="ja-JP" altLang="en-US" sz="2400" dirty="0">
              <a:solidFill>
                <a:schemeClr val="tx1"/>
              </a:solidFill>
            </a:endParaRPr>
          </a:p>
        </p:txBody>
      </p:sp>
      <p:sp>
        <p:nvSpPr>
          <p:cNvPr id="25" name="メモ 24"/>
          <p:cNvSpPr/>
          <p:nvPr/>
        </p:nvSpPr>
        <p:spPr>
          <a:xfrm>
            <a:off x="3565746" y="5341513"/>
            <a:ext cx="2321894" cy="812518"/>
          </a:xfrm>
          <a:prstGeom prst="foldedCorner">
            <a:avLst>
              <a:gd name="adj" fmla="val 21861"/>
            </a:avLst>
          </a:prstGeom>
          <a:solidFill>
            <a:srgbClr val="FFCC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kumimoji="1" lang="ja-JP" altLang="en-US" sz="2400" dirty="0" smtClean="0">
                <a:solidFill>
                  <a:schemeClr val="tx1"/>
                </a:solidFill>
              </a:rPr>
              <a:t>著作権</a:t>
            </a:r>
            <a:endParaRPr kumimoji="1" lang="ja-JP" altLang="en-US" sz="2400" dirty="0">
              <a:solidFill>
                <a:schemeClr val="tx1"/>
              </a:solidFill>
            </a:endParaRPr>
          </a:p>
        </p:txBody>
      </p:sp>
      <p:sp>
        <p:nvSpPr>
          <p:cNvPr id="26" name="メモ 25"/>
          <p:cNvSpPr/>
          <p:nvPr/>
        </p:nvSpPr>
        <p:spPr>
          <a:xfrm>
            <a:off x="4037825" y="5866703"/>
            <a:ext cx="2321894" cy="812518"/>
          </a:xfrm>
          <a:prstGeom prst="foldedCorner">
            <a:avLst>
              <a:gd name="adj" fmla="val 21861"/>
            </a:avLst>
          </a:prstGeom>
          <a:solidFill>
            <a:srgbClr val="99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kumimoji="1" lang="ja-JP" altLang="en-US" sz="2400" dirty="0" smtClean="0">
                <a:solidFill>
                  <a:schemeClr val="tx1"/>
                </a:solidFill>
              </a:rPr>
              <a:t>ＬＩＮＥ</a:t>
            </a:r>
            <a:endParaRPr kumimoji="1" lang="ja-JP" altLang="en-US" sz="2400" dirty="0">
              <a:solidFill>
                <a:schemeClr val="tx1"/>
              </a:solidFill>
            </a:endParaRPr>
          </a:p>
        </p:txBody>
      </p:sp>
      <p:sp>
        <p:nvSpPr>
          <p:cNvPr id="27" name="メモ 18"/>
          <p:cNvSpPr/>
          <p:nvPr/>
        </p:nvSpPr>
        <p:spPr>
          <a:xfrm>
            <a:off x="109362" y="2331420"/>
            <a:ext cx="2618745" cy="735640"/>
          </a:xfrm>
          <a:custGeom>
            <a:avLst/>
            <a:gdLst>
              <a:gd name="connsiteX0" fmla="*/ 0 w 2321894"/>
              <a:gd name="connsiteY0" fmla="*/ 0 h 812518"/>
              <a:gd name="connsiteX1" fmla="*/ 2321894 w 2321894"/>
              <a:gd name="connsiteY1" fmla="*/ 0 h 812518"/>
              <a:gd name="connsiteX2" fmla="*/ 2321894 w 2321894"/>
              <a:gd name="connsiteY2" fmla="*/ 634893 h 812518"/>
              <a:gd name="connsiteX3" fmla="*/ 2144269 w 2321894"/>
              <a:gd name="connsiteY3" fmla="*/ 812518 h 812518"/>
              <a:gd name="connsiteX4" fmla="*/ 0 w 2321894"/>
              <a:gd name="connsiteY4" fmla="*/ 812518 h 812518"/>
              <a:gd name="connsiteX5" fmla="*/ 0 w 2321894"/>
              <a:gd name="connsiteY5" fmla="*/ 0 h 812518"/>
              <a:gd name="connsiteX0" fmla="*/ 2144269 w 2321894"/>
              <a:gd name="connsiteY0" fmla="*/ 812518 h 812518"/>
              <a:gd name="connsiteX1" fmla="*/ 2179794 w 2321894"/>
              <a:gd name="connsiteY1" fmla="*/ 670418 h 812518"/>
              <a:gd name="connsiteX2" fmla="*/ 2321894 w 2321894"/>
              <a:gd name="connsiteY2" fmla="*/ 634893 h 812518"/>
              <a:gd name="connsiteX3" fmla="*/ 2144269 w 2321894"/>
              <a:gd name="connsiteY3" fmla="*/ 812518 h 812518"/>
              <a:gd name="connsiteX0" fmla="*/ 2144269 w 2321894"/>
              <a:gd name="connsiteY0" fmla="*/ 812518 h 812518"/>
              <a:gd name="connsiteX1" fmla="*/ 2179794 w 2321894"/>
              <a:gd name="connsiteY1" fmla="*/ 670418 h 812518"/>
              <a:gd name="connsiteX2" fmla="*/ 2321894 w 2321894"/>
              <a:gd name="connsiteY2" fmla="*/ 634893 h 812518"/>
              <a:gd name="connsiteX3" fmla="*/ 2144269 w 2321894"/>
              <a:gd name="connsiteY3" fmla="*/ 812518 h 812518"/>
              <a:gd name="connsiteX4" fmla="*/ 0 w 2321894"/>
              <a:gd name="connsiteY4" fmla="*/ 812518 h 812518"/>
              <a:gd name="connsiteX5" fmla="*/ 0 w 2321894"/>
              <a:gd name="connsiteY5" fmla="*/ 0 h 812518"/>
              <a:gd name="connsiteX6" fmla="*/ 2321894 w 2321894"/>
              <a:gd name="connsiteY6" fmla="*/ 0 h 812518"/>
              <a:gd name="connsiteX7" fmla="*/ 2321894 w 2321894"/>
              <a:gd name="connsiteY7" fmla="*/ 634893 h 812518"/>
              <a:gd name="connsiteX0" fmla="*/ 0 w 2321894"/>
              <a:gd name="connsiteY0" fmla="*/ 0 h 867366"/>
              <a:gd name="connsiteX1" fmla="*/ 2321894 w 2321894"/>
              <a:gd name="connsiteY1" fmla="*/ 0 h 867366"/>
              <a:gd name="connsiteX2" fmla="*/ 2321894 w 2321894"/>
              <a:gd name="connsiteY2" fmla="*/ 634893 h 867366"/>
              <a:gd name="connsiteX3" fmla="*/ 2144269 w 2321894"/>
              <a:gd name="connsiteY3" fmla="*/ 812518 h 867366"/>
              <a:gd name="connsiteX4" fmla="*/ 0 w 2321894"/>
              <a:gd name="connsiteY4" fmla="*/ 812518 h 867366"/>
              <a:gd name="connsiteX5" fmla="*/ 0 w 2321894"/>
              <a:gd name="connsiteY5" fmla="*/ 0 h 867366"/>
              <a:gd name="connsiteX0" fmla="*/ 2144269 w 2321894"/>
              <a:gd name="connsiteY0" fmla="*/ 812518 h 867366"/>
              <a:gd name="connsiteX1" fmla="*/ 2179794 w 2321894"/>
              <a:gd name="connsiteY1" fmla="*/ 670418 h 867366"/>
              <a:gd name="connsiteX2" fmla="*/ 2321894 w 2321894"/>
              <a:gd name="connsiteY2" fmla="*/ 634893 h 867366"/>
              <a:gd name="connsiteX3" fmla="*/ 2144269 w 2321894"/>
              <a:gd name="connsiteY3" fmla="*/ 812518 h 867366"/>
              <a:gd name="connsiteX0" fmla="*/ 2144269 w 2321894"/>
              <a:gd name="connsiteY0" fmla="*/ 812518 h 867366"/>
              <a:gd name="connsiteX1" fmla="*/ 2320471 w 2321894"/>
              <a:gd name="connsiteY1" fmla="*/ 867366 h 867366"/>
              <a:gd name="connsiteX2" fmla="*/ 2321894 w 2321894"/>
              <a:gd name="connsiteY2" fmla="*/ 634893 h 867366"/>
              <a:gd name="connsiteX3" fmla="*/ 2144269 w 2321894"/>
              <a:gd name="connsiteY3" fmla="*/ 812518 h 867366"/>
              <a:gd name="connsiteX4" fmla="*/ 0 w 2321894"/>
              <a:gd name="connsiteY4" fmla="*/ 812518 h 867366"/>
              <a:gd name="connsiteX5" fmla="*/ 0 w 2321894"/>
              <a:gd name="connsiteY5" fmla="*/ 0 h 867366"/>
              <a:gd name="connsiteX6" fmla="*/ 2321894 w 2321894"/>
              <a:gd name="connsiteY6" fmla="*/ 0 h 867366"/>
              <a:gd name="connsiteX7" fmla="*/ 2321894 w 2321894"/>
              <a:gd name="connsiteY7" fmla="*/ 634893 h 86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1894" h="867366" stroke="0" extrusionOk="0">
                <a:moveTo>
                  <a:pt x="0" y="0"/>
                </a:moveTo>
                <a:lnTo>
                  <a:pt x="2321894" y="0"/>
                </a:lnTo>
                <a:lnTo>
                  <a:pt x="2321894" y="634893"/>
                </a:lnTo>
                <a:lnTo>
                  <a:pt x="2144269" y="812518"/>
                </a:lnTo>
                <a:lnTo>
                  <a:pt x="0" y="812518"/>
                </a:lnTo>
                <a:lnTo>
                  <a:pt x="0" y="0"/>
                </a:lnTo>
                <a:close/>
              </a:path>
              <a:path w="2321894" h="867366" fill="darkenLess" stroke="0" extrusionOk="0">
                <a:moveTo>
                  <a:pt x="2144269" y="812518"/>
                </a:moveTo>
                <a:lnTo>
                  <a:pt x="2179794" y="670418"/>
                </a:lnTo>
                <a:lnTo>
                  <a:pt x="2321894" y="634893"/>
                </a:lnTo>
                <a:lnTo>
                  <a:pt x="2144269" y="812518"/>
                </a:lnTo>
                <a:close/>
              </a:path>
              <a:path w="2321894" h="867366" fill="none" extrusionOk="0">
                <a:moveTo>
                  <a:pt x="2144269" y="812518"/>
                </a:moveTo>
                <a:lnTo>
                  <a:pt x="2320471" y="867366"/>
                </a:lnTo>
                <a:cubicBezTo>
                  <a:pt x="2320945" y="789875"/>
                  <a:pt x="2321420" y="712384"/>
                  <a:pt x="2321894" y="634893"/>
                </a:cubicBezTo>
                <a:lnTo>
                  <a:pt x="2144269" y="812518"/>
                </a:lnTo>
                <a:lnTo>
                  <a:pt x="0" y="812518"/>
                </a:lnTo>
                <a:lnTo>
                  <a:pt x="0" y="0"/>
                </a:lnTo>
                <a:lnTo>
                  <a:pt x="2321894" y="0"/>
                </a:lnTo>
                <a:lnTo>
                  <a:pt x="2321894" y="634893"/>
                </a:lnTo>
              </a:path>
            </a:pathLst>
          </a:custGeom>
          <a:solidFill>
            <a:srgbClr val="00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kumimoji="1" lang="ja-JP" altLang="en-US" sz="2400" dirty="0" smtClean="0">
                <a:solidFill>
                  <a:schemeClr val="tx1"/>
                </a:solidFill>
              </a:rPr>
              <a:t>一番上は</a:t>
            </a:r>
            <a:endParaRPr kumimoji="1" lang="en-US" altLang="ja-JP" sz="2400" dirty="0" smtClean="0">
              <a:solidFill>
                <a:schemeClr val="tx1"/>
              </a:solidFill>
            </a:endParaRPr>
          </a:p>
          <a:p>
            <a:pPr algn="ctr">
              <a:lnSpc>
                <a:spcPts val="2400"/>
              </a:lnSpc>
            </a:pPr>
            <a:r>
              <a:rPr kumimoji="1" lang="ja-JP" altLang="en-US" sz="2400" dirty="0" smtClean="0">
                <a:solidFill>
                  <a:schemeClr val="tx1"/>
                </a:solidFill>
              </a:rPr>
              <a:t>焦点化する内容</a:t>
            </a:r>
            <a:endParaRPr kumimoji="1" lang="ja-JP" altLang="en-US" sz="2400" dirty="0">
              <a:solidFill>
                <a:schemeClr val="tx1"/>
              </a:solidFill>
            </a:endParaRPr>
          </a:p>
        </p:txBody>
      </p:sp>
      <p:sp>
        <p:nvSpPr>
          <p:cNvPr id="28" name="メモ 27"/>
          <p:cNvSpPr/>
          <p:nvPr/>
        </p:nvSpPr>
        <p:spPr>
          <a:xfrm>
            <a:off x="2136316" y="5460444"/>
            <a:ext cx="2321894" cy="812518"/>
          </a:xfrm>
          <a:prstGeom prst="foldedCorner">
            <a:avLst>
              <a:gd name="adj" fmla="val 21861"/>
            </a:avLst>
          </a:prstGeom>
          <a:solidFill>
            <a:srgbClr val="FFCC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400"/>
              </a:lnSpc>
            </a:pPr>
            <a:r>
              <a:rPr lang="ja-JP" altLang="en-US" sz="2400" dirty="0">
                <a:solidFill>
                  <a:schemeClr val="tx1"/>
                </a:solidFill>
              </a:rPr>
              <a:t>３</a:t>
            </a:r>
            <a:r>
              <a:rPr kumimoji="1" lang="ja-JP" altLang="en-US" sz="2400" dirty="0" smtClean="0">
                <a:solidFill>
                  <a:schemeClr val="tx1"/>
                </a:solidFill>
              </a:rPr>
              <a:t>時間以上ゲーム・・・５人もいる</a:t>
            </a:r>
            <a:endParaRPr kumimoji="1" lang="ja-JP" altLang="en-US" sz="2400" dirty="0">
              <a:solidFill>
                <a:schemeClr val="tx1"/>
              </a:solidFill>
            </a:endParaRPr>
          </a:p>
        </p:txBody>
      </p:sp>
      <p:sp>
        <p:nvSpPr>
          <p:cNvPr id="29" name="テキスト ボックス 28"/>
          <p:cNvSpPr txBox="1"/>
          <p:nvPr/>
        </p:nvSpPr>
        <p:spPr>
          <a:xfrm>
            <a:off x="2845666" y="2787893"/>
            <a:ext cx="2671470" cy="1015663"/>
          </a:xfrm>
          <a:prstGeom prst="rect">
            <a:avLst/>
          </a:prstGeom>
          <a:noFill/>
        </p:spPr>
        <p:txBody>
          <a:bodyPr wrap="square" rtlCol="0">
            <a:spAutoFit/>
          </a:bodyPr>
          <a:lstStyle/>
          <a:p>
            <a:r>
              <a:rPr lang="ja-JP" altLang="en-US" sz="2000" b="1" dirty="0" smtClean="0"/>
              <a:t>ゲームの内容</a:t>
            </a:r>
            <a:endParaRPr lang="en-US" altLang="ja-JP" sz="2000" b="1" dirty="0" smtClean="0"/>
          </a:p>
          <a:p>
            <a:r>
              <a:rPr lang="ja-JP" altLang="en-US" sz="2000" b="1" dirty="0" smtClean="0"/>
              <a:t>（ダウンロード）</a:t>
            </a:r>
            <a:endParaRPr kumimoji="1" lang="en-US" altLang="ja-JP" sz="2000" b="1" dirty="0" smtClean="0"/>
          </a:p>
          <a:p>
            <a:r>
              <a:rPr lang="ja-JP" altLang="en-US" sz="2000" b="1" dirty="0" smtClean="0"/>
              <a:t>フィルタリングの大切さ</a:t>
            </a:r>
            <a:endParaRPr kumimoji="1" lang="ja-JP" altLang="en-US" sz="2000" b="1" dirty="0"/>
          </a:p>
        </p:txBody>
      </p:sp>
      <p:pic>
        <p:nvPicPr>
          <p:cNvPr id="30" name="図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9531" y="1735340"/>
            <a:ext cx="912147" cy="1927800"/>
          </a:xfrm>
          <a:prstGeom prst="rect">
            <a:avLst/>
          </a:prstGeom>
        </p:spPr>
      </p:pic>
      <p:graphicFrame>
        <p:nvGraphicFramePr>
          <p:cNvPr id="33" name="表 32"/>
          <p:cNvGraphicFramePr>
            <a:graphicFrameLocks noGrp="1"/>
          </p:cNvGraphicFramePr>
          <p:nvPr>
            <p:extLst>
              <p:ext uri="{D42A27DB-BD31-4B8C-83A1-F6EECF244321}">
                <p14:modId xmlns:p14="http://schemas.microsoft.com/office/powerpoint/2010/main" val="422067509"/>
              </p:ext>
            </p:extLst>
          </p:nvPr>
        </p:nvGraphicFramePr>
        <p:xfrm>
          <a:off x="33638" y="24800"/>
          <a:ext cx="8784976" cy="1280160"/>
        </p:xfrm>
        <a:graphic>
          <a:graphicData uri="http://schemas.openxmlformats.org/drawingml/2006/table">
            <a:tbl>
              <a:tblPr firstRow="1" bandRow="1">
                <a:tableStyleId>{35758FB7-9AC5-4552-8A53-C91805E547FA}</a:tableStyleId>
              </a:tblPr>
              <a:tblGrid>
                <a:gridCol w="3962298"/>
                <a:gridCol w="2286172"/>
                <a:gridCol w="253650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smtClean="0"/>
                        <a:t>児童の実態把握</a:t>
                      </a:r>
                      <a:endParaRPr kumimoji="1" lang="en-US" altLang="ja-JP" sz="2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600" dirty="0" smtClean="0"/>
                        <a:t>～指導内容の焦点化まで</a:t>
                      </a:r>
                    </a:p>
                  </a:txBody>
                  <a:tcPr/>
                </a:tc>
                <a:tc>
                  <a:txBody>
                    <a:bodyPr/>
                    <a:lstStyle/>
                    <a:p>
                      <a:pPr algn="ctr"/>
                      <a:r>
                        <a:rPr kumimoji="1" lang="ja-JP" altLang="en-US" sz="2600" dirty="0" smtClean="0"/>
                        <a:t>学年毎</a:t>
                      </a:r>
                      <a:endParaRPr kumimoji="1" lang="en-US" altLang="ja-JP" sz="2600" dirty="0" smtClean="0"/>
                    </a:p>
                    <a:p>
                      <a:pPr algn="r"/>
                      <a:r>
                        <a:rPr kumimoji="1" lang="ja-JP" altLang="en-US" sz="2600" dirty="0" smtClean="0"/>
                        <a:t>２年生　　→</a:t>
                      </a:r>
                      <a:endParaRPr kumimoji="1" lang="en-US" altLang="ja-JP" sz="2600" dirty="0" smtClean="0"/>
                    </a:p>
                    <a:p>
                      <a:pPr algn="r"/>
                      <a:r>
                        <a:rPr kumimoji="1" lang="ja-JP" altLang="en-US" sz="2600" dirty="0" smtClean="0"/>
                        <a:t>４年生　　→</a:t>
                      </a:r>
                      <a:endParaRPr kumimoji="1" lang="ja-JP" altLang="en-US" sz="2600" dirty="0"/>
                    </a:p>
                  </a:txBody>
                  <a:tcPr/>
                </a:tc>
                <a:tc>
                  <a:txBody>
                    <a:bodyPr/>
                    <a:lstStyle/>
                    <a:p>
                      <a:pPr algn="ctr"/>
                      <a:r>
                        <a:rPr kumimoji="1" lang="ja-JP" altLang="en-US" sz="2600" dirty="0" smtClean="0"/>
                        <a:t>会議室</a:t>
                      </a:r>
                      <a:endParaRPr kumimoji="1" lang="en-US" altLang="ja-JP" sz="2600" dirty="0" smtClean="0"/>
                    </a:p>
                    <a:p>
                      <a:pPr algn="l"/>
                      <a:r>
                        <a:rPr kumimoji="1" lang="ja-JP" altLang="en-US" sz="2600" dirty="0" smtClean="0"/>
                        <a:t>３年１組</a:t>
                      </a:r>
                      <a:endParaRPr kumimoji="1" lang="en-US" altLang="ja-JP" sz="2600" dirty="0" smtClean="0"/>
                    </a:p>
                    <a:p>
                      <a:pPr algn="l"/>
                      <a:r>
                        <a:rPr kumimoji="1" lang="ja-JP" altLang="en-US" sz="2600" dirty="0" smtClean="0"/>
                        <a:t>３年２組</a:t>
                      </a:r>
                      <a:endParaRPr kumimoji="1" lang="ja-JP" altLang="en-US" sz="2600" dirty="0"/>
                    </a:p>
                  </a:txBody>
                  <a:tcPr/>
                </a:tc>
              </a:tr>
            </a:tbl>
          </a:graphicData>
        </a:graphic>
      </p:graphicFrame>
    </p:spTree>
    <p:extLst>
      <p:ext uri="{BB962C8B-B14F-4D97-AF65-F5344CB8AC3E}">
        <p14:creationId xmlns:p14="http://schemas.microsoft.com/office/powerpoint/2010/main" val="266693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par>
                    <p:cTn id="24" fill="hold">
                      <p:stCondLst>
                        <p:cond delay="indefinite"/>
                      </p:stCondLst>
                      <p:childTnLst>
                        <p:par>
                          <p:cTn id="25" fill="hold">
                            <p:stCondLst>
                              <p:cond delay="0"/>
                            </p:stCondLst>
                            <p:childTnLst>
                              <p:par>
                                <p:cTn id="26" presetID="64" presetClass="path" presetSubtype="0" accel="50000" decel="50000" fill="hold" grpId="1" nodeType="clickEffect">
                                  <p:stCondLst>
                                    <p:cond delay="0"/>
                                  </p:stCondLst>
                                  <p:childTnLst>
                                    <p:animMotion origin="layout" path="M 2.5E-6 1.77613E-6 L -0.00087 -0.22179 " pathEditMode="relative" rAng="0" ptsTypes="AA">
                                      <p:cBhvr>
                                        <p:cTn id="27" dur="2000" fill="hold"/>
                                        <p:tgtEl>
                                          <p:spTgt spid="22"/>
                                        </p:tgtEl>
                                        <p:attrNameLst>
                                          <p:attrName>ppt_x</p:attrName>
                                          <p:attrName>ppt_y</p:attrName>
                                        </p:attrNameLst>
                                      </p:cBhvr>
                                      <p:rCtr x="-52" y="-11101"/>
                                    </p:animMotion>
                                  </p:childTnLst>
                                </p:cTn>
                              </p:par>
                              <p:par>
                                <p:cTn id="28" presetID="64" presetClass="path" presetSubtype="0" accel="50000" decel="50000" fill="hold" grpId="1" nodeType="withEffect">
                                  <p:stCondLst>
                                    <p:cond delay="0"/>
                                  </p:stCondLst>
                                  <p:childTnLst>
                                    <p:animMotion origin="layout" path="M -1.94444E-6 1.45236E-6 L 0.06215 -0.23613 " pathEditMode="relative" rAng="0" ptsTypes="AA">
                                      <p:cBhvr>
                                        <p:cTn id="29" dur="2000" fill="hold"/>
                                        <p:tgtEl>
                                          <p:spTgt spid="24"/>
                                        </p:tgtEl>
                                        <p:attrNameLst>
                                          <p:attrName>ppt_x</p:attrName>
                                          <p:attrName>ppt_y</p:attrName>
                                        </p:attrNameLst>
                                      </p:cBhvr>
                                      <p:rCtr x="3108" y="-11818"/>
                                    </p:animMotion>
                                  </p:childTnLst>
                                </p:cTn>
                              </p:par>
                              <p:par>
                                <p:cTn id="30" presetID="64" presetClass="path" presetSubtype="0" accel="50000" decel="50000" fill="hold" grpId="1" nodeType="withEffect">
                                  <p:stCondLst>
                                    <p:cond delay="0"/>
                                  </p:stCondLst>
                                  <p:childTnLst>
                                    <p:animMotion origin="layout" path="M 3.33333E-6 2.6827E-7 L 0.13177 -0.2167 " pathEditMode="relative" rAng="0" ptsTypes="AA">
                                      <p:cBhvr>
                                        <p:cTn id="31" dur="2000" fill="hold"/>
                                        <p:tgtEl>
                                          <p:spTgt spid="28"/>
                                        </p:tgtEl>
                                        <p:attrNameLst>
                                          <p:attrName>ppt_x</p:attrName>
                                          <p:attrName>ppt_y</p:attrName>
                                        </p:attrNameLst>
                                      </p:cBhvr>
                                      <p:rCtr x="6580" y="-10846"/>
                                    </p:animMotion>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par>
                          <p:cTn id="37" fill="hold">
                            <p:stCondLst>
                              <p:cond delay="500"/>
                            </p:stCondLst>
                            <p:childTnLst>
                              <p:par>
                                <p:cTn id="38" presetID="0" presetClass="path" presetSubtype="0" accel="50000" decel="50000" fill="hold" nodeType="afterEffect">
                                  <p:stCondLst>
                                    <p:cond delay="0"/>
                                  </p:stCondLst>
                                  <p:childTnLst>
                                    <p:animMotion origin="layout" path="M -0.34063 -0.0882 C -0.3349 -0.09028 -0.32899 -0.09236 -0.32327 -0.09445 C -0.32118 -0.09514 -0.31736 -0.09653 -0.31736 -0.0963 C -0.30955 -0.09445 -0.30017 -0.09699 -0.29392 -0.09236 C -0.29045 -0.08982 -0.29115 -0.08426 -0.28993 -0.08009 C -0.28854 -0.0757 -0.28524 -0.07222 -0.28386 -0.06783 C -0.28142 -0.07616 -0.27795 -0.07732 -0.27014 -0.08009 C -0.2592 -0.07222 -0.27014 -0.07801 -0.25469 -0.07801 C -0.24948 -0.07801 -0.24427 -0.07685 -0.23906 -0.07593 C -0.22917 -0.07408 -0.21927 -0.06875 -0.20955 -0.06574 C -0.21024 -0.06088 -0.20938 -0.05556 -0.21163 -0.05139 C -0.21545 -0.04421 -0.23976 -0.04352 -0.24271 -0.04329 C -0.23438 -0.03704 -0.22552 -0.03681 -0.21545 -0.03496 C -0.21146 -0.03357 -0.20764 -0.03218 -0.20365 -0.03079 C -0.20174 -0.03009 -0.19792 -0.02894 -0.19792 -0.02871 C -0.19601 -0.02685 -0.19462 -0.02384 -0.19202 -0.02269 C -0.18837 -0.02107 -0.18316 -0.02361 -0.18021 -0.0206 C -0.17986 -0.02014 -0.18559 -0.00185 -0.18594 1.48148E-6 C -0.18524 0.00347 -0.18663 0.00764 -0.1842 0.01018 C -0.18264 0.0118 -0.18021 0.00879 -0.1783 0.0081 C -0.17292 0.00671 -0.1625 0.00393 -0.1625 0.00417 C -0.14792 -0.00579 -0.14549 -0.00162 -0.12344 1.48148E-6 C -0.10712 0.00509 -0.1184 0.00694 -0.09601 0.00393 C -0.08403 -0.00208 -0.07361 0.00208 -0.06059 0.00393 C -0.05365 0.00324 -0.04636 0.00185 -0.03924 0.00185 C -0.02292 0.00185 0.00989 0.00393 0.00989 0.00417 L 0.01371 -0.00833 L 1.38889E-6 1.48148E-6 " pathEditMode="relative" rAng="0" ptsTypes="fffffffffffffffffffffffffAAA">
                                      <p:cBhvr>
                                        <p:cTn id="39" dur="1500" fill="hold"/>
                                        <p:tgtEl>
                                          <p:spTgt spid="30"/>
                                        </p:tgtEl>
                                        <p:attrNameLst>
                                          <p:attrName>ppt_x</p:attrName>
                                          <p:attrName>ppt_y</p:attrName>
                                        </p:attrNameLst>
                                      </p:cBhvr>
                                      <p:rCtr x="17708" y="4560"/>
                                    </p:animMotion>
                                  </p:childTnLst>
                                </p:cTn>
                              </p:par>
                              <p:par>
                                <p:cTn id="40" presetID="10"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4" grpId="0" animBg="1"/>
      <p:bldP spid="24" grpId="1" animBg="1"/>
      <p:bldP spid="25" grpId="0" animBg="1"/>
      <p:bldP spid="26" grpId="0" animBg="1"/>
      <p:bldP spid="28" grpId="0" animBg="1"/>
      <p:bldP spid="28" grpId="1" animBg="1"/>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 15"/>
          <p:cNvSpPr/>
          <p:nvPr/>
        </p:nvSpPr>
        <p:spPr>
          <a:xfrm>
            <a:off x="109000" y="1093156"/>
            <a:ext cx="8891304" cy="967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7" name="テキスト ボックス 16"/>
          <p:cNvSpPr txBox="1"/>
          <p:nvPr/>
        </p:nvSpPr>
        <p:spPr>
          <a:xfrm>
            <a:off x="161423" y="1229851"/>
            <a:ext cx="8371017" cy="830997"/>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２</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．焦点化したねらいに合う，教材（指導案）を探し</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どの</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ように使えば良いか検討する。</a:t>
            </a:r>
          </a:p>
        </p:txBody>
      </p:sp>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572" y="2853411"/>
            <a:ext cx="2847412" cy="2847412"/>
          </a:xfrm>
          <a:prstGeom prst="rect">
            <a:avLst/>
          </a:prstGeom>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40" y="2345869"/>
            <a:ext cx="3399661" cy="4788601"/>
          </a:xfrm>
          <a:prstGeom prst="rect">
            <a:avLst/>
          </a:prstGeom>
          <a:solidFill>
            <a:schemeClr val="bg1"/>
          </a:solidFill>
          <a:ln w="6350">
            <a:solidFill>
              <a:schemeClr val="bg2">
                <a:lumMod val="10000"/>
              </a:schemeClr>
            </a:solidFill>
          </a:ln>
          <a:effectLst/>
        </p:spPr>
      </p:pic>
      <p:pic>
        <p:nvPicPr>
          <p:cNvPr id="20" name="図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35803" y="2349317"/>
            <a:ext cx="912147" cy="1927800"/>
          </a:xfrm>
          <a:prstGeom prst="rect">
            <a:avLst/>
          </a:prstGeom>
        </p:spPr>
      </p:pic>
      <p:graphicFrame>
        <p:nvGraphicFramePr>
          <p:cNvPr id="4" name="表 3"/>
          <p:cNvGraphicFramePr>
            <a:graphicFrameLocks noGrp="1"/>
          </p:cNvGraphicFramePr>
          <p:nvPr>
            <p:extLst>
              <p:ext uri="{D42A27DB-BD31-4B8C-83A1-F6EECF244321}">
                <p14:modId xmlns:p14="http://schemas.microsoft.com/office/powerpoint/2010/main" val="1929733519"/>
              </p:ext>
            </p:extLst>
          </p:nvPr>
        </p:nvGraphicFramePr>
        <p:xfrm>
          <a:off x="0" y="33035"/>
          <a:ext cx="8784976" cy="975360"/>
        </p:xfrm>
        <a:graphic>
          <a:graphicData uri="http://schemas.openxmlformats.org/drawingml/2006/table">
            <a:tbl>
              <a:tblPr firstRow="1" bandRow="1">
                <a:tableStyleId>{35758FB7-9AC5-4552-8A53-C91805E547FA}</a:tableStyleId>
              </a:tblPr>
              <a:tblGrid>
                <a:gridCol w="3673563"/>
                <a:gridCol w="2574907"/>
                <a:gridCol w="2536506"/>
              </a:tblGrid>
              <a:tr h="370840">
                <a:tc>
                  <a:txBody>
                    <a:bodyPr/>
                    <a:lstStyle/>
                    <a:p>
                      <a:r>
                        <a:rPr kumimoji="1" lang="ja-JP" altLang="en-US" sz="2600" dirty="0" smtClean="0"/>
                        <a:t>教材の選択</a:t>
                      </a:r>
                      <a:endParaRPr kumimoji="1" lang="ja-JP" altLang="en-US" sz="2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600" b="1" kern="1200" dirty="0" smtClean="0">
                          <a:solidFill>
                            <a:schemeClr val="lt1"/>
                          </a:solidFill>
                          <a:latin typeface="+mn-lt"/>
                          <a:ea typeface="+mn-ea"/>
                          <a:cs typeface="+mn-cs"/>
                        </a:rPr>
                        <a:t>低・中・高・育</a:t>
                      </a:r>
                      <a:endParaRPr kumimoji="1" lang="en-US" altLang="ja-JP" sz="2600" b="1" kern="1200" dirty="0" smtClean="0">
                        <a:solidFill>
                          <a:schemeClr val="lt1"/>
                        </a:solidFill>
                        <a:latin typeface="+mn-lt"/>
                        <a:ea typeface="+mn-ea"/>
                        <a:cs typeface="+mn-cs"/>
                      </a:endParaRPr>
                    </a:p>
                  </a:txBody>
                  <a:tcPr/>
                </a:tc>
                <a:tc>
                  <a:txBody>
                    <a:bodyPr/>
                    <a:lstStyle/>
                    <a:p>
                      <a:pPr algn="ctr"/>
                      <a:r>
                        <a:rPr kumimoji="1" lang="ja-JP" altLang="en-US" sz="2600" dirty="0" smtClean="0"/>
                        <a:t>コンピュータ</a:t>
                      </a:r>
                      <a:r>
                        <a:rPr kumimoji="1" lang="ja-JP" altLang="en-US" sz="1600" dirty="0" smtClean="0"/>
                        <a:t>教室</a:t>
                      </a:r>
                      <a:endParaRPr kumimoji="1" lang="ja-JP" altLang="en-US" sz="1600" dirty="0"/>
                    </a:p>
                  </a:txBody>
                  <a:tcPr/>
                </a:tc>
              </a:tr>
              <a:tr h="370840">
                <a:tc>
                  <a:txBody>
                    <a:bodyPr/>
                    <a:lstStyle/>
                    <a:p>
                      <a:r>
                        <a:rPr kumimoji="1" lang="ja-JP" altLang="en-US" sz="2600" b="1" dirty="0" smtClean="0">
                          <a:solidFill>
                            <a:schemeClr val="bg1"/>
                          </a:solidFill>
                        </a:rPr>
                        <a:t>授業アイデアシート作成</a:t>
                      </a:r>
                      <a:endParaRPr kumimoji="1" lang="ja-JP" altLang="en-US" sz="2600" b="1"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600" b="1" dirty="0" smtClean="0">
                          <a:solidFill>
                            <a:schemeClr val="bg1"/>
                          </a:solidFill>
                        </a:rPr>
                        <a:t>低・中・高・育</a:t>
                      </a:r>
                      <a:endParaRPr kumimoji="1" lang="ja-JP" altLang="en-US" sz="2600" b="1" kern="1200" dirty="0">
                        <a:solidFill>
                          <a:schemeClr val="bg1"/>
                        </a:solidFill>
                        <a:latin typeface="+mn-lt"/>
                        <a:ea typeface="+mn-ea"/>
                        <a:cs typeface="+mn-cs"/>
                      </a:endParaRPr>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600" b="1" dirty="0" smtClean="0">
                          <a:solidFill>
                            <a:schemeClr val="bg1"/>
                          </a:solidFill>
                        </a:rPr>
                        <a:t>コンピュータ</a:t>
                      </a:r>
                      <a:r>
                        <a:rPr kumimoji="1" lang="ja-JP" altLang="en-US" sz="1600" b="1" dirty="0" smtClean="0">
                          <a:solidFill>
                            <a:schemeClr val="bg1"/>
                          </a:solidFill>
                        </a:rPr>
                        <a:t>教室</a:t>
                      </a:r>
                      <a:endParaRPr kumimoji="1" lang="ja-JP" altLang="en-US" sz="2400" b="1" dirty="0" smtClean="0">
                        <a:solidFill>
                          <a:schemeClr val="bg1"/>
                        </a:solidFill>
                      </a:endParaRPr>
                    </a:p>
                  </a:txBody>
                  <a:tcPr anchor="ctr" anchorCtr="1"/>
                </a:tc>
              </a:tr>
            </a:tbl>
          </a:graphicData>
        </a:graphic>
      </p:graphicFrame>
    </p:spTree>
    <p:extLst>
      <p:ext uri="{BB962C8B-B14F-4D97-AF65-F5344CB8AC3E}">
        <p14:creationId xmlns:p14="http://schemas.microsoft.com/office/powerpoint/2010/main" val="26822016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 15"/>
          <p:cNvSpPr/>
          <p:nvPr/>
        </p:nvSpPr>
        <p:spPr>
          <a:xfrm>
            <a:off x="94450" y="1381188"/>
            <a:ext cx="8891304" cy="96769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7" name="テキスト ボックス 16"/>
          <p:cNvSpPr txBox="1"/>
          <p:nvPr/>
        </p:nvSpPr>
        <p:spPr>
          <a:xfrm>
            <a:off x="161423" y="1484784"/>
            <a:ext cx="8838881" cy="830997"/>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３</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．最後に，児童</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の実態から考えたこと，使用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する教材</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教材</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扱い方など</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を交流し</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，校内で共通理解を図る。</a:t>
            </a:r>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9160"/>
          <a:stretch/>
        </p:blipFill>
        <p:spPr bwMode="auto">
          <a:xfrm>
            <a:off x="539552" y="2522912"/>
            <a:ext cx="4320480" cy="4311072"/>
          </a:xfrm>
          <a:prstGeom prst="rect">
            <a:avLst/>
          </a:prstGeom>
          <a:solidFill>
            <a:schemeClr val="bg1"/>
          </a:solidFill>
          <a:ln w="6350">
            <a:solidFill>
              <a:schemeClr val="bg2">
                <a:lumMod val="10000"/>
              </a:schemeClr>
            </a:solidFill>
          </a:ln>
          <a:effectLst/>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3717032"/>
            <a:ext cx="1561306" cy="2717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対角する 2 つの角を丸めた四角形 31"/>
          <p:cNvSpPr/>
          <p:nvPr/>
        </p:nvSpPr>
        <p:spPr>
          <a:xfrm>
            <a:off x="-36512" y="-9335"/>
            <a:ext cx="8172400" cy="1134079"/>
          </a:xfrm>
          <a:prstGeom prst="round2DiagRect">
            <a:avLst/>
          </a:prstGeom>
          <a:gradFill flip="none" rotWithShape="1">
            <a:gsLst>
              <a:gs pos="0">
                <a:schemeClr val="accent2">
                  <a:lumMod val="60000"/>
                  <a:lumOff val="40000"/>
                </a:schemeClr>
              </a:gs>
              <a:gs pos="100000">
                <a:schemeClr val="accent3"/>
              </a:gs>
            </a:gsLst>
            <a:lin ang="0" scaled="1"/>
            <a:tileRect/>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grpSp>
        <p:nvGrpSpPr>
          <p:cNvPr id="37" name="グループ化 36"/>
          <p:cNvGrpSpPr/>
          <p:nvPr/>
        </p:nvGrpSpPr>
        <p:grpSpPr>
          <a:xfrm>
            <a:off x="467544" y="-27384"/>
            <a:ext cx="8172400" cy="1134079"/>
            <a:chOff x="0" y="2051393"/>
            <a:chExt cx="8172400" cy="1134079"/>
          </a:xfrm>
          <a:scene3d>
            <a:camera prst="orthographicFront">
              <a:rot lat="0" lon="0" rev="0"/>
            </a:camera>
            <a:lightRig rig="glow" dir="t">
              <a:rot lat="0" lon="0" rev="14100000"/>
            </a:lightRig>
          </a:scene3d>
        </p:grpSpPr>
        <p:sp>
          <p:nvSpPr>
            <p:cNvPr id="38" name="対角する 2 つの角を丸めた四角形 37"/>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39"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40" name="グループ化 39"/>
          <p:cNvGrpSpPr/>
          <p:nvPr/>
        </p:nvGrpSpPr>
        <p:grpSpPr>
          <a:xfrm>
            <a:off x="971600" y="-27384"/>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41" name="対角する 2 つの角を丸めた四角形 40"/>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42"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r>
                <a:rPr kumimoji="1"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校内全体で主体的に学び合う活動を通して，得るもの</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spTree>
    <p:extLst>
      <p:ext uri="{BB962C8B-B14F-4D97-AF65-F5344CB8AC3E}">
        <p14:creationId xmlns:p14="http://schemas.microsoft.com/office/powerpoint/2010/main" val="31211278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右矢印 7"/>
          <p:cNvSpPr/>
          <p:nvPr/>
        </p:nvSpPr>
        <p:spPr>
          <a:xfrm rot="5400000">
            <a:off x="4319972" y="1088740"/>
            <a:ext cx="432048" cy="504056"/>
          </a:xfrm>
          <a:prstGeom prst="rightArrow">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125717" y="1556792"/>
            <a:ext cx="8891304" cy="51346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151928" y="1628800"/>
            <a:ext cx="8838881" cy="461665"/>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各クラスで、授業や懇談会の実践へとつなぐ</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対角する 2 つの角を丸めた四角形 8"/>
          <p:cNvSpPr/>
          <p:nvPr/>
        </p:nvSpPr>
        <p:spPr>
          <a:xfrm>
            <a:off x="-36512" y="-9335"/>
            <a:ext cx="8172400" cy="1134079"/>
          </a:xfrm>
          <a:prstGeom prst="round2DiagRect">
            <a:avLst/>
          </a:prstGeom>
          <a:gradFill flip="none" rotWithShape="1">
            <a:gsLst>
              <a:gs pos="0">
                <a:schemeClr val="accent2">
                  <a:lumMod val="60000"/>
                  <a:lumOff val="40000"/>
                </a:schemeClr>
              </a:gs>
              <a:gs pos="100000">
                <a:schemeClr val="accent3"/>
              </a:gs>
            </a:gsLst>
            <a:lin ang="0" scaled="1"/>
            <a:tileRect/>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grpSp>
        <p:nvGrpSpPr>
          <p:cNvPr id="10" name="グループ化 9"/>
          <p:cNvGrpSpPr/>
          <p:nvPr/>
        </p:nvGrpSpPr>
        <p:grpSpPr>
          <a:xfrm>
            <a:off x="467544" y="-27384"/>
            <a:ext cx="8172400" cy="1134079"/>
            <a:chOff x="0" y="2051393"/>
            <a:chExt cx="8172400" cy="1134079"/>
          </a:xfrm>
          <a:scene3d>
            <a:camera prst="orthographicFront">
              <a:rot lat="0" lon="0" rev="0"/>
            </a:camera>
            <a:lightRig rig="glow" dir="t">
              <a:rot lat="0" lon="0" rev="14100000"/>
            </a:lightRig>
          </a:scene3d>
        </p:grpSpPr>
        <p:sp>
          <p:nvSpPr>
            <p:cNvPr id="11" name="対角する 2 つの角を丸めた四角形 10"/>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2"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3" name="グループ化 12"/>
          <p:cNvGrpSpPr/>
          <p:nvPr/>
        </p:nvGrpSpPr>
        <p:grpSpPr>
          <a:xfrm>
            <a:off x="971600" y="-27384"/>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4" name="対角する 2 つの角を丸めた四角形 13"/>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5"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r>
                <a:rPr kumimoji="1"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校内全体で主体的に学び合う活動を通して，得るもの</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graphicFrame>
        <p:nvGraphicFramePr>
          <p:cNvPr id="16" name="表 15"/>
          <p:cNvGraphicFramePr>
            <a:graphicFrameLocks noGrp="1"/>
          </p:cNvGraphicFramePr>
          <p:nvPr>
            <p:extLst>
              <p:ext uri="{D42A27DB-BD31-4B8C-83A1-F6EECF244321}">
                <p14:modId xmlns:p14="http://schemas.microsoft.com/office/powerpoint/2010/main" val="4014209991"/>
              </p:ext>
            </p:extLst>
          </p:nvPr>
        </p:nvGraphicFramePr>
        <p:xfrm>
          <a:off x="197137" y="2596088"/>
          <a:ext cx="8819884" cy="4145280"/>
        </p:xfrm>
        <a:graphic>
          <a:graphicData uri="http://schemas.openxmlformats.org/drawingml/2006/table">
            <a:tbl>
              <a:tblPr firstRow="1" bandRow="1">
                <a:tableStyleId>{1FECB4D8-DB02-4DC6-A0A2-4F2EBAE1DC90}</a:tableStyleId>
              </a:tblPr>
              <a:tblGrid>
                <a:gridCol w="2646671"/>
                <a:gridCol w="2592288"/>
                <a:gridCol w="2205348"/>
                <a:gridCol w="1375577"/>
              </a:tblGrid>
              <a:tr h="370840">
                <a:tc>
                  <a:txBody>
                    <a:bodyPr/>
                    <a:lstStyle/>
                    <a:p>
                      <a:pPr algn="ctr"/>
                      <a:r>
                        <a:rPr kumimoji="1" lang="ja-JP" altLang="en-US" sz="2000" dirty="0" smtClean="0"/>
                        <a:t>内容</a:t>
                      </a:r>
                      <a:endParaRPr kumimoji="1" lang="ja-JP" altLang="en-US" sz="2000" dirty="0">
                        <a:latin typeface="HG丸ｺﾞｼｯｸM-PRO" panose="020F0600000000000000" pitchFamily="50" charset="-128"/>
                        <a:ea typeface="HG丸ｺﾞｼｯｸM-PRO" panose="020F0600000000000000" pitchFamily="50" charset="-128"/>
                      </a:endParaRPr>
                    </a:p>
                  </a:txBody>
                  <a:tcPr/>
                </a:tc>
                <a:tc>
                  <a:txBody>
                    <a:bodyPr/>
                    <a:lstStyle/>
                    <a:p>
                      <a:pPr algn="ctr"/>
                      <a:r>
                        <a:rPr kumimoji="1" lang="ja-JP" altLang="en-US" sz="2000" dirty="0" smtClean="0"/>
                        <a:t>形態</a:t>
                      </a:r>
                      <a:endParaRPr kumimoji="1" lang="ja-JP" altLang="en-US" sz="2000" dirty="0">
                        <a:latin typeface="HG丸ｺﾞｼｯｸM-PRO" panose="020F0600000000000000" pitchFamily="50" charset="-128"/>
                        <a:ea typeface="HG丸ｺﾞｼｯｸM-PRO" panose="020F0600000000000000" pitchFamily="50" charset="-128"/>
                      </a:endParaRPr>
                    </a:p>
                  </a:txBody>
                  <a:tcPr/>
                </a:tc>
                <a:tc>
                  <a:txBody>
                    <a:bodyPr/>
                    <a:lstStyle/>
                    <a:p>
                      <a:pPr algn="ctr"/>
                      <a:r>
                        <a:rPr kumimoji="1" lang="ja-JP" altLang="en-US" sz="2000" dirty="0" smtClean="0"/>
                        <a:t>場所</a:t>
                      </a:r>
                      <a:endParaRPr kumimoji="1" lang="ja-JP" altLang="en-US" sz="2000" dirty="0">
                        <a:latin typeface="HG丸ｺﾞｼｯｸM-PRO" panose="020F0600000000000000" pitchFamily="50" charset="-128"/>
                        <a:ea typeface="HG丸ｺﾞｼｯｸM-PRO" panose="020F0600000000000000" pitchFamily="50" charset="-128"/>
                      </a:endParaRPr>
                    </a:p>
                  </a:txBody>
                  <a:tcPr/>
                </a:tc>
                <a:tc>
                  <a:txBody>
                    <a:bodyPr/>
                    <a:lstStyle/>
                    <a:p>
                      <a:pPr algn="ctr"/>
                      <a:r>
                        <a:rPr kumimoji="1" lang="ja-JP" altLang="en-US" sz="2000" dirty="0" smtClean="0"/>
                        <a:t>時間</a:t>
                      </a:r>
                      <a:endParaRPr kumimoji="1" lang="ja-JP" altLang="en-US" sz="2000" dirty="0">
                        <a:latin typeface="HG丸ｺﾞｼｯｸM-PRO" panose="020F0600000000000000" pitchFamily="50" charset="-128"/>
                        <a:ea typeface="HG丸ｺﾞｼｯｸM-PRO" panose="020F0600000000000000" pitchFamily="50" charset="-128"/>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400" dirty="0" smtClean="0"/>
                        <a:t>児童の実態把握</a:t>
                      </a:r>
                      <a:endParaRPr kumimoji="1" lang="en-US" altLang="ja-JP"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400" dirty="0" smtClean="0"/>
                        <a:t>～指導内容の焦点化まで～</a:t>
                      </a:r>
                    </a:p>
                  </a:txBody>
                  <a:tcPr/>
                </a:tc>
                <a:tc>
                  <a:txBody>
                    <a:bodyPr/>
                    <a:lstStyle/>
                    <a:p>
                      <a:pPr algn="ctr"/>
                      <a:r>
                        <a:rPr kumimoji="1" lang="ja-JP" altLang="en-US" sz="2000" dirty="0" smtClean="0"/>
                        <a:t>育・</a:t>
                      </a:r>
                      <a:r>
                        <a:rPr kumimoji="1" lang="ja-JP" altLang="en-US" sz="2000" dirty="0" smtClean="0"/>
                        <a:t>１・２・３・４・５・６年</a:t>
                      </a:r>
                      <a:endParaRPr kumimoji="1" lang="en-US" altLang="ja-JP" sz="2000" dirty="0" smtClean="0"/>
                    </a:p>
                  </a:txBody>
                  <a:tcPr/>
                </a:tc>
                <a:tc>
                  <a:txBody>
                    <a:bodyPr/>
                    <a:lstStyle/>
                    <a:p>
                      <a:pPr algn="ctr"/>
                      <a:r>
                        <a:rPr kumimoji="1" lang="ja-JP" altLang="en-US" sz="2400" dirty="0" smtClean="0"/>
                        <a:t>会議室</a:t>
                      </a:r>
                      <a:endParaRPr kumimoji="1" lang="en-US" altLang="ja-JP" sz="2400" dirty="0" smtClean="0"/>
                    </a:p>
                  </a:txBody>
                  <a:tcPr/>
                </a:tc>
                <a:tc>
                  <a:txBody>
                    <a:bodyPr/>
                    <a:lstStyle/>
                    <a:p>
                      <a:pPr algn="ctr"/>
                      <a:r>
                        <a:rPr kumimoji="1" lang="ja-JP" altLang="en-US" sz="2000" dirty="0" smtClean="0">
                          <a:solidFill>
                            <a:srgbClr val="FF0000"/>
                          </a:solidFill>
                        </a:rPr>
                        <a:t>１０：００～</a:t>
                      </a:r>
                      <a:endParaRPr kumimoji="1" lang="ja-JP" altLang="en-US" sz="2800" b="1" dirty="0">
                        <a:solidFill>
                          <a:srgbClr val="FF0000"/>
                        </a:solidFill>
                      </a:endParaRPr>
                    </a:p>
                  </a:txBody>
                  <a:tcPr/>
                </a:tc>
              </a:tr>
              <a:tr h="370840">
                <a:tc>
                  <a:txBody>
                    <a:bodyPr/>
                    <a:lstStyle/>
                    <a:p>
                      <a:r>
                        <a:rPr kumimoji="1" lang="ja-JP" altLang="en-US" sz="2400" dirty="0" smtClean="0"/>
                        <a:t>教材の選択</a:t>
                      </a:r>
                      <a:endParaRPr kumimoji="1" lang="ja-JP" altLang="en-US"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dirty="0" smtClean="0"/>
                        <a:t>学年ごと</a:t>
                      </a:r>
                      <a:endParaRPr kumimoji="1" lang="en-US" altLang="ja-JP" sz="2000" b="0" dirty="0" smtClean="0"/>
                    </a:p>
                  </a:txBody>
                  <a:tcPr/>
                </a:tc>
                <a:tc>
                  <a:txBody>
                    <a:bodyPr/>
                    <a:lstStyle/>
                    <a:p>
                      <a:pPr algn="ctr"/>
                      <a:r>
                        <a:rPr kumimoji="1" lang="ja-JP" altLang="en-US" sz="2400" dirty="0" smtClean="0"/>
                        <a:t>コンピュータ</a:t>
                      </a:r>
                      <a:r>
                        <a:rPr kumimoji="1" lang="ja-JP" altLang="en-US" sz="1400" dirty="0" smtClean="0"/>
                        <a:t>教室</a:t>
                      </a:r>
                      <a:endParaRPr kumimoji="1" lang="ja-JP" altLang="en-US" sz="1400" dirty="0"/>
                    </a:p>
                  </a:txBody>
                  <a:tcPr/>
                </a:tc>
                <a:tc>
                  <a:txBody>
                    <a:bodyPr/>
                    <a:lstStyle/>
                    <a:p>
                      <a:pPr algn="ctr"/>
                      <a:r>
                        <a:rPr kumimoji="1" lang="ja-JP" altLang="en-US" sz="2000" dirty="0" smtClean="0">
                          <a:solidFill>
                            <a:srgbClr val="FF0000"/>
                          </a:solidFill>
                        </a:rPr>
                        <a:t>１０：２０～</a:t>
                      </a:r>
                      <a:endParaRPr kumimoji="1" lang="ja-JP" altLang="en-US" sz="2000" b="1" dirty="0">
                        <a:solidFill>
                          <a:srgbClr val="FF0000"/>
                        </a:solidFill>
                      </a:endParaRPr>
                    </a:p>
                  </a:txBody>
                  <a:tcPr/>
                </a:tc>
              </a:tr>
              <a:tr h="370840">
                <a:tc>
                  <a:txBody>
                    <a:bodyPr/>
                    <a:lstStyle/>
                    <a:p>
                      <a:r>
                        <a:rPr kumimoji="1" lang="ja-JP" altLang="en-US" sz="2400" dirty="0" smtClean="0"/>
                        <a:t>授業アイデアシート作成（略案）</a:t>
                      </a:r>
                      <a:endParaRPr kumimoji="1" lang="ja-JP" altLang="en-US" sz="2400" dirty="0"/>
                    </a:p>
                  </a:txBody>
                  <a:tcPr/>
                </a:tc>
                <a:tc>
                  <a:txBody>
                    <a:bodyPr/>
                    <a:lstStyle/>
                    <a:p>
                      <a:pPr algn="ctr"/>
                      <a:r>
                        <a:rPr kumimoji="1" lang="en-US" altLang="ja-JP" sz="2000" dirty="0" smtClean="0"/>
                        <a:t>〃</a:t>
                      </a:r>
                      <a:endParaRPr kumimoji="1" lang="ja-JP" altLang="en-US" sz="2000" b="0" dirty="0"/>
                    </a:p>
                  </a:txBody>
                  <a:tcPr anchor="ctr" anchorCtr="1"/>
                </a:tc>
                <a:tc>
                  <a:txBody>
                    <a:bodyPr/>
                    <a:lstStyle/>
                    <a:p>
                      <a:pPr algn="ctr"/>
                      <a:r>
                        <a:rPr kumimoji="1" lang="en-US" altLang="ja-JP" sz="2400" dirty="0" smtClean="0"/>
                        <a:t>〃</a:t>
                      </a:r>
                      <a:endParaRPr kumimoji="1" lang="ja-JP" altLang="en-US" sz="2400" dirty="0"/>
                    </a:p>
                  </a:txBody>
                  <a:tcPr anchor="ctr" anchorCtr="1"/>
                </a:tc>
                <a:tc>
                  <a:txBody>
                    <a:bodyPr/>
                    <a:lstStyle/>
                    <a:p>
                      <a:pPr algn="ctr"/>
                      <a:endParaRPr kumimoji="1" lang="ja-JP" altLang="en-US" sz="2000" b="1" dirty="0"/>
                    </a:p>
                  </a:txBody>
                  <a:tcPr anchor="ctr" anchorCtr="1"/>
                </a:tc>
              </a:tr>
              <a:tr h="370840">
                <a:tc>
                  <a:txBody>
                    <a:bodyPr/>
                    <a:lstStyle/>
                    <a:p>
                      <a:r>
                        <a:rPr kumimoji="1" lang="ja-JP" altLang="en-US" sz="2400" dirty="0" smtClean="0"/>
                        <a:t>指導内容の発表</a:t>
                      </a:r>
                      <a:endParaRPr kumimoji="1" lang="ja-JP" altLang="en-US" sz="2400" dirty="0"/>
                    </a:p>
                  </a:txBody>
                  <a:tcPr/>
                </a:tc>
                <a:tc>
                  <a:txBody>
                    <a:bodyPr/>
                    <a:lstStyle/>
                    <a:p>
                      <a:pPr algn="ctr"/>
                      <a:r>
                        <a:rPr kumimoji="1" lang="ja-JP" altLang="en-US" sz="2000" dirty="0" smtClean="0"/>
                        <a:t>全体交流</a:t>
                      </a:r>
                      <a:endParaRPr kumimoji="1" lang="ja-JP" altLang="en-US" sz="2000" b="0" dirty="0"/>
                    </a:p>
                  </a:txBody>
                  <a:tcPr anchor="ctr" anchorCtr="1"/>
                </a:tc>
                <a:tc>
                  <a:txBody>
                    <a:bodyPr/>
                    <a:lstStyle/>
                    <a:p>
                      <a:pPr algn="ctr"/>
                      <a:r>
                        <a:rPr kumimoji="1" lang="en-US" altLang="ja-JP" sz="2400" dirty="0" smtClean="0"/>
                        <a:t>〃</a:t>
                      </a:r>
                      <a:endParaRPr kumimoji="1" lang="ja-JP" altLang="en-US" sz="2400" dirty="0"/>
                    </a:p>
                  </a:txBody>
                  <a:tcPr anchor="ctr" anchorCtr="1"/>
                </a:tc>
                <a:tc>
                  <a:txBody>
                    <a:bodyPr/>
                    <a:lstStyle/>
                    <a:p>
                      <a:pPr algn="ctr"/>
                      <a:r>
                        <a:rPr kumimoji="1" lang="ja-JP" altLang="en-US" sz="2000" dirty="0" smtClean="0">
                          <a:solidFill>
                            <a:srgbClr val="FF0000"/>
                          </a:solidFill>
                        </a:rPr>
                        <a:t>１１：０５～</a:t>
                      </a:r>
                      <a:endParaRPr kumimoji="1" lang="ja-JP" altLang="en-US" sz="2800" b="1" dirty="0">
                        <a:solidFill>
                          <a:srgbClr val="FF0000"/>
                        </a:solidFill>
                      </a:endParaRPr>
                    </a:p>
                  </a:txBody>
                  <a:tcPr anchor="ctr" anchorCtr="1"/>
                </a:tc>
              </a:tr>
              <a:tr h="370840">
                <a:tc>
                  <a:txBody>
                    <a:bodyPr/>
                    <a:lstStyle/>
                    <a:p>
                      <a:r>
                        <a:rPr kumimoji="1" lang="ja-JP" altLang="en-US" sz="2400" dirty="0" smtClean="0"/>
                        <a:t>まとめ</a:t>
                      </a:r>
                      <a:endParaRPr kumimoji="1" lang="en-US" altLang="ja-JP" sz="2400" dirty="0" smtClean="0"/>
                    </a:p>
                    <a:p>
                      <a:r>
                        <a:rPr kumimoji="1" lang="ja-JP" altLang="en-US" sz="2400" dirty="0" smtClean="0"/>
                        <a:t>アンケート記入</a:t>
                      </a:r>
                      <a:endParaRPr kumimoji="1" lang="ja-JP" altLang="en-US" sz="2400" dirty="0"/>
                    </a:p>
                  </a:txBody>
                  <a:tcPr/>
                </a:tc>
                <a:tc>
                  <a:txBody>
                    <a:bodyPr/>
                    <a:lstStyle/>
                    <a:p>
                      <a:pPr algn="ctr"/>
                      <a:endParaRPr kumimoji="1" lang="ja-JP" altLang="en-US" sz="2400" dirty="0"/>
                    </a:p>
                  </a:txBody>
                  <a:tcPr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smtClean="0"/>
                        <a:t>〃</a:t>
                      </a:r>
                      <a:endParaRPr kumimoji="1" lang="ja-JP" altLang="en-US" sz="2400" dirty="0" smtClean="0"/>
                    </a:p>
                  </a:txBody>
                  <a:tcPr anchor="ctr" anchorCtr="1"/>
                </a:tc>
                <a:tc>
                  <a:txBody>
                    <a:bodyPr/>
                    <a:lstStyle/>
                    <a:p>
                      <a:pPr algn="ctr"/>
                      <a:r>
                        <a:rPr kumimoji="1" lang="ja-JP" altLang="en-US" sz="2000" dirty="0" smtClean="0">
                          <a:solidFill>
                            <a:srgbClr val="FF0000"/>
                          </a:solidFill>
                        </a:rPr>
                        <a:t>１１：２０～</a:t>
                      </a:r>
                      <a:endParaRPr kumimoji="1" lang="ja-JP" altLang="en-US" sz="2800" b="1" dirty="0">
                        <a:solidFill>
                          <a:srgbClr val="FF0000"/>
                        </a:solidFill>
                      </a:endParaRPr>
                    </a:p>
                  </a:txBody>
                  <a:tcPr anchor="ctr" anchorCtr="1"/>
                </a:tc>
              </a:tr>
            </a:tbl>
          </a:graphicData>
        </a:graphic>
      </p:graphicFrame>
      <p:cxnSp>
        <p:nvCxnSpPr>
          <p:cNvPr id="3" name="直線矢印コネクタ 2"/>
          <p:cNvCxnSpPr/>
          <p:nvPr/>
        </p:nvCxnSpPr>
        <p:spPr>
          <a:xfrm>
            <a:off x="8135888" y="3284984"/>
            <a:ext cx="0" cy="86409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8135888" y="4509120"/>
            <a:ext cx="0" cy="100811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a:off x="8135888" y="5805264"/>
            <a:ext cx="0" cy="36004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6143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20308" t="10657" r="47846" b="11202"/>
          <a:stretch/>
        </p:blipFill>
        <p:spPr>
          <a:xfrm>
            <a:off x="2893236" y="3084908"/>
            <a:ext cx="2628295" cy="4558248"/>
          </a:xfrm>
          <a:prstGeom prst="rect">
            <a:avLst/>
          </a:prstGeom>
        </p:spPr>
      </p:pic>
      <p:sp>
        <p:nvSpPr>
          <p:cNvPr id="3" name="テキスト ボックス 2"/>
          <p:cNvSpPr txBox="1"/>
          <p:nvPr/>
        </p:nvSpPr>
        <p:spPr>
          <a:xfrm>
            <a:off x="251520" y="1556792"/>
            <a:ext cx="2232248" cy="646331"/>
          </a:xfrm>
          <a:prstGeom prst="rect">
            <a:avLst/>
          </a:prstGeom>
          <a:noFill/>
        </p:spPr>
        <p:txBody>
          <a:bodyPr wrap="square" rtlCol="0">
            <a:spAutoFit/>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学校教育</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6732240" y="1556792"/>
            <a:ext cx="2160240" cy="646331"/>
          </a:xfrm>
          <a:prstGeom prst="rect">
            <a:avLst/>
          </a:prstGeom>
          <a:noFill/>
        </p:spPr>
        <p:txBody>
          <a:bodyPr wrap="square" rtlCol="0">
            <a:spAutoFit/>
          </a:bodyPr>
          <a:lstStyle/>
          <a:p>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家庭教育</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右矢印 8"/>
          <p:cNvSpPr/>
          <p:nvPr/>
        </p:nvSpPr>
        <p:spPr>
          <a:xfrm>
            <a:off x="2494743" y="1717503"/>
            <a:ext cx="4248472" cy="32490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51521" y="2114853"/>
            <a:ext cx="8424936" cy="954107"/>
          </a:xfrm>
          <a:prstGeom prst="rect">
            <a:avLst/>
          </a:prstGeom>
          <a:solidFill>
            <a:srgbClr val="FFC000">
              <a:alpha val="27000"/>
            </a:srgbClr>
          </a:solidFill>
        </p:spPr>
        <p:txBody>
          <a:bodyPr wrap="square" rtlCol="0">
            <a:spAutoFit/>
          </a:bodyPr>
          <a:lstStyle/>
          <a:p>
            <a:pPr algn="ct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学校教育の範疇だけではない課題を</a:t>
            </a:r>
            <a:endPar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「学校を軸に，家庭に</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返していく」</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5472100" y="3645024"/>
            <a:ext cx="3420380" cy="923330"/>
          </a:xfrm>
          <a:prstGeom prst="rect">
            <a:avLst/>
          </a:prstGeom>
          <a:solidFill>
            <a:schemeClr val="bg1">
              <a:lumMod val="95000"/>
              <a:alpha val="72000"/>
            </a:schemeClr>
          </a:solidFill>
        </p:spPr>
        <p:txBody>
          <a:bodyPr wrap="squar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子どもにスマホを持たせるのは繁華街の入口に一人で子どもを立たせるようなもの</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196000" tIns="121920" rIns="121920" bIns="121920" numCol="1" spcCol="1270" anchor="ctr" anchorCtr="0">
              <a:noAutofit/>
            </a:bodyPr>
            <a:lstStyle/>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情報モラル教育と家庭の教育力</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sp>
        <p:nvSpPr>
          <p:cNvPr id="25" name="テキスト ボックス 24"/>
          <p:cNvSpPr txBox="1"/>
          <p:nvPr/>
        </p:nvSpPr>
        <p:spPr>
          <a:xfrm>
            <a:off x="5521530" y="6392361"/>
            <a:ext cx="3586973" cy="461665"/>
          </a:xfrm>
          <a:prstGeom prst="rect">
            <a:avLst/>
          </a:prstGeom>
          <a:noFill/>
        </p:spPr>
        <p:txBody>
          <a:bodyPr wrap="square" rtlCol="0">
            <a:spAutoFit/>
          </a:bodyPr>
          <a:lstStyle/>
          <a:p>
            <a:pPr algn="r"/>
            <a:r>
              <a:rPr lang="ja-JP" altLang="en-US" sz="1200" dirty="0" smtClean="0"/>
              <a:t>挿絵引用　藤川大祐「スマホ時代の親たちへ</a:t>
            </a:r>
            <a:endParaRPr lang="en-US" altLang="ja-JP" sz="1200" dirty="0" smtClean="0"/>
          </a:p>
          <a:p>
            <a:pPr algn="r"/>
            <a:r>
              <a:rPr lang="en-US" altLang="ja-JP" sz="1200" dirty="0" smtClean="0"/>
              <a:t>『</a:t>
            </a:r>
            <a:r>
              <a:rPr lang="ja-JP" altLang="en-US" sz="1200" dirty="0" smtClean="0"/>
              <a:t>わからない</a:t>
            </a:r>
            <a:r>
              <a:rPr lang="en-US" altLang="ja-JP" sz="1200" dirty="0" smtClean="0"/>
              <a:t>』</a:t>
            </a:r>
            <a:r>
              <a:rPr lang="ja-JP" altLang="en-US" sz="1200" dirty="0" smtClean="0"/>
              <a:t>では守れない！」</a:t>
            </a:r>
            <a:endParaRPr kumimoji="1" lang="ja-JP" altLang="en-US" sz="1200" dirty="0"/>
          </a:p>
        </p:txBody>
      </p:sp>
    </p:spTree>
    <p:extLst>
      <p:ext uri="{BB962C8B-B14F-4D97-AF65-F5344CB8AC3E}">
        <p14:creationId xmlns:p14="http://schemas.microsoft.com/office/powerpoint/2010/main" val="309893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sp>
        <p:nvSpPr>
          <p:cNvPr id="23" name="対角する 2 つの角を丸めた四角形 22"/>
          <p:cNvSpPr/>
          <p:nvPr/>
        </p:nvSpPr>
        <p:spPr>
          <a:xfrm>
            <a:off x="-36512" y="-9335"/>
            <a:ext cx="8172400" cy="1134079"/>
          </a:xfrm>
          <a:prstGeom prst="round2DiagRect">
            <a:avLst/>
          </a:prstGeom>
          <a:gradFill flip="none" rotWithShape="1">
            <a:gsLst>
              <a:gs pos="0">
                <a:schemeClr val="accent2">
                  <a:lumMod val="60000"/>
                  <a:lumOff val="40000"/>
                </a:schemeClr>
              </a:gs>
              <a:gs pos="100000">
                <a:schemeClr val="accent3"/>
              </a:gs>
            </a:gsLst>
            <a:lin ang="0" scaled="1"/>
            <a:tileRect/>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sp>
        <p:nvSpPr>
          <p:cNvPr id="25" name="テキスト ボックス 24"/>
          <p:cNvSpPr txBox="1"/>
          <p:nvPr/>
        </p:nvSpPr>
        <p:spPr>
          <a:xfrm>
            <a:off x="4788024" y="6392361"/>
            <a:ext cx="4320480" cy="276999"/>
          </a:xfrm>
          <a:prstGeom prst="rect">
            <a:avLst/>
          </a:prstGeom>
          <a:noFill/>
        </p:spPr>
        <p:txBody>
          <a:bodyPr wrap="square" rtlCol="0">
            <a:spAutoFit/>
          </a:bodyPr>
          <a:lstStyle/>
          <a:p>
            <a:pPr algn="r"/>
            <a:r>
              <a:rPr kumimoji="1" lang="ja-JP" altLang="en-US" sz="1200" dirty="0" smtClean="0"/>
              <a:t>古田新一郎「効果</a:t>
            </a:r>
            <a:r>
              <a:rPr kumimoji="1" lang="en-US" altLang="ja-JP" sz="1200" dirty="0" smtClean="0"/>
              <a:t>10</a:t>
            </a:r>
            <a:r>
              <a:rPr kumimoji="1" lang="ja-JP" altLang="en-US" sz="1200" dirty="0" smtClean="0"/>
              <a:t>倍の教える技術」</a:t>
            </a:r>
            <a:endParaRPr kumimoji="1" lang="ja-JP" altLang="en-US" sz="1200" dirty="0"/>
          </a:p>
        </p:txBody>
      </p:sp>
      <p:sp>
        <p:nvSpPr>
          <p:cNvPr id="26" name="テキスト ボックス 25"/>
          <p:cNvSpPr txBox="1"/>
          <p:nvPr/>
        </p:nvSpPr>
        <p:spPr>
          <a:xfrm>
            <a:off x="179512" y="1393612"/>
            <a:ext cx="8208912" cy="523220"/>
          </a:xfrm>
          <a:prstGeom prst="rect">
            <a:avLst/>
          </a:prstGeom>
          <a:noFill/>
        </p:spPr>
        <p:txBody>
          <a:bodyPr wrap="square" rtlCol="0">
            <a:spAutoFit/>
          </a:bodyPr>
          <a:lstStyle/>
          <a:p>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「することによって 記憶に残る割合</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が異なる</a:t>
            </a: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テキスト ボックス 26"/>
          <p:cNvSpPr txBox="1"/>
          <p:nvPr/>
        </p:nvSpPr>
        <p:spPr>
          <a:xfrm>
            <a:off x="1633486" y="1850145"/>
            <a:ext cx="4234658" cy="4524315"/>
          </a:xfrm>
          <a:prstGeom prst="rect">
            <a:avLst/>
          </a:prstGeom>
          <a:noFill/>
        </p:spPr>
        <p:txBody>
          <a:bodyPr wrap="square" rtlCol="0">
            <a:spAutoFit/>
          </a:bodyPr>
          <a:lstStyle/>
          <a:p>
            <a:pPr>
              <a:lnSpc>
                <a:spcPct val="150000"/>
              </a:lnSpc>
            </a:pP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聞いたことは</a:t>
            </a:r>
            <a:endParaRPr kumimoji="1"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見たことは</a:t>
            </a: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聞いて見たときは</a:t>
            </a:r>
            <a:endParaRPr kumimoji="1"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話し合ったときは</a:t>
            </a: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体験</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したとき</a:t>
            </a: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は</a:t>
            </a:r>
            <a:endParaRPr kumimoji="1"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教えたときは</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5220072" y="1959321"/>
            <a:ext cx="3672408" cy="3046988"/>
          </a:xfrm>
          <a:prstGeom prst="rect">
            <a:avLst/>
          </a:prstGeom>
          <a:noFill/>
        </p:spPr>
        <p:txBody>
          <a:bodyPr wrap="square" rtlCol="0">
            <a:spAutoFit/>
          </a:bodyPr>
          <a:lstStyle/>
          <a:p>
            <a:pPr>
              <a:lnSpc>
                <a:spcPct val="150000"/>
              </a:lnSpc>
            </a:pP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・・・１０％</a:t>
            </a:r>
            <a:endParaRPr kumimoji="1"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・・・１５％</a:t>
            </a: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・・・２０％</a:t>
            </a:r>
            <a:endParaRPr kumimoji="1"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・４０％</a:t>
            </a: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5220072" y="4823913"/>
            <a:ext cx="3672408" cy="1569660"/>
          </a:xfrm>
          <a:prstGeom prst="rect">
            <a:avLst/>
          </a:prstGeom>
          <a:noFill/>
        </p:spPr>
        <p:txBody>
          <a:bodyPr wrap="square" rtlCol="0">
            <a:spAutoFit/>
          </a:bodyPr>
          <a:lstStyle/>
          <a:p>
            <a:pPr>
              <a:lnSpc>
                <a:spcPct val="150000"/>
              </a:lnSpc>
            </a:pP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・８０％</a:t>
            </a:r>
            <a:endParaRPr kumimoji="1"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・９０％</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角丸四角形 3"/>
          <p:cNvSpPr/>
          <p:nvPr/>
        </p:nvSpPr>
        <p:spPr>
          <a:xfrm>
            <a:off x="1259631" y="4823913"/>
            <a:ext cx="6820895" cy="742703"/>
          </a:xfrm>
          <a:prstGeom prst="roundRect">
            <a:avLst/>
          </a:prstGeom>
          <a:noFill/>
          <a:ln w="508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対角する 2 つの角を丸めた四角形 4"/>
          <p:cNvSpPr/>
          <p:nvPr/>
        </p:nvSpPr>
        <p:spPr>
          <a:xfrm>
            <a:off x="18849" y="46026"/>
            <a:ext cx="8061678" cy="1023357"/>
          </a:xfrm>
          <a:prstGeom prst="rect">
            <a:avLst/>
          </a:prstGeom>
          <a:scene3d>
            <a:camera prst="orthographicFront">
              <a:rot lat="0" lon="0" rev="0"/>
            </a:camera>
            <a:lightRig rig="glow" dir="t">
              <a:rot lat="0" lon="0" rev="141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196000" tIns="121920" rIns="121920" bIns="121920" numCol="1" spcCol="1270" anchor="ctr" anchorCtr="0">
            <a:noAutofit/>
          </a:bodyPr>
          <a:lstStyle/>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学校を軸とした啓発を考える</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spTree>
    <p:extLst>
      <p:ext uri="{BB962C8B-B14F-4D97-AF65-F5344CB8AC3E}">
        <p14:creationId xmlns:p14="http://schemas.microsoft.com/office/powerpoint/2010/main" val="44033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1520" y="1556792"/>
            <a:ext cx="2232248" cy="646331"/>
          </a:xfrm>
          <a:prstGeom prst="rect">
            <a:avLst/>
          </a:prstGeom>
          <a:noFill/>
        </p:spPr>
        <p:txBody>
          <a:bodyPr wrap="square" rtlCol="0">
            <a:spAutoFit/>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学校教育</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6732240" y="1556792"/>
            <a:ext cx="2160240" cy="646331"/>
          </a:xfrm>
          <a:prstGeom prst="rect">
            <a:avLst/>
          </a:prstGeom>
          <a:noFill/>
        </p:spPr>
        <p:txBody>
          <a:bodyPr wrap="square" rtlCol="0">
            <a:spAutoFit/>
          </a:bodyPr>
          <a:lstStyle/>
          <a:p>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家庭教育</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右矢印 8"/>
          <p:cNvSpPr/>
          <p:nvPr/>
        </p:nvSpPr>
        <p:spPr>
          <a:xfrm>
            <a:off x="2494743" y="1717503"/>
            <a:ext cx="4248472" cy="32490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51521" y="2114853"/>
            <a:ext cx="8424936" cy="954107"/>
          </a:xfrm>
          <a:prstGeom prst="rect">
            <a:avLst/>
          </a:prstGeom>
          <a:solidFill>
            <a:srgbClr val="FFC000">
              <a:alpha val="27000"/>
            </a:srgbClr>
          </a:solidFill>
        </p:spPr>
        <p:txBody>
          <a:bodyPr wrap="square" rtlCol="0">
            <a:spAutoFit/>
          </a:bodyPr>
          <a:lstStyle/>
          <a:p>
            <a:pPr algn="ct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学校教育の範疇だけではない課題を</a:t>
            </a:r>
            <a:endPar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「学校を軸に，家庭に</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返していく」</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sp>
        <p:nvSpPr>
          <p:cNvPr id="23" name="対角する 2 つの角を丸めた四角形 22"/>
          <p:cNvSpPr/>
          <p:nvPr/>
        </p:nvSpPr>
        <p:spPr>
          <a:xfrm>
            <a:off x="-36512" y="-9335"/>
            <a:ext cx="8172400" cy="1134079"/>
          </a:xfrm>
          <a:prstGeom prst="round2DiagRect">
            <a:avLst/>
          </a:prstGeom>
          <a:gradFill flip="none" rotWithShape="1">
            <a:gsLst>
              <a:gs pos="0">
                <a:schemeClr val="accent2">
                  <a:lumMod val="60000"/>
                  <a:lumOff val="40000"/>
                </a:schemeClr>
              </a:gs>
              <a:gs pos="100000">
                <a:schemeClr val="accent3"/>
              </a:gs>
            </a:gsLst>
            <a:lin ang="0" scaled="1"/>
            <a:tileRect/>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sp>
        <p:nvSpPr>
          <p:cNvPr id="25" name="テキスト ボックス 24"/>
          <p:cNvSpPr txBox="1"/>
          <p:nvPr/>
        </p:nvSpPr>
        <p:spPr>
          <a:xfrm>
            <a:off x="323528" y="3311402"/>
            <a:ext cx="4376286" cy="707886"/>
          </a:xfrm>
          <a:prstGeom prst="rect">
            <a:avLst/>
          </a:prstGeom>
          <a:noFill/>
        </p:spPr>
        <p:txBody>
          <a:bodyPr wrap="square" rtlCol="0">
            <a:spAutoFit/>
          </a:bodyPr>
          <a:lstStyle/>
          <a:p>
            <a:r>
              <a:rPr kumimoji="1" lang="ja-JP" altLang="en-US" sz="4000" dirty="0" smtClean="0"/>
              <a:t>授業参観</a:t>
            </a:r>
            <a:r>
              <a:rPr kumimoji="1" lang="ja-JP" altLang="en-US" sz="2800" dirty="0" smtClean="0"/>
              <a:t>で考える機会</a:t>
            </a:r>
            <a:endParaRPr kumimoji="1" lang="ja-JP" altLang="en-US" sz="2800" dirty="0"/>
          </a:p>
        </p:txBody>
      </p:sp>
      <p:sp>
        <p:nvSpPr>
          <p:cNvPr id="26" name="テキスト ボックス 25"/>
          <p:cNvSpPr txBox="1"/>
          <p:nvPr/>
        </p:nvSpPr>
        <p:spPr>
          <a:xfrm>
            <a:off x="5292080" y="3345063"/>
            <a:ext cx="3851920" cy="707886"/>
          </a:xfrm>
          <a:prstGeom prst="rect">
            <a:avLst/>
          </a:prstGeom>
          <a:noFill/>
        </p:spPr>
        <p:txBody>
          <a:bodyPr wrap="square" rtlCol="0">
            <a:spAutoFit/>
          </a:bodyPr>
          <a:lstStyle/>
          <a:p>
            <a:r>
              <a:rPr kumimoji="1" lang="ja-JP" altLang="en-US" sz="4000" dirty="0" smtClean="0"/>
              <a:t>懇談会</a:t>
            </a:r>
            <a:r>
              <a:rPr lang="ja-JP" altLang="en-US" sz="2800" dirty="0"/>
              <a:t>で考える</a:t>
            </a:r>
            <a:r>
              <a:rPr lang="ja-JP" altLang="en-US" sz="2800" dirty="0" smtClean="0"/>
              <a:t>機会</a:t>
            </a:r>
            <a:endParaRPr kumimoji="1" lang="ja-JP" altLang="en-US" sz="4000" dirty="0"/>
          </a:p>
        </p:txBody>
      </p:sp>
      <p:pic>
        <p:nvPicPr>
          <p:cNvPr id="27" name="図 26"/>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3134" b="4581"/>
          <a:stretch/>
        </p:blipFill>
        <p:spPr>
          <a:xfrm>
            <a:off x="3059832" y="4355772"/>
            <a:ext cx="2312962" cy="2134473"/>
          </a:xfrm>
          <a:prstGeom prst="rect">
            <a:avLst/>
          </a:prstGeom>
        </p:spPr>
      </p:pic>
      <p:sp>
        <p:nvSpPr>
          <p:cNvPr id="28" name="テキスト ボックス 27"/>
          <p:cNvSpPr txBox="1"/>
          <p:nvPr/>
        </p:nvSpPr>
        <p:spPr>
          <a:xfrm>
            <a:off x="379334" y="4705980"/>
            <a:ext cx="2939922" cy="523220"/>
          </a:xfrm>
          <a:prstGeom prst="rect">
            <a:avLst/>
          </a:prstGeom>
          <a:noFill/>
        </p:spPr>
        <p:txBody>
          <a:bodyPr wrap="square" rtlCol="0">
            <a:spAutoFit/>
          </a:bodyPr>
          <a:lstStyle/>
          <a:p>
            <a:r>
              <a:rPr kumimoji="1" lang="ja-JP" altLang="en-US" sz="2800" dirty="0" smtClean="0"/>
              <a:t>子どもを通して</a:t>
            </a:r>
            <a:endParaRPr kumimoji="1" lang="ja-JP" altLang="en-US" sz="2800" dirty="0"/>
          </a:p>
        </p:txBody>
      </p:sp>
      <p:sp>
        <p:nvSpPr>
          <p:cNvPr id="29" name="テキスト ボックス 28"/>
          <p:cNvSpPr txBox="1"/>
          <p:nvPr/>
        </p:nvSpPr>
        <p:spPr>
          <a:xfrm>
            <a:off x="451342" y="5423009"/>
            <a:ext cx="2939922" cy="523220"/>
          </a:xfrm>
          <a:prstGeom prst="rect">
            <a:avLst/>
          </a:prstGeom>
          <a:noFill/>
        </p:spPr>
        <p:txBody>
          <a:bodyPr wrap="square" rtlCol="0">
            <a:spAutoFit/>
          </a:bodyPr>
          <a:lstStyle/>
          <a:p>
            <a:r>
              <a:rPr lang="ja-JP" altLang="en-US" sz="2800" dirty="0">
                <a:solidFill>
                  <a:srgbClr val="FF0000"/>
                </a:solidFill>
              </a:rPr>
              <a:t>時に</a:t>
            </a:r>
            <a:r>
              <a:rPr lang="ja-JP" altLang="en-US" sz="2800" dirty="0" smtClean="0">
                <a:solidFill>
                  <a:srgbClr val="FF0000"/>
                </a:solidFill>
              </a:rPr>
              <a:t>は一緒に</a:t>
            </a:r>
            <a:endParaRPr kumimoji="1" lang="ja-JP" altLang="en-US" sz="2800" dirty="0">
              <a:solidFill>
                <a:srgbClr val="FF0000"/>
              </a:solidFill>
            </a:endParaRPr>
          </a:p>
        </p:txBody>
      </p:sp>
      <p:sp>
        <p:nvSpPr>
          <p:cNvPr id="30" name="テキスト ボックス 29"/>
          <p:cNvSpPr txBox="1"/>
          <p:nvPr/>
        </p:nvSpPr>
        <p:spPr>
          <a:xfrm>
            <a:off x="5292080" y="4419109"/>
            <a:ext cx="3511782" cy="523220"/>
          </a:xfrm>
          <a:prstGeom prst="rect">
            <a:avLst/>
          </a:prstGeom>
          <a:noFill/>
        </p:spPr>
        <p:txBody>
          <a:bodyPr wrap="square" rtlCol="0">
            <a:spAutoFit/>
          </a:bodyPr>
          <a:lstStyle/>
          <a:p>
            <a:r>
              <a:rPr lang="ja-JP" altLang="en-US" sz="2800" dirty="0" smtClean="0"/>
              <a:t>子どもの将来を考える</a:t>
            </a:r>
            <a:endParaRPr kumimoji="1" lang="ja-JP" altLang="en-US" sz="2800" dirty="0"/>
          </a:p>
        </p:txBody>
      </p:sp>
      <p:sp>
        <p:nvSpPr>
          <p:cNvPr id="31" name="テキスト ボックス 30"/>
          <p:cNvSpPr txBox="1"/>
          <p:nvPr/>
        </p:nvSpPr>
        <p:spPr>
          <a:xfrm>
            <a:off x="5292080" y="5469175"/>
            <a:ext cx="3851920" cy="523220"/>
          </a:xfrm>
          <a:prstGeom prst="rect">
            <a:avLst/>
          </a:prstGeom>
          <a:noFill/>
        </p:spPr>
        <p:txBody>
          <a:bodyPr wrap="square" rtlCol="0">
            <a:spAutoFit/>
          </a:bodyPr>
          <a:lstStyle/>
          <a:p>
            <a:r>
              <a:rPr kumimoji="1" lang="ja-JP" altLang="en-US" sz="2800" dirty="0" smtClean="0">
                <a:solidFill>
                  <a:srgbClr val="FF0000"/>
                </a:solidFill>
              </a:rPr>
              <a:t>保護者同士がつながる</a:t>
            </a:r>
            <a:endParaRPr kumimoji="1" lang="ja-JP" altLang="en-US" sz="2800" dirty="0">
              <a:solidFill>
                <a:srgbClr val="FF0000"/>
              </a:solidFill>
            </a:endParaRPr>
          </a:p>
        </p:txBody>
      </p:sp>
      <p:sp>
        <p:nvSpPr>
          <p:cNvPr id="32" name="正方形/長方形 31"/>
          <p:cNvSpPr/>
          <p:nvPr/>
        </p:nvSpPr>
        <p:spPr>
          <a:xfrm>
            <a:off x="39196" y="3140968"/>
            <a:ext cx="5252884" cy="3600400"/>
          </a:xfrm>
          <a:prstGeom prst="rect">
            <a:avLst/>
          </a:prstGeom>
          <a:solidFill>
            <a:srgbClr val="FF000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3131840" y="3167390"/>
            <a:ext cx="5940152" cy="3600400"/>
          </a:xfrm>
          <a:prstGeom prst="rect">
            <a:avLst/>
          </a:prstGeom>
          <a:solidFill>
            <a:srgbClr val="0033CC">
              <a:alpha val="1176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対角する 2 つの角を丸めた四角形 4"/>
          <p:cNvSpPr/>
          <p:nvPr/>
        </p:nvSpPr>
        <p:spPr>
          <a:xfrm>
            <a:off x="18849" y="46026"/>
            <a:ext cx="8061678" cy="1023357"/>
          </a:xfrm>
          <a:prstGeom prst="rect">
            <a:avLst/>
          </a:prstGeom>
          <a:scene3d>
            <a:camera prst="orthographicFront">
              <a:rot lat="0" lon="0" rev="0"/>
            </a:camera>
            <a:lightRig rig="glow" dir="t">
              <a:rot lat="0" lon="0" rev="141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196000" tIns="121920" rIns="121920" bIns="121920" numCol="1" spcCol="1270" anchor="ctr" anchorCtr="0">
            <a:noAutofit/>
          </a:bodyPr>
          <a:lstStyle/>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学校を軸とした啓発を考える</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spTree>
    <p:extLst>
      <p:ext uri="{BB962C8B-B14F-4D97-AF65-F5344CB8AC3E}">
        <p14:creationId xmlns:p14="http://schemas.microsoft.com/office/powerpoint/2010/main" val="244600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sp>
        <p:nvSpPr>
          <p:cNvPr id="23" name="対角する 2 つの角を丸めた四角形 22"/>
          <p:cNvSpPr/>
          <p:nvPr/>
        </p:nvSpPr>
        <p:spPr>
          <a:xfrm>
            <a:off x="-36512" y="-9335"/>
            <a:ext cx="8172400" cy="1134079"/>
          </a:xfrm>
          <a:prstGeom prst="round2DiagRect">
            <a:avLst/>
          </a:prstGeom>
          <a:gradFill flip="none" rotWithShape="1">
            <a:gsLst>
              <a:gs pos="0">
                <a:schemeClr val="accent2">
                  <a:lumMod val="60000"/>
                  <a:lumOff val="40000"/>
                </a:schemeClr>
              </a:gs>
              <a:gs pos="100000">
                <a:schemeClr val="accent3"/>
              </a:gs>
            </a:gsLst>
            <a:lin ang="0" scaled="1"/>
            <a:tileRect/>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sp>
        <p:nvSpPr>
          <p:cNvPr id="25" name="テキスト ボックス 24"/>
          <p:cNvSpPr txBox="1"/>
          <p:nvPr/>
        </p:nvSpPr>
        <p:spPr>
          <a:xfrm>
            <a:off x="323528" y="1340768"/>
            <a:ext cx="4376286" cy="707886"/>
          </a:xfrm>
          <a:prstGeom prst="rect">
            <a:avLst/>
          </a:prstGeom>
          <a:noFill/>
        </p:spPr>
        <p:txBody>
          <a:bodyPr wrap="square" rtlCol="0">
            <a:spAutoFit/>
          </a:bodyPr>
          <a:lstStyle/>
          <a:p>
            <a:r>
              <a:rPr kumimoji="1" lang="ja-JP" altLang="en-US" sz="4000" dirty="0" smtClean="0"/>
              <a:t>授業参観</a:t>
            </a:r>
            <a:r>
              <a:rPr kumimoji="1" lang="ja-JP" altLang="en-US" sz="2800" dirty="0" smtClean="0"/>
              <a:t>で考える機会</a:t>
            </a:r>
            <a:endParaRPr kumimoji="1" lang="ja-JP" altLang="en-US" sz="2800" dirty="0"/>
          </a:p>
        </p:txBody>
      </p:sp>
      <p:pic>
        <p:nvPicPr>
          <p:cNvPr id="2" name="図 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8518" y="1844824"/>
            <a:ext cx="4395225" cy="4176464"/>
          </a:xfrm>
          <a:prstGeom prst="rect">
            <a:avLst/>
          </a:prstGeom>
        </p:spPr>
      </p:pic>
      <p:sp>
        <p:nvSpPr>
          <p:cNvPr id="4" name="テキスト ボックス 3"/>
          <p:cNvSpPr txBox="1"/>
          <p:nvPr/>
        </p:nvSpPr>
        <p:spPr>
          <a:xfrm>
            <a:off x="454404" y="2244928"/>
            <a:ext cx="3757555" cy="3416320"/>
          </a:xfrm>
          <a:prstGeom prst="rect">
            <a:avLst/>
          </a:prstGeom>
          <a:noFill/>
        </p:spPr>
        <p:txBody>
          <a:bodyPr wrap="squar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本日は，参観いただきありがとうございます。</a:t>
            </a:r>
            <a:endParaRPr kumimoji="1" lang="en-US" altLang="ja-JP" sz="2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endParaRPr>
          </a:p>
          <a:p>
            <a:r>
              <a:rPr lang="ja-JP" altLang="en-US" sz="2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本日の学習は〇〇です。</a:t>
            </a:r>
            <a:endParaRPr lang="en-US" altLang="ja-JP" sz="2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endParaRPr>
          </a:p>
          <a:p>
            <a:r>
              <a:rPr lang="ja-JP" altLang="en-US" sz="2400" dirty="0">
                <a:latin typeface="HG丸ｺﾞｼｯｸM-PRO" panose="020F0600000000000000" pitchFamily="50" charset="-128"/>
                <a:ea typeface="HG丸ｺﾞｼｯｸM-PRO" panose="020F0600000000000000" pitchFamily="50" charset="-128"/>
                <a:cs typeface="メイリオ" panose="020B0604030504040204" pitchFamily="50" charset="-128"/>
              </a:rPr>
              <a:t>授業</a:t>
            </a:r>
            <a:r>
              <a:rPr lang="ja-JP" altLang="en-US" sz="2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の中で，おうちの方にも参加していただく機会を設けておりますので，子どもたちのために，ぜひとも協力をお願いします。</a:t>
            </a:r>
            <a:endParaRPr kumimoji="1" lang="ja-JP" altLang="en-US" sz="24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pic>
        <p:nvPicPr>
          <p:cNvPr id="34" name="図 33"/>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t="3134" b="4581"/>
          <a:stretch/>
        </p:blipFill>
        <p:spPr>
          <a:xfrm>
            <a:off x="1254895" y="5168800"/>
            <a:ext cx="1847550" cy="1704976"/>
          </a:xfrm>
          <a:prstGeom prst="rect">
            <a:avLst/>
          </a:prstGeom>
        </p:spPr>
      </p:pic>
      <p:pic>
        <p:nvPicPr>
          <p:cNvPr id="7" name="図 6"/>
          <p:cNvPicPr>
            <a:picLocks noChangeAspect="1"/>
          </p:cNvPicPr>
          <p:nvPr/>
        </p:nvPicPr>
        <p:blipFill>
          <a:blip r:embed="rId5">
            <a:clrChange>
              <a:clrFrom>
                <a:srgbClr val="FCD338"/>
              </a:clrFrom>
              <a:clrTo>
                <a:srgbClr val="FCD338">
                  <a:alpha val="0"/>
                </a:srgbClr>
              </a:clrTo>
            </a:clrChang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427984" y="2132856"/>
            <a:ext cx="4388825" cy="504797"/>
          </a:xfrm>
          <a:prstGeom prst="rect">
            <a:avLst/>
          </a:prstGeom>
        </p:spPr>
      </p:pic>
      <p:sp>
        <p:nvSpPr>
          <p:cNvPr id="35" name="テキスト ボックス 34"/>
          <p:cNvSpPr txBox="1"/>
          <p:nvPr/>
        </p:nvSpPr>
        <p:spPr>
          <a:xfrm>
            <a:off x="4499992" y="2175988"/>
            <a:ext cx="4293785"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児童実態アンケート提示の時</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2" name="グループ化 11"/>
          <p:cNvGrpSpPr/>
          <p:nvPr/>
        </p:nvGrpSpPr>
        <p:grpSpPr>
          <a:xfrm>
            <a:off x="4427985" y="3328411"/>
            <a:ext cx="4032448" cy="936810"/>
            <a:chOff x="4427984" y="3328411"/>
            <a:chExt cx="4388825" cy="936810"/>
          </a:xfrm>
        </p:grpSpPr>
        <p:pic>
          <p:nvPicPr>
            <p:cNvPr id="37" name="図 36"/>
            <p:cNvPicPr>
              <a:picLocks noChangeAspect="1"/>
            </p:cNvPicPr>
            <p:nvPr/>
          </p:nvPicPr>
          <p:blipFill>
            <a:blip r:embed="rId5">
              <a:duotone>
                <a:prstClr val="black"/>
                <a:schemeClr val="tx2">
                  <a:tint val="45000"/>
                  <a:satMod val="400000"/>
                </a:schemeClr>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427984" y="3328411"/>
              <a:ext cx="4388825" cy="936810"/>
            </a:xfrm>
            <a:prstGeom prst="rect">
              <a:avLst/>
            </a:prstGeom>
          </p:spPr>
        </p:pic>
        <p:sp>
          <p:nvSpPr>
            <p:cNvPr id="38" name="テキスト ボックス 37"/>
            <p:cNvSpPr txBox="1"/>
            <p:nvPr/>
          </p:nvSpPr>
          <p:spPr>
            <a:xfrm>
              <a:off x="4427984" y="3434224"/>
              <a:ext cx="4293785"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子ども</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たち</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のグループでの</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話し合いの時</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3" name="グループ化 12"/>
          <p:cNvGrpSpPr/>
          <p:nvPr/>
        </p:nvGrpSpPr>
        <p:grpSpPr>
          <a:xfrm>
            <a:off x="4427984" y="5435226"/>
            <a:ext cx="5040560" cy="586062"/>
            <a:chOff x="4427984" y="5435226"/>
            <a:chExt cx="4968552" cy="586062"/>
          </a:xfrm>
        </p:grpSpPr>
        <p:pic>
          <p:nvPicPr>
            <p:cNvPr id="40" name="図 39"/>
            <p:cNvPicPr>
              <a:picLocks noChangeAspect="1"/>
            </p:cNvPicPr>
            <p:nvPr/>
          </p:nvPicPr>
          <p:blipFill>
            <a:blip r:embed="rId5">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499992" y="5435226"/>
              <a:ext cx="4588647" cy="586062"/>
            </a:xfrm>
            <a:prstGeom prst="rect">
              <a:avLst/>
            </a:prstGeom>
          </p:spPr>
        </p:pic>
        <p:sp>
          <p:nvSpPr>
            <p:cNvPr id="41" name="テキスト ボックス 40"/>
            <p:cNvSpPr txBox="1"/>
            <p:nvPr/>
          </p:nvSpPr>
          <p:spPr>
            <a:xfrm>
              <a:off x="4427984" y="5517232"/>
              <a:ext cx="4968552"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子どもたちの，まとめの発表の後</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3074" name="Picture 2" descr="http://2.bp.blogspot.com/-pUVyONYpx7U/U9zpQ3MMUsI/AAAAAAAAkEo/eOzg39qjyEg/s1600/hiragana_31_ta.pn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76427" y="1556792"/>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2.bp.blogspot.com/-83erziI2_YE/U9zpSTXQo3I/AAAAAAAAkFM/vxaJNuT7CPE/s1600/hiragana_35_to.png.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22387" y="1540024"/>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4.bp.blogspot.com/-ksxTVqhjKbw/U9zpFSvrqoI/AAAAAAAAkB0/B6gN5l5FvPc/s1600/hiragana_04_e.png.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710216" y="1537581"/>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4.bp.blogspot.com/-79id-X-kFas/U9zpY5A7cAI/AAAAAAAAkGw/PdGpKc3leJE/s1600/hiragana_51_ba.png.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56176" y="1537582"/>
            <a:ext cx="445960" cy="444029"/>
          </a:xfrm>
          <a:prstGeom prst="rect">
            <a:avLst/>
          </a:prstGeom>
          <a:noFill/>
          <a:extLst>
            <a:ext uri="{909E8E84-426E-40DD-AFC4-6F175D3DCCD1}">
              <a14:hiddenFill xmlns:a14="http://schemas.microsoft.com/office/drawing/2010/main">
                <a:solidFill>
                  <a:srgbClr val="FFFFFF"/>
                </a:solidFill>
              </a14:hiddenFill>
            </a:ext>
          </a:extLst>
        </p:spPr>
      </p:pic>
      <p:sp>
        <p:nvSpPr>
          <p:cNvPr id="46" name="テキスト ボックス 45"/>
          <p:cNvSpPr txBox="1"/>
          <p:nvPr/>
        </p:nvSpPr>
        <p:spPr>
          <a:xfrm>
            <a:off x="4499992" y="2637653"/>
            <a:ext cx="4588647"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思ったことを一言話してもらう。</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4498522" y="4265221"/>
            <a:ext cx="4609982" cy="1200329"/>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内容を，そばまで行って聞いてもらい，感想や情報モラルで思うことを一言話してもらう。</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4499992" y="5978897"/>
            <a:ext cx="4293785" cy="830997"/>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今日の授業の感想を一言</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話してもらう。</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rot="21271423">
            <a:off x="1134629" y="2825754"/>
            <a:ext cx="6838227" cy="1655079"/>
          </a:xfrm>
          <a:prstGeom prst="rect">
            <a:avLst/>
          </a:prstGeom>
          <a:solidFill>
            <a:srgbClr val="CCECFF"/>
          </a:solidFill>
        </p:spPr>
        <p:txBody>
          <a:bodyPr wrap="square" lIns="180000" tIns="216000" rIns="180000" bIns="216000" rtlCol="0">
            <a:spAutoFit/>
          </a:bodyPr>
          <a:lstStyle/>
          <a:p>
            <a:pPr algn="ctr">
              <a:lnSpc>
                <a:spcPct val="150000"/>
              </a:lnSpc>
            </a:pPr>
            <a:r>
              <a:rPr kumimoji="1" lang="ja-JP" altLang="en-US" sz="2800" dirty="0" smtClean="0"/>
              <a:t>話したり，考えたりしてもらう機会が大事</a:t>
            </a:r>
            <a:endParaRPr kumimoji="1" lang="en-US" altLang="ja-JP" sz="2800" dirty="0" smtClean="0"/>
          </a:p>
          <a:p>
            <a:pPr algn="ctr">
              <a:lnSpc>
                <a:spcPct val="150000"/>
              </a:lnSpc>
            </a:pPr>
            <a:r>
              <a:rPr lang="ja-JP" altLang="en-US" sz="2800" dirty="0"/>
              <a:t>「記憶に残る割合」</a:t>
            </a:r>
            <a:r>
              <a:rPr lang="ja-JP" altLang="en-US" sz="2800" dirty="0">
                <a:solidFill>
                  <a:srgbClr val="FF0000"/>
                </a:solidFill>
              </a:rPr>
              <a:t>体験したことは・・・</a:t>
            </a:r>
            <a:r>
              <a:rPr lang="ja-JP" altLang="en-US" sz="2800" dirty="0" smtClean="0">
                <a:solidFill>
                  <a:srgbClr val="FF0000"/>
                </a:solidFill>
              </a:rPr>
              <a:t>８０％</a:t>
            </a:r>
            <a:endParaRPr lang="en-US" altLang="ja-JP" sz="2800" dirty="0">
              <a:solidFill>
                <a:srgbClr val="FF0000"/>
              </a:solidFill>
            </a:endParaRPr>
          </a:p>
        </p:txBody>
      </p:sp>
      <p:sp>
        <p:nvSpPr>
          <p:cNvPr id="31" name="対角する 2 つの角を丸めた四角形 4"/>
          <p:cNvSpPr/>
          <p:nvPr/>
        </p:nvSpPr>
        <p:spPr>
          <a:xfrm>
            <a:off x="18849" y="46026"/>
            <a:ext cx="8061678" cy="1023357"/>
          </a:xfrm>
          <a:prstGeom prst="rect">
            <a:avLst/>
          </a:prstGeom>
          <a:scene3d>
            <a:camera prst="orthographicFront">
              <a:rot lat="0" lon="0" rev="0"/>
            </a:camera>
            <a:lightRig rig="glow" dir="t">
              <a:rot lat="0" lon="0" rev="141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196000" tIns="121920" rIns="121920" bIns="121920" numCol="1" spcCol="1270" anchor="ctr" anchorCtr="0">
            <a:noAutofit/>
          </a:bodyPr>
          <a:lstStyle/>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学校を軸とした啓発を考える</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spTree>
    <p:extLst>
      <p:ext uri="{BB962C8B-B14F-4D97-AF65-F5344CB8AC3E}">
        <p14:creationId xmlns:p14="http://schemas.microsoft.com/office/powerpoint/2010/main" val="4288650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fade">
                                      <p:cBhvr>
                                        <p:cTn id="20" dur="500"/>
                                        <p:tgtEl>
                                          <p:spTgt spid="4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5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sp>
        <p:nvSpPr>
          <p:cNvPr id="23" name="対角する 2 つの角を丸めた四角形 22"/>
          <p:cNvSpPr/>
          <p:nvPr/>
        </p:nvSpPr>
        <p:spPr>
          <a:xfrm>
            <a:off x="-36512" y="-9335"/>
            <a:ext cx="8172400" cy="1134079"/>
          </a:xfrm>
          <a:prstGeom prst="round2DiagRect">
            <a:avLst/>
          </a:prstGeom>
          <a:gradFill flip="none" rotWithShape="1">
            <a:gsLst>
              <a:gs pos="0">
                <a:schemeClr val="accent2">
                  <a:lumMod val="60000"/>
                  <a:lumOff val="40000"/>
                </a:schemeClr>
              </a:gs>
              <a:gs pos="100000">
                <a:schemeClr val="accent3"/>
              </a:gs>
            </a:gsLst>
            <a:lin ang="0" scaled="1"/>
            <a:tileRect/>
          </a:gradFill>
          <a:ln>
            <a:noFill/>
          </a:ln>
          <a:effectLst/>
          <a:scene3d>
            <a:camera prst="orthographicFront">
              <a:rot lat="0" lon="0" rev="0"/>
            </a:camera>
            <a:lightRig rig="glow" dir="t">
              <a:rot lat="0" lon="0" rev="14100000"/>
            </a:lightRig>
          </a:scene3d>
          <a:sp3d prstMaterial="softEdge">
            <a:bevelT w="127000" prst="artDeco"/>
          </a:sp3d>
        </p:spPr>
        <p:style>
          <a:lnRef idx="2">
            <a:scrgbClr r="0" g="0" b="0"/>
          </a:lnRef>
          <a:fillRef idx="1">
            <a:scrgbClr r="0" g="0" b="0"/>
          </a:fillRef>
          <a:effectRef idx="0">
            <a:scrgbClr r="0" g="0" b="0"/>
          </a:effectRef>
          <a:fontRef idx="minor">
            <a:schemeClr val="lt1"/>
          </a:fontRef>
        </p:style>
      </p:sp>
      <p:sp>
        <p:nvSpPr>
          <p:cNvPr id="25" name="テキスト ボックス 24"/>
          <p:cNvSpPr txBox="1"/>
          <p:nvPr/>
        </p:nvSpPr>
        <p:spPr>
          <a:xfrm>
            <a:off x="323528" y="1340768"/>
            <a:ext cx="4376286" cy="707886"/>
          </a:xfrm>
          <a:prstGeom prst="rect">
            <a:avLst/>
          </a:prstGeom>
          <a:noFill/>
        </p:spPr>
        <p:txBody>
          <a:bodyPr wrap="square" rtlCol="0">
            <a:spAutoFit/>
          </a:bodyPr>
          <a:lstStyle/>
          <a:p>
            <a:r>
              <a:rPr kumimoji="1" lang="ja-JP" altLang="en-US" sz="4000" dirty="0" smtClean="0"/>
              <a:t>懇談会</a:t>
            </a:r>
            <a:r>
              <a:rPr kumimoji="1" lang="ja-JP" altLang="en-US" sz="2800" dirty="0" smtClean="0"/>
              <a:t>で考える機会</a:t>
            </a:r>
            <a:endParaRPr kumimoji="1" lang="ja-JP" altLang="en-US" sz="2800" dirty="0"/>
          </a:p>
        </p:txBody>
      </p:sp>
      <p:pic>
        <p:nvPicPr>
          <p:cNvPr id="34" name="図 3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3134" b="58342"/>
          <a:stretch/>
        </p:blipFill>
        <p:spPr>
          <a:xfrm>
            <a:off x="3125913" y="1988840"/>
            <a:ext cx="1847550" cy="711738"/>
          </a:xfrm>
          <a:prstGeom prst="rect">
            <a:avLst/>
          </a:prstGeom>
        </p:spPr>
      </p:pic>
      <p:grpSp>
        <p:nvGrpSpPr>
          <p:cNvPr id="11" name="グループ化 10"/>
          <p:cNvGrpSpPr/>
          <p:nvPr/>
        </p:nvGrpSpPr>
        <p:grpSpPr>
          <a:xfrm>
            <a:off x="1417220" y="3591072"/>
            <a:ext cx="2682453" cy="533673"/>
            <a:chOff x="4699815" y="1938479"/>
            <a:chExt cx="2194412" cy="533673"/>
          </a:xfrm>
        </p:grpSpPr>
        <p:pic>
          <p:nvPicPr>
            <p:cNvPr id="7" name="図 6"/>
            <p:cNvPicPr>
              <a:picLocks noChangeAspect="1"/>
            </p:cNvPicPr>
            <p:nvPr/>
          </p:nvPicPr>
          <p:blipFill>
            <a:blip r:embed="rId4" cstate="print">
              <a:clrChange>
                <a:clrFrom>
                  <a:srgbClr val="FCD338"/>
                </a:clrFrom>
                <a:clrTo>
                  <a:srgbClr val="FCD338">
                    <a:alpha val="0"/>
                  </a:srgbClr>
                </a:clrTo>
              </a:clrChange>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699815" y="1938479"/>
              <a:ext cx="2194412" cy="489247"/>
            </a:xfrm>
            <a:prstGeom prst="rect">
              <a:avLst/>
            </a:prstGeom>
          </p:spPr>
        </p:pic>
        <p:sp>
          <p:nvSpPr>
            <p:cNvPr id="35" name="テキスト ボックス 34"/>
            <p:cNvSpPr txBox="1"/>
            <p:nvPr/>
          </p:nvSpPr>
          <p:spPr>
            <a:xfrm>
              <a:off x="4704949" y="2010487"/>
              <a:ext cx="2189278" cy="461665"/>
            </a:xfrm>
            <a:prstGeom prst="rect">
              <a:avLst/>
            </a:prstGeom>
            <a:noFill/>
          </p:spPr>
          <p:txBody>
            <a:bodyPr wrap="square" rtlCol="0">
              <a:spAutoFit/>
            </a:bodyPr>
            <a:lstStyle/>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悩みを出せて</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2" name="グループ化 31"/>
          <p:cNvGrpSpPr/>
          <p:nvPr/>
        </p:nvGrpSpPr>
        <p:grpSpPr>
          <a:xfrm>
            <a:off x="5339825" y="3533873"/>
            <a:ext cx="1761119" cy="561256"/>
            <a:chOff x="4699815" y="1909372"/>
            <a:chExt cx="1761119" cy="561256"/>
          </a:xfrm>
        </p:grpSpPr>
        <p:pic>
          <p:nvPicPr>
            <p:cNvPr id="33" name="図 32"/>
            <p:cNvPicPr>
              <a:picLocks noChangeAspect="1"/>
            </p:cNvPicPr>
            <p:nvPr/>
          </p:nvPicPr>
          <p:blipFill>
            <a:blip r:embed="rId6" cstate="print">
              <a:clrChange>
                <a:clrFrom>
                  <a:srgbClr val="FCD338"/>
                </a:clrFrom>
                <a:clrTo>
                  <a:srgbClr val="FCD338">
                    <a:alpha val="0"/>
                  </a:srgbClr>
                </a:clrTo>
              </a:clrChange>
              <a:extLst>
                <a:ext uri="{BEBA8EAE-BF5A-486C-A8C5-ECC9F3942E4B}">
                  <a14:imgProps xmlns:a14="http://schemas.microsoft.com/office/drawing/2010/main">
                    <a14:imgLayer r:embed="rId7">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699815" y="1909372"/>
              <a:ext cx="1761119" cy="561256"/>
            </a:xfrm>
            <a:prstGeom prst="rect">
              <a:avLst/>
            </a:prstGeom>
          </p:spPr>
        </p:pic>
        <p:sp>
          <p:nvSpPr>
            <p:cNvPr id="36" name="テキスト ボックス 35"/>
            <p:cNvSpPr txBox="1"/>
            <p:nvPr/>
          </p:nvSpPr>
          <p:spPr>
            <a:xfrm>
              <a:off x="4747333" y="2008962"/>
              <a:ext cx="1713601"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策を練れる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4" name="グループ化 3"/>
          <p:cNvGrpSpPr/>
          <p:nvPr/>
        </p:nvGrpSpPr>
        <p:grpSpPr>
          <a:xfrm>
            <a:off x="1331640" y="4343091"/>
            <a:ext cx="2859084" cy="904165"/>
            <a:chOff x="1331640" y="4897320"/>
            <a:chExt cx="2859084" cy="904165"/>
          </a:xfrm>
        </p:grpSpPr>
        <p:pic>
          <p:nvPicPr>
            <p:cNvPr id="43" name="図 42"/>
            <p:cNvPicPr>
              <a:picLocks noChangeAspect="1"/>
            </p:cNvPicPr>
            <p:nvPr/>
          </p:nvPicPr>
          <p:blipFill>
            <a:blip r:embed="rId8" cstate="print">
              <a:clrChange>
                <a:clrFrom>
                  <a:srgbClr val="FCD338"/>
                </a:clrFrom>
                <a:clrTo>
                  <a:srgbClr val="FCD338">
                    <a:alpha val="0"/>
                  </a:srgbClr>
                </a:clrTo>
              </a:clrChange>
              <a:extLst>
                <a:ext uri="{BEBA8EAE-BF5A-486C-A8C5-ECC9F3942E4B}">
                  <a14:imgProps xmlns:a14="http://schemas.microsoft.com/office/drawing/2010/main">
                    <a14:imgLayer r:embed="rId9">
                      <a14:imgEffect>
                        <a14:brightnessContrast bright="40000"/>
                      </a14:imgEffect>
                    </a14:imgLayer>
                  </a14:imgProps>
                </a:ext>
                <a:ext uri="{28A0092B-C50C-407E-A947-70E740481C1C}">
                  <a14:useLocalDpi xmlns:a14="http://schemas.microsoft.com/office/drawing/2010/main" val="0"/>
                </a:ext>
              </a:extLst>
            </a:blip>
            <a:stretch>
              <a:fillRect/>
            </a:stretch>
          </p:blipFill>
          <p:spPr>
            <a:xfrm>
              <a:off x="1388839" y="4897320"/>
              <a:ext cx="2739216" cy="835936"/>
            </a:xfrm>
            <a:prstGeom prst="rect">
              <a:avLst/>
            </a:prstGeom>
          </p:spPr>
        </p:pic>
        <p:sp>
          <p:nvSpPr>
            <p:cNvPr id="44" name="テキスト ボックス 43"/>
            <p:cNvSpPr txBox="1"/>
            <p:nvPr/>
          </p:nvSpPr>
          <p:spPr>
            <a:xfrm>
              <a:off x="1331640" y="4970488"/>
              <a:ext cx="2859084" cy="830997"/>
            </a:xfrm>
            <a:prstGeom prst="rect">
              <a:avLst/>
            </a:prstGeom>
            <a:noFill/>
          </p:spPr>
          <p:txBody>
            <a:bodyPr wrap="square" rtlCol="0">
              <a:spAutoFit/>
            </a:bodyPr>
            <a:lstStyle/>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多くのアイデアを</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出し合えて</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5" name="グループ化 4"/>
          <p:cNvGrpSpPr/>
          <p:nvPr/>
        </p:nvGrpSpPr>
        <p:grpSpPr>
          <a:xfrm>
            <a:off x="5339825" y="4330416"/>
            <a:ext cx="2811264" cy="916840"/>
            <a:chOff x="6332736" y="3744982"/>
            <a:chExt cx="2811264" cy="916840"/>
          </a:xfrm>
        </p:grpSpPr>
        <p:pic>
          <p:nvPicPr>
            <p:cNvPr id="48" name="図 47"/>
            <p:cNvPicPr>
              <a:picLocks noChangeAspect="1"/>
            </p:cNvPicPr>
            <p:nvPr/>
          </p:nvPicPr>
          <p:blipFill>
            <a:blip r:embed="rId10" cstate="print">
              <a:clrChange>
                <a:clrFrom>
                  <a:srgbClr val="FCD338"/>
                </a:clrFrom>
                <a:clrTo>
                  <a:srgbClr val="FCD338">
                    <a:alpha val="0"/>
                  </a:srgbClr>
                </a:clrTo>
              </a:clrChange>
              <a:extLst>
                <a:ext uri="{BEBA8EAE-BF5A-486C-A8C5-ECC9F3942E4B}">
                  <a14:imgProps xmlns:a14="http://schemas.microsoft.com/office/drawing/2010/main">
                    <a14:imgLayer r:embed="rId11">
                      <a14:imgEffect>
                        <a14:brightnessContrast bright="40000"/>
                      </a14:imgEffect>
                    </a14:imgLayer>
                  </a14:imgProps>
                </a:ext>
                <a:ext uri="{28A0092B-C50C-407E-A947-70E740481C1C}">
                  <a14:useLocalDpi xmlns:a14="http://schemas.microsoft.com/office/drawing/2010/main" val="0"/>
                </a:ext>
              </a:extLst>
            </a:blip>
            <a:stretch>
              <a:fillRect/>
            </a:stretch>
          </p:blipFill>
          <p:spPr>
            <a:xfrm>
              <a:off x="6332736" y="3744982"/>
              <a:ext cx="2811264" cy="834382"/>
            </a:xfrm>
            <a:prstGeom prst="rect">
              <a:avLst/>
            </a:prstGeom>
          </p:spPr>
        </p:pic>
        <p:sp>
          <p:nvSpPr>
            <p:cNvPr id="49" name="テキスト ボックス 48"/>
            <p:cNvSpPr txBox="1"/>
            <p:nvPr/>
          </p:nvSpPr>
          <p:spPr>
            <a:xfrm>
              <a:off x="6476988" y="3830825"/>
              <a:ext cx="2643618" cy="830997"/>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現状できることに</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保護者が気づく</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2" name="右矢印 51"/>
          <p:cNvSpPr/>
          <p:nvPr/>
        </p:nvSpPr>
        <p:spPr>
          <a:xfrm>
            <a:off x="4187697" y="4717960"/>
            <a:ext cx="1138929" cy="227593"/>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右矢印 52"/>
          <p:cNvSpPr/>
          <p:nvPr/>
        </p:nvSpPr>
        <p:spPr>
          <a:xfrm>
            <a:off x="4248414" y="3721898"/>
            <a:ext cx="1138929" cy="227593"/>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834412" y="3523901"/>
            <a:ext cx="7482003" cy="172335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834413" y="3721898"/>
            <a:ext cx="615553" cy="1305555"/>
          </a:xfrm>
          <a:prstGeom prst="rect">
            <a:avLst/>
          </a:prstGeom>
          <a:noFill/>
        </p:spPr>
        <p:txBody>
          <a:bodyPr vert="eaVert" wrap="square" rtlCol="0">
            <a:spAutoFit/>
          </a:bodyPr>
          <a:lstStyle/>
          <a:p>
            <a:r>
              <a:rPr kumimoji="1" lang="ja-JP" altLang="en-US" sz="2800" dirty="0" smtClean="0">
                <a:latin typeface="HG丸ｺﾞｼｯｸM-PRO" panose="020F0600000000000000" pitchFamily="50" charset="-128"/>
                <a:ea typeface="HG丸ｺﾞｼｯｸM-PRO" panose="020F0600000000000000" pitchFamily="50" charset="-128"/>
              </a:rPr>
              <a:t>保護者</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46" name="正方形/長方形 45"/>
          <p:cNvSpPr/>
          <p:nvPr/>
        </p:nvSpPr>
        <p:spPr>
          <a:xfrm>
            <a:off x="254231" y="2770870"/>
            <a:ext cx="8743623" cy="3970498"/>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p:cNvGrpSpPr/>
          <p:nvPr/>
        </p:nvGrpSpPr>
        <p:grpSpPr>
          <a:xfrm>
            <a:off x="292873" y="2559818"/>
            <a:ext cx="2369392" cy="431983"/>
            <a:chOff x="482800" y="3149352"/>
            <a:chExt cx="2369392" cy="431983"/>
          </a:xfrm>
        </p:grpSpPr>
        <p:pic>
          <p:nvPicPr>
            <p:cNvPr id="47" name="図 4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70736" y="3169956"/>
              <a:ext cx="397280" cy="397280"/>
            </a:xfrm>
            <a:prstGeom prst="rect">
              <a:avLst/>
            </a:prstGeom>
          </p:spPr>
        </p:pic>
        <p:pic>
          <p:nvPicPr>
            <p:cNvPr id="50" name="図 4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60104" y="3174148"/>
              <a:ext cx="397280" cy="397280"/>
            </a:xfrm>
            <a:prstGeom prst="rect">
              <a:avLst/>
            </a:prstGeom>
          </p:spPr>
        </p:pic>
        <p:pic>
          <p:nvPicPr>
            <p:cNvPr id="51" name="図 5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268016" y="3169956"/>
              <a:ext cx="397280" cy="397280"/>
            </a:xfrm>
            <a:prstGeom prst="rect">
              <a:avLst/>
            </a:prstGeom>
          </p:spPr>
        </p:pic>
        <p:pic>
          <p:nvPicPr>
            <p:cNvPr id="54" name="図 5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454912" y="3169956"/>
              <a:ext cx="397280" cy="397280"/>
            </a:xfrm>
            <a:prstGeom prst="rect">
              <a:avLst/>
            </a:prstGeom>
          </p:spPr>
        </p:pic>
        <p:pic>
          <p:nvPicPr>
            <p:cNvPr id="55" name="図 5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82800" y="3149352"/>
              <a:ext cx="397280" cy="397280"/>
            </a:xfrm>
            <a:prstGeom prst="rect">
              <a:avLst/>
            </a:prstGeom>
          </p:spPr>
        </p:pic>
        <p:pic>
          <p:nvPicPr>
            <p:cNvPr id="56" name="図 5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668120" y="3184055"/>
              <a:ext cx="397280" cy="397280"/>
            </a:xfrm>
            <a:prstGeom prst="rect">
              <a:avLst/>
            </a:prstGeom>
          </p:spPr>
        </p:pic>
      </p:grpSp>
      <p:sp>
        <p:nvSpPr>
          <p:cNvPr id="69" name="テキスト ボックス 68"/>
          <p:cNvSpPr txBox="1"/>
          <p:nvPr/>
        </p:nvSpPr>
        <p:spPr>
          <a:xfrm>
            <a:off x="278796" y="5994646"/>
            <a:ext cx="8719057" cy="461665"/>
          </a:xfrm>
          <a:prstGeom prst="rect">
            <a:avLst/>
          </a:prstGeom>
          <a:noFill/>
        </p:spPr>
        <p:txBody>
          <a:bodyPr vert="horz" wrap="square" rtlCol="0">
            <a:spAutoFit/>
          </a:bodyPr>
          <a:lstStyle/>
          <a:p>
            <a:pPr algn="ctr"/>
            <a:r>
              <a:rPr kumimoji="1" lang="ja-JP" altLang="en-US" sz="2400" dirty="0" smtClean="0">
                <a:latin typeface="HG丸ｺﾞｼｯｸM-PRO" panose="020F0600000000000000" pitchFamily="50" charset="-128"/>
                <a:ea typeface="HG丸ｺﾞｼｯｸM-PRO" panose="020F0600000000000000" pitchFamily="50" charset="-128"/>
              </a:rPr>
              <a:t>「学校</a:t>
            </a:r>
            <a:r>
              <a:rPr lang="ja-JP" altLang="en-US" sz="2400" dirty="0" smtClean="0">
                <a:latin typeface="HG丸ｺﾞｼｯｸM-PRO" panose="020F0600000000000000" pitchFamily="50" charset="-128"/>
                <a:ea typeface="HG丸ｺﾞｼｯｸM-PRO" panose="020F0600000000000000" pitchFamily="50" charset="-128"/>
              </a:rPr>
              <a:t>も保護者と一緒に考えましょう」というスタンスが大切</a:t>
            </a:r>
            <a:endParaRPr kumimoji="1" lang="en-US" altLang="ja-JP" sz="2800" dirty="0" smtClean="0">
              <a:latin typeface="HG丸ｺﾞｼｯｸM-PRO" panose="020F0600000000000000" pitchFamily="50" charset="-128"/>
              <a:ea typeface="HG丸ｺﾞｼｯｸM-PRO" panose="020F0600000000000000" pitchFamily="50" charset="-128"/>
            </a:endParaRPr>
          </a:p>
        </p:txBody>
      </p:sp>
      <p:pic>
        <p:nvPicPr>
          <p:cNvPr id="70" name="Picture 4" descr="http://2.bp.blogspot.com/-Dp1FSA35d0E/WLjq9j3uWyI/AAAAAAABCRU/kRj--txUOz8ET4WIsR2G78LgaQz_CncUACLcB/s800/character_maru2.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276729" y="5157192"/>
            <a:ext cx="693898" cy="461666"/>
          </a:xfrm>
          <a:prstGeom prst="rect">
            <a:avLst/>
          </a:prstGeom>
          <a:noFill/>
          <a:extLst>
            <a:ext uri="{909E8E84-426E-40DD-AFC4-6F175D3DCCD1}">
              <a14:hiddenFill xmlns:a14="http://schemas.microsoft.com/office/drawing/2010/main">
                <a:solidFill>
                  <a:srgbClr val="FFFFFF"/>
                </a:solidFill>
              </a14:hiddenFill>
            </a:ext>
          </a:extLst>
        </p:spPr>
      </p:pic>
      <p:sp>
        <p:nvSpPr>
          <p:cNvPr id="71" name="テキスト ボックス 70"/>
          <p:cNvSpPr txBox="1"/>
          <p:nvPr/>
        </p:nvSpPr>
        <p:spPr>
          <a:xfrm>
            <a:off x="1915567" y="5240644"/>
            <a:ext cx="3411059"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難しく感じない手法で</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2" name="Picture 4" descr="http://2.bp.blogspot.com/-Dp1FSA35d0E/WLjq9j3uWyI/AAAAAAABCRU/kRj--txUOz8ET4WIsR2G78LgaQz_CncUACLcB/s800/character_maru2.pn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348520" y="3082599"/>
            <a:ext cx="656626" cy="436868"/>
          </a:xfrm>
          <a:prstGeom prst="rect">
            <a:avLst/>
          </a:prstGeom>
          <a:noFill/>
          <a:extLst>
            <a:ext uri="{909E8E84-426E-40DD-AFC4-6F175D3DCCD1}">
              <a14:hiddenFill xmlns:a14="http://schemas.microsoft.com/office/drawing/2010/main">
                <a:solidFill>
                  <a:srgbClr val="FFFFFF"/>
                </a:solidFill>
              </a14:hiddenFill>
            </a:ext>
          </a:extLst>
        </p:spPr>
      </p:pic>
      <p:sp>
        <p:nvSpPr>
          <p:cNvPr id="73" name="テキスト ボックス 72"/>
          <p:cNvSpPr txBox="1"/>
          <p:nvPr/>
        </p:nvSpPr>
        <p:spPr>
          <a:xfrm>
            <a:off x="1782525" y="3111351"/>
            <a:ext cx="1923155"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スッとする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flipH="1">
            <a:off x="4655914" y="1988840"/>
            <a:ext cx="4386840" cy="710486"/>
          </a:xfrm>
          <a:prstGeom prst="rect">
            <a:avLst/>
          </a:prstGeom>
        </p:spPr>
      </p:pic>
      <p:sp>
        <p:nvSpPr>
          <p:cNvPr id="74" name="テキスト ボックス 73"/>
          <p:cNvSpPr txBox="1"/>
          <p:nvPr/>
        </p:nvSpPr>
        <p:spPr>
          <a:xfrm>
            <a:off x="5406742" y="2132856"/>
            <a:ext cx="3671229"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周りはどうしているのか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5" name="図 7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flipH="1">
            <a:off x="4810883" y="1495272"/>
            <a:ext cx="4386840" cy="710486"/>
          </a:xfrm>
          <a:prstGeom prst="rect">
            <a:avLst/>
          </a:prstGeom>
        </p:spPr>
      </p:pic>
      <p:sp>
        <p:nvSpPr>
          <p:cNvPr id="76" name="テキスト ボックス 75"/>
          <p:cNvSpPr txBox="1"/>
          <p:nvPr/>
        </p:nvSpPr>
        <p:spPr>
          <a:xfrm>
            <a:off x="5774501" y="1619682"/>
            <a:ext cx="3110984"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普段の悩みについて</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7" name="テキスト ボックス 66"/>
          <p:cNvSpPr txBox="1"/>
          <p:nvPr/>
        </p:nvSpPr>
        <p:spPr>
          <a:xfrm>
            <a:off x="5019828" y="6423719"/>
            <a:ext cx="3296588"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知的なことを教え込む</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テキスト ボックス 67"/>
          <p:cNvSpPr txBox="1"/>
          <p:nvPr/>
        </p:nvSpPr>
        <p:spPr>
          <a:xfrm>
            <a:off x="707200" y="6396335"/>
            <a:ext cx="3576768"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〇〇でなければならない</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194" name="Picture 2" descr="http://1.bp.blogspot.com/-eJGNGE4u8LA/UsZuCAMuehI/AAAAAAAAc2c/QQ5eBSC2Ey0/s800/mark_batsu.pn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4105241" y="6346617"/>
            <a:ext cx="466759" cy="466759"/>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 descr="http://1.bp.blogspot.com/-eJGNGE4u8LA/UsZuCAMuehI/AAAAAAAAc2c/QQ5eBSC2Ey0/s800/mark_batsu.pn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8137689" y="6381328"/>
            <a:ext cx="466759" cy="466759"/>
          </a:xfrm>
          <a:prstGeom prst="rect">
            <a:avLst/>
          </a:prstGeom>
          <a:noFill/>
          <a:extLst>
            <a:ext uri="{909E8E84-426E-40DD-AFC4-6F175D3DCCD1}">
              <a14:hiddenFill xmlns:a14="http://schemas.microsoft.com/office/drawing/2010/main">
                <a:solidFill>
                  <a:srgbClr val="FFFFFF"/>
                </a:solidFill>
              </a14:hiddenFill>
            </a:ext>
          </a:extLst>
        </p:spPr>
      </p:pic>
      <p:sp>
        <p:nvSpPr>
          <p:cNvPr id="62" name="対角する 2 つの角を丸めた四角形 4"/>
          <p:cNvSpPr/>
          <p:nvPr/>
        </p:nvSpPr>
        <p:spPr>
          <a:xfrm>
            <a:off x="18849" y="46026"/>
            <a:ext cx="8061678" cy="1023357"/>
          </a:xfrm>
          <a:prstGeom prst="rect">
            <a:avLst/>
          </a:prstGeom>
          <a:scene3d>
            <a:camera prst="orthographicFront">
              <a:rot lat="0" lon="0" rev="0"/>
            </a:camera>
            <a:lightRig rig="glow" dir="t">
              <a:rot lat="0" lon="0" rev="141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196000" tIns="121920" rIns="121920" bIns="121920" numCol="1" spcCol="1270" anchor="ctr" anchorCtr="0">
            <a:noAutofit/>
          </a:bodyPr>
          <a:lstStyle/>
          <a:p>
            <a:pPr lvl="0" algn="l" defTabSz="1422400">
              <a:lnSpc>
                <a:spcPts val="2600"/>
              </a:lnSpc>
              <a:spcBef>
                <a:spcPct val="0"/>
              </a:spcBef>
              <a:spcAft>
                <a:spcPct val="35000"/>
              </a:spcAft>
            </a:pPr>
            <a:r>
              <a:rPr lang="ja-JP" altLang="en-US" sz="3200" b="1" kern="1200"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学校を軸とした啓発を考える</a:t>
            </a:r>
            <a:endParaRPr lang="en-US" sz="3200" b="1" kern="1200"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spTree>
    <p:extLst>
      <p:ext uri="{BB962C8B-B14F-4D97-AF65-F5344CB8AC3E}">
        <p14:creationId xmlns:p14="http://schemas.microsoft.com/office/powerpoint/2010/main" val="264554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fade">
                                      <p:cBhvr>
                                        <p:cTn id="11" dur="2000"/>
                                        <p:tgtEl>
                                          <p:spTgt spid="73"/>
                                        </p:tgtEl>
                                      </p:cBhvr>
                                    </p:animEffect>
                                  </p:childTnLst>
                                </p:cTn>
                              </p:par>
                              <p:par>
                                <p:cTn id="12" presetID="10" presetClass="entr" presetSubtype="0" fill="hold" nodeType="withEffect">
                                  <p:stCondLst>
                                    <p:cond delay="0"/>
                                  </p:stCondLst>
                                  <p:childTnLst>
                                    <p:set>
                                      <p:cBhvr>
                                        <p:cTn id="13" dur="1" fill="hold">
                                          <p:stCondLst>
                                            <p:cond delay="0"/>
                                          </p:stCondLst>
                                        </p:cTn>
                                        <p:tgtEl>
                                          <p:spTgt spid="72"/>
                                        </p:tgtEl>
                                        <p:attrNameLst>
                                          <p:attrName>style.visibility</p:attrName>
                                        </p:attrNameLst>
                                      </p:cBhvr>
                                      <p:to>
                                        <p:strVal val="visible"/>
                                      </p:to>
                                    </p:set>
                                    <p:animEffect transition="in" filter="fade">
                                      <p:cBhvr>
                                        <p:cTn id="14" dur="500"/>
                                        <p:tgtEl>
                                          <p:spTgt spid="72"/>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childTnLst>
                          </p:cTn>
                        </p:par>
                        <p:par>
                          <p:cTn id="19" fill="hold">
                            <p:stCondLst>
                              <p:cond delay="3000"/>
                            </p:stCondLst>
                            <p:childTnLst>
                              <p:par>
                                <p:cTn id="20" presetID="10" presetClass="entr" presetSubtype="0"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500"/>
                                        <p:tgtEl>
                                          <p:spTgt spid="70"/>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2000"/>
                                        <p:tgtEl>
                                          <p:spTgt spid="4"/>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500"/>
                                        <p:tgtEl>
                                          <p:spTgt spid="52"/>
                                        </p:tgtEl>
                                      </p:cBhvr>
                                    </p:animEffect>
                                  </p:childTnLst>
                                </p:cTn>
                              </p:par>
                              <p:par>
                                <p:cTn id="39" presetID="10"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71" grpId="0"/>
      <p:bldP spid="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215085" y="3482053"/>
            <a:ext cx="8836814" cy="3168352"/>
          </a:xfrm>
          <a:prstGeom prst="rect">
            <a:avLst/>
          </a:prstGeom>
          <a:solidFill>
            <a:schemeClr val="accent4">
              <a:lumMod val="20000"/>
              <a:lumOff val="80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defTabSz="1422400">
                <a:lnSpc>
                  <a:spcPts val="2600"/>
                </a:lnSpc>
                <a:spcBef>
                  <a:spcPct val="0"/>
                </a:spcBef>
                <a:spcAft>
                  <a:spcPct val="35000"/>
                </a:spcAft>
              </a:pPr>
              <a:r>
                <a:rPr lang="ja-JP" altLang="en-US"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懇談会を考える活動</a:t>
              </a:r>
              <a:endParaRPr lang="en-US" altLang="ja-JP"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sp>
        <p:nvSpPr>
          <p:cNvPr id="25" name="テキスト ボックス 24"/>
          <p:cNvSpPr txBox="1"/>
          <p:nvPr/>
        </p:nvSpPr>
        <p:spPr>
          <a:xfrm>
            <a:off x="323527" y="1340768"/>
            <a:ext cx="7756999" cy="523220"/>
          </a:xfrm>
          <a:prstGeom prst="rect">
            <a:avLst/>
          </a:prstGeom>
          <a:noFill/>
        </p:spPr>
        <p:txBody>
          <a:bodyPr wrap="square" rtlCol="0">
            <a:spAutoFit/>
          </a:bodyPr>
          <a:lstStyle/>
          <a:p>
            <a:r>
              <a:rPr kumimoji="1" lang="ja-JP" altLang="en-US" sz="2800" dirty="0" smtClean="0"/>
              <a:t>担任の先生は進行役</a:t>
            </a:r>
            <a:r>
              <a:rPr kumimoji="1" lang="ja-JP" altLang="en-US" sz="2800" dirty="0" smtClean="0">
                <a:solidFill>
                  <a:srgbClr val="008000"/>
                </a:solidFill>
              </a:rPr>
              <a:t>（本日は進行者がします）</a:t>
            </a:r>
            <a:endParaRPr kumimoji="1" lang="ja-JP" altLang="en-US" sz="2800" dirty="0">
              <a:solidFill>
                <a:srgbClr val="008000"/>
              </a:solidFill>
            </a:endParaRPr>
          </a:p>
        </p:txBody>
      </p:sp>
      <p:pic>
        <p:nvPicPr>
          <p:cNvPr id="34" name="図 3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5848" b="58342"/>
          <a:stretch/>
        </p:blipFill>
        <p:spPr>
          <a:xfrm>
            <a:off x="157596" y="442912"/>
            <a:ext cx="1847550" cy="661579"/>
          </a:xfrm>
          <a:prstGeom prst="rect">
            <a:avLst/>
          </a:prstGeom>
        </p:spPr>
      </p:pic>
      <p:sp>
        <p:nvSpPr>
          <p:cNvPr id="57" name="テキスト ボックス 56"/>
          <p:cNvSpPr txBox="1"/>
          <p:nvPr/>
        </p:nvSpPr>
        <p:spPr>
          <a:xfrm>
            <a:off x="196388" y="3501008"/>
            <a:ext cx="8546731" cy="954107"/>
          </a:xfrm>
          <a:prstGeom prst="rect">
            <a:avLst/>
          </a:prstGeom>
          <a:noFill/>
        </p:spPr>
        <p:txBody>
          <a:bodyPr wrap="square" rtlCol="0">
            <a:spAutoFit/>
          </a:bodyPr>
          <a:lstStyle/>
          <a:p>
            <a:r>
              <a:rPr lang="ja-JP" altLang="en-US" sz="2800" dirty="0"/>
              <a:t>①</a:t>
            </a:r>
            <a:r>
              <a:rPr kumimoji="1" lang="ja-JP" altLang="en-US" sz="2800" dirty="0" smtClean="0"/>
              <a:t>個人でアイデアを出す（ブレインライティングシートを</a:t>
            </a:r>
            <a:endParaRPr kumimoji="1" lang="en-US" altLang="ja-JP" sz="2800" dirty="0" smtClean="0"/>
          </a:p>
          <a:p>
            <a:r>
              <a:rPr lang="ja-JP" altLang="en-US" sz="2800" dirty="0"/>
              <a:t>　 </a:t>
            </a:r>
            <a:r>
              <a:rPr kumimoji="1" lang="ja-JP" altLang="en-US" sz="2800" dirty="0" smtClean="0"/>
              <a:t>使って）</a:t>
            </a:r>
            <a:endParaRPr kumimoji="1" lang="ja-JP" altLang="en-US" sz="2800" dirty="0"/>
          </a:p>
        </p:txBody>
      </p:sp>
      <p:sp>
        <p:nvSpPr>
          <p:cNvPr id="58" name="テキスト ボックス 57"/>
          <p:cNvSpPr txBox="1"/>
          <p:nvPr/>
        </p:nvSpPr>
        <p:spPr>
          <a:xfrm>
            <a:off x="323528" y="2132856"/>
            <a:ext cx="7756999" cy="523220"/>
          </a:xfrm>
          <a:prstGeom prst="rect">
            <a:avLst/>
          </a:prstGeom>
          <a:noFill/>
        </p:spPr>
        <p:txBody>
          <a:bodyPr wrap="square" rtlCol="0">
            <a:spAutoFit/>
          </a:bodyPr>
          <a:lstStyle/>
          <a:p>
            <a:r>
              <a:rPr kumimoji="1" lang="ja-JP" altLang="en-US" sz="2800" dirty="0" smtClean="0">
                <a:solidFill>
                  <a:srgbClr val="008000"/>
                </a:solidFill>
              </a:rPr>
              <a:t>〇ブレインストーミングの効果</a:t>
            </a:r>
            <a:endParaRPr kumimoji="1" lang="ja-JP" altLang="en-US" sz="2800" dirty="0">
              <a:solidFill>
                <a:srgbClr val="008000"/>
              </a:solidFill>
            </a:endParaRPr>
          </a:p>
        </p:txBody>
      </p:sp>
      <p:sp>
        <p:nvSpPr>
          <p:cNvPr id="3" name="正方形/長方形 2"/>
          <p:cNvSpPr/>
          <p:nvPr/>
        </p:nvSpPr>
        <p:spPr>
          <a:xfrm>
            <a:off x="683567" y="2636912"/>
            <a:ext cx="8405071" cy="830997"/>
          </a:xfrm>
          <a:prstGeom prst="rect">
            <a:avLst/>
          </a:prstGeom>
        </p:spPr>
        <p:txBody>
          <a:bodyPr wrap="square">
            <a:spAutoFit/>
          </a:bodyPr>
          <a:lstStyle/>
          <a:p>
            <a:r>
              <a:rPr lang="ja-JP" altLang="en-US" sz="2400" dirty="0"/>
              <a:t>参加者が自由にアイデアを出すことが特徴で、アイデアが新たなアイデアを</a:t>
            </a:r>
            <a:r>
              <a:rPr lang="ja-JP" altLang="en-US" sz="2400" dirty="0" smtClean="0"/>
              <a:t>生み出す</a:t>
            </a:r>
            <a:endParaRPr lang="ja-JP" altLang="en-US" sz="2400" dirty="0"/>
          </a:p>
        </p:txBody>
      </p:sp>
      <p:sp>
        <p:nvSpPr>
          <p:cNvPr id="60" name="テキスト ボックス 59"/>
          <p:cNvSpPr txBox="1"/>
          <p:nvPr/>
        </p:nvSpPr>
        <p:spPr>
          <a:xfrm>
            <a:off x="179512" y="4455115"/>
            <a:ext cx="8814898" cy="954107"/>
          </a:xfrm>
          <a:prstGeom prst="rect">
            <a:avLst/>
          </a:prstGeom>
          <a:noFill/>
        </p:spPr>
        <p:txBody>
          <a:bodyPr wrap="square" rtlCol="0">
            <a:spAutoFit/>
          </a:bodyPr>
          <a:lstStyle/>
          <a:p>
            <a:r>
              <a:rPr lang="ja-JP" altLang="en-US" sz="2800" dirty="0"/>
              <a:t>②</a:t>
            </a:r>
            <a:r>
              <a:rPr lang="ja-JP" altLang="en-US" sz="2800" dirty="0" smtClean="0"/>
              <a:t>最後に手元に戻ってきたシートの中で，新たな気づきや，</a:t>
            </a:r>
            <a:endParaRPr lang="en-US" altLang="ja-JP" sz="2800" dirty="0" smtClean="0"/>
          </a:p>
          <a:p>
            <a:r>
              <a:rPr lang="ja-JP" altLang="en-US" sz="2800" dirty="0"/>
              <a:t>　 </a:t>
            </a:r>
            <a:r>
              <a:rPr lang="ja-JP" altLang="en-US" sz="2800" dirty="0" smtClean="0"/>
              <a:t>大切だと思うことに印をつける（３～５つぐらい）</a:t>
            </a:r>
            <a:endParaRPr kumimoji="1" lang="ja-JP" altLang="en-US" sz="2800" dirty="0"/>
          </a:p>
        </p:txBody>
      </p:sp>
      <p:sp>
        <p:nvSpPr>
          <p:cNvPr id="61" name="テキスト ボックス 60"/>
          <p:cNvSpPr txBox="1"/>
          <p:nvPr/>
        </p:nvSpPr>
        <p:spPr>
          <a:xfrm>
            <a:off x="171312" y="5445224"/>
            <a:ext cx="8546731" cy="523220"/>
          </a:xfrm>
          <a:prstGeom prst="rect">
            <a:avLst/>
          </a:prstGeom>
          <a:noFill/>
        </p:spPr>
        <p:txBody>
          <a:bodyPr wrap="square" rtlCol="0">
            <a:spAutoFit/>
          </a:bodyPr>
          <a:lstStyle/>
          <a:p>
            <a:r>
              <a:rPr lang="ja-JP" altLang="en-US" sz="2800" dirty="0" smtClean="0"/>
              <a:t>③印をつけたことを元に話し合う</a:t>
            </a:r>
            <a:endParaRPr kumimoji="1" lang="ja-JP" altLang="en-US" sz="2800" dirty="0"/>
          </a:p>
        </p:txBody>
      </p:sp>
      <p:sp>
        <p:nvSpPr>
          <p:cNvPr id="62" name="テキスト ボックス 61"/>
          <p:cNvSpPr txBox="1"/>
          <p:nvPr/>
        </p:nvSpPr>
        <p:spPr>
          <a:xfrm>
            <a:off x="196388" y="6021288"/>
            <a:ext cx="8546731" cy="523220"/>
          </a:xfrm>
          <a:prstGeom prst="rect">
            <a:avLst/>
          </a:prstGeom>
          <a:noFill/>
        </p:spPr>
        <p:txBody>
          <a:bodyPr wrap="square" rtlCol="0">
            <a:spAutoFit/>
          </a:bodyPr>
          <a:lstStyle/>
          <a:p>
            <a:r>
              <a:rPr lang="ja-JP" altLang="en-US" sz="2800" dirty="0" smtClean="0"/>
              <a:t>④グループでの話し合いを発表する</a:t>
            </a:r>
            <a:endParaRPr kumimoji="1" lang="ja-JP" altLang="en-US" sz="2800" dirty="0"/>
          </a:p>
        </p:txBody>
      </p:sp>
    </p:spTree>
    <p:extLst>
      <p:ext uri="{BB962C8B-B14F-4D97-AF65-F5344CB8AC3E}">
        <p14:creationId xmlns:p14="http://schemas.microsoft.com/office/powerpoint/2010/main" val="1548193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p:cNvGrpSpPr/>
          <p:nvPr/>
        </p:nvGrpSpPr>
        <p:grpSpPr>
          <a:xfrm>
            <a:off x="971600" y="0"/>
            <a:ext cx="8172400" cy="1134079"/>
            <a:chOff x="0" y="3736476"/>
            <a:chExt cx="8172400" cy="1134079"/>
          </a:xfrm>
          <a:gradFill>
            <a:gsLst>
              <a:gs pos="0">
                <a:schemeClr val="accent6">
                  <a:lumMod val="75000"/>
                </a:schemeClr>
              </a:gs>
              <a:gs pos="100000">
                <a:schemeClr val="accent6">
                  <a:lumMod val="60000"/>
                  <a:lumOff val="40000"/>
                </a:schemeClr>
              </a:gs>
            </a:gsLst>
          </a:gradFill>
          <a:scene3d>
            <a:camera prst="orthographicFront">
              <a:rot lat="0" lon="0" rev="0"/>
            </a:camera>
            <a:lightRig rig="glow" dir="t">
              <a:rot lat="0" lon="0" rev="14100000"/>
            </a:lightRig>
          </a:scene3d>
        </p:grpSpPr>
        <p:sp>
          <p:nvSpPr>
            <p:cNvPr id="17" name="対角する 2 つの角を丸めた四角形 16"/>
            <p:cNvSpPr/>
            <p:nvPr/>
          </p:nvSpPr>
          <p:spPr>
            <a:xfrm>
              <a:off x="0" y="3736476"/>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18" name="対角する 2 つの角を丸めた四角形 4"/>
            <p:cNvSpPr/>
            <p:nvPr/>
          </p:nvSpPr>
          <p:spPr>
            <a:xfrm>
              <a:off x="55361" y="3791837"/>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19" name="グループ化 18"/>
          <p:cNvGrpSpPr/>
          <p:nvPr/>
        </p:nvGrpSpPr>
        <p:grpSpPr>
          <a:xfrm>
            <a:off x="467544" y="-9335"/>
            <a:ext cx="8172400" cy="1134079"/>
            <a:chOff x="0" y="2051393"/>
            <a:chExt cx="8172400" cy="1134079"/>
          </a:xfrm>
          <a:scene3d>
            <a:camera prst="orthographicFront">
              <a:rot lat="0" lon="0" rev="0"/>
            </a:camera>
            <a:lightRig rig="glow" dir="t">
              <a:rot lat="0" lon="0" rev="14100000"/>
            </a:lightRig>
          </a:scene3d>
        </p:grpSpPr>
        <p:sp>
          <p:nvSpPr>
            <p:cNvPr id="20" name="対角する 2 つの角を丸めた四角形 19"/>
            <p:cNvSpPr/>
            <p:nvPr/>
          </p:nvSpPr>
          <p:spPr>
            <a:xfrm>
              <a:off x="0" y="2051393"/>
              <a:ext cx="8172400" cy="1134079"/>
            </a:xfrm>
            <a:prstGeom prst="round2DiagRect">
              <a:avLst/>
            </a:prstGeom>
            <a:gradFill rotWithShape="0">
              <a:gsLst>
                <a:gs pos="0">
                  <a:srgbClr val="0070C0"/>
                </a:gs>
                <a:gs pos="100000">
                  <a:schemeClr val="accent1"/>
                </a:gs>
              </a:gsLst>
              <a:lin ang="0" scaled="1"/>
            </a:grad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1" name="対角する 2 つの角を丸めた四角形 4"/>
            <p:cNvSpPr/>
            <p:nvPr/>
          </p:nvSpPr>
          <p:spPr>
            <a:xfrm>
              <a:off x="55361" y="2106754"/>
              <a:ext cx="8061678" cy="102335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algn="l" defTabSz="1422400">
                <a:lnSpc>
                  <a:spcPct val="90000"/>
                </a:lnSpc>
                <a:spcBef>
                  <a:spcPct val="0"/>
                </a:spcBef>
                <a:spcAft>
                  <a:spcPct val="35000"/>
                </a:spcAft>
              </a:pPr>
              <a:endParaRPr lang="en-US" sz="3200" kern="1200"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grpSp>
        <p:nvGrpSpPr>
          <p:cNvPr id="22" name="グループ化 21"/>
          <p:cNvGrpSpPr/>
          <p:nvPr/>
        </p:nvGrpSpPr>
        <p:grpSpPr>
          <a:xfrm>
            <a:off x="-36512" y="-9335"/>
            <a:ext cx="8172400" cy="1134079"/>
            <a:chOff x="0" y="3808"/>
            <a:chExt cx="8172400" cy="1134079"/>
          </a:xfrm>
          <a:gradFill>
            <a:gsLst>
              <a:gs pos="0">
                <a:schemeClr val="accent2">
                  <a:lumMod val="60000"/>
                  <a:lumOff val="40000"/>
                </a:schemeClr>
              </a:gs>
              <a:gs pos="100000">
                <a:schemeClr val="accent3"/>
              </a:gs>
            </a:gsLst>
          </a:gradFill>
          <a:scene3d>
            <a:camera prst="orthographicFront">
              <a:rot lat="0" lon="0" rev="0"/>
            </a:camera>
            <a:lightRig rig="glow" dir="t">
              <a:rot lat="0" lon="0" rev="14100000"/>
            </a:lightRig>
          </a:scene3d>
        </p:grpSpPr>
        <p:sp>
          <p:nvSpPr>
            <p:cNvPr id="23" name="対角する 2 つの角を丸めた四角形 22"/>
            <p:cNvSpPr/>
            <p:nvPr/>
          </p:nvSpPr>
          <p:spPr>
            <a:xfrm>
              <a:off x="0" y="3808"/>
              <a:ext cx="8172400" cy="1134079"/>
            </a:xfrm>
            <a:prstGeom prst="round2DiagRect">
              <a:avLst/>
            </a:prstGeom>
            <a:grpFill/>
            <a:ln>
              <a:noFill/>
            </a:ln>
            <a:effectLst/>
            <a:sp3d prstMaterial="softEdge">
              <a:bevelT w="127000" prst="artDeco"/>
            </a:sp3d>
          </p:spPr>
          <p:style>
            <a:lnRef idx="2">
              <a:scrgbClr r="0" g="0" b="0"/>
            </a:lnRef>
            <a:fillRef idx="1">
              <a:scrgbClr r="0" g="0" b="0"/>
            </a:fillRef>
            <a:effectRef idx="0">
              <a:scrgbClr r="0" g="0" b="0"/>
            </a:effectRef>
            <a:fontRef idx="minor">
              <a:schemeClr val="lt1"/>
            </a:fontRef>
          </p:style>
        </p:sp>
        <p:sp>
          <p:nvSpPr>
            <p:cNvPr id="24" name="対角する 2 つの角を丸めた四角形 4"/>
            <p:cNvSpPr/>
            <p:nvPr/>
          </p:nvSpPr>
          <p:spPr>
            <a:xfrm>
              <a:off x="55361" y="59169"/>
              <a:ext cx="8061678" cy="102335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2743200" tIns="121920" rIns="121920" bIns="121920" numCol="1" spcCol="1270" anchor="ctr" anchorCtr="0">
              <a:noAutofit/>
            </a:bodyPr>
            <a:lstStyle/>
            <a:p>
              <a:pPr lvl="0" defTabSz="1422400">
                <a:lnSpc>
                  <a:spcPts val="2600"/>
                </a:lnSpc>
                <a:spcBef>
                  <a:spcPct val="0"/>
                </a:spcBef>
                <a:spcAft>
                  <a:spcPct val="35000"/>
                </a:spcAft>
              </a:pPr>
              <a:r>
                <a:rPr lang="ja-JP" altLang="en-US"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rPr>
                <a:t>懇談会を考える活動</a:t>
              </a:r>
              <a:endParaRPr lang="en-US" altLang="ja-JP" sz="32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itchFamily="50" charset="-128"/>
              </a:endParaRPr>
            </a:p>
          </p:txBody>
        </p:sp>
      </p:grpSp>
      <p:pic>
        <p:nvPicPr>
          <p:cNvPr id="34" name="図 33"/>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5591" b="58342"/>
          <a:stretch/>
        </p:blipFill>
        <p:spPr>
          <a:xfrm>
            <a:off x="157596" y="438150"/>
            <a:ext cx="1847550" cy="666342"/>
          </a:xfrm>
          <a:prstGeom prst="rect">
            <a:avLst/>
          </a:prstGeom>
        </p:spPr>
      </p:pic>
      <p:sp>
        <p:nvSpPr>
          <p:cNvPr id="58" name="テキスト ボックス 57"/>
          <p:cNvSpPr txBox="1"/>
          <p:nvPr/>
        </p:nvSpPr>
        <p:spPr>
          <a:xfrm>
            <a:off x="2044318" y="1443080"/>
            <a:ext cx="3878499" cy="523220"/>
          </a:xfrm>
          <a:prstGeom prst="rect">
            <a:avLst/>
          </a:prstGeom>
          <a:noFill/>
        </p:spPr>
        <p:txBody>
          <a:bodyPr wrap="square" rtlCol="0">
            <a:spAutoFit/>
          </a:bodyPr>
          <a:lstStyle/>
          <a:p>
            <a:r>
              <a:rPr kumimoji="1" lang="ja-JP" altLang="en-US" sz="2800" dirty="0" smtClean="0">
                <a:solidFill>
                  <a:srgbClr val="008000"/>
                </a:solidFill>
              </a:rPr>
              <a:t>効果的なお金の貯め方</a:t>
            </a:r>
            <a:endParaRPr kumimoji="1" lang="ja-JP" altLang="en-US" sz="2800" dirty="0">
              <a:solidFill>
                <a:srgbClr val="008000"/>
              </a:solidFill>
            </a:endParaRPr>
          </a:p>
        </p:txBody>
      </p:sp>
      <p:grpSp>
        <p:nvGrpSpPr>
          <p:cNvPr id="2" name="グループ化 1"/>
          <p:cNvGrpSpPr/>
          <p:nvPr/>
        </p:nvGrpSpPr>
        <p:grpSpPr>
          <a:xfrm>
            <a:off x="218609" y="1491350"/>
            <a:ext cx="1825709" cy="463240"/>
            <a:chOff x="4776427" y="1537581"/>
            <a:chExt cx="1825709" cy="463240"/>
          </a:xfrm>
        </p:grpSpPr>
        <p:pic>
          <p:nvPicPr>
            <p:cNvPr id="30" name="Picture 2" descr="http://2.bp.blogspot.com/-pUVyONYpx7U/U9zpQ3MMUsI/AAAAAAAAkEo/eOzg39qjyEg/s1600/hiragana_31_ta.pn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6427" y="1556792"/>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http://2.bp.blogspot.com/-83erziI2_YE/U9zpSTXQo3I/AAAAAAAAkFM/vxaJNuT7CPE/s1600/hiragana_35_to.pn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2387" y="1540024"/>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http://4.bp.blogspot.com/-ksxTVqhjKbw/U9zpFSvrqoI/AAAAAAAAkB0/B6gN5l5FvPc/s1600/hiragana_04_e.pn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10216" y="1537581"/>
              <a:ext cx="445960" cy="44402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8" descr="http://4.bp.blogspot.com/-79id-X-kFas/U9zpY5A7cAI/AAAAAAAAkGw/PdGpKc3leJE/s1600/hiragana_51_ba.pn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56176" y="1537582"/>
              <a:ext cx="445960" cy="444029"/>
            </a:xfrm>
            <a:prstGeom prst="rect">
              <a:avLst/>
            </a:prstGeom>
            <a:noFill/>
            <a:extLst>
              <a:ext uri="{909E8E84-426E-40DD-AFC4-6F175D3DCCD1}">
                <a14:hiddenFill xmlns:a14="http://schemas.microsoft.com/office/drawing/2010/main">
                  <a:solidFill>
                    <a:srgbClr val="FFFFFF"/>
                  </a:solidFill>
                </a14:hiddenFill>
              </a:ext>
            </a:extLst>
          </p:spPr>
        </p:pic>
      </p:grpSp>
      <p:pic>
        <p:nvPicPr>
          <p:cNvPr id="9218"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10571" t="38834" r="11322" b="8865"/>
          <a:stretch/>
        </p:blipFill>
        <p:spPr bwMode="auto">
          <a:xfrm>
            <a:off x="91048" y="2254027"/>
            <a:ext cx="8925391" cy="3360155"/>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テキスト ボックス 2"/>
          <p:cNvSpPr txBox="1"/>
          <p:nvPr/>
        </p:nvSpPr>
        <p:spPr>
          <a:xfrm>
            <a:off x="683568" y="2916233"/>
            <a:ext cx="2323255" cy="584775"/>
          </a:xfrm>
          <a:prstGeom prst="rect">
            <a:avLst/>
          </a:prstGeom>
          <a:noFill/>
        </p:spPr>
        <p:txBody>
          <a:bodyPr wrap="square" rtlCol="0">
            <a:spAutoFit/>
          </a:bodyPr>
          <a:lstStyle/>
          <a:p>
            <a:r>
              <a:rPr kumimoji="1" lang="ja-JP" altLang="en-US" sz="3200" dirty="0" smtClean="0"/>
              <a:t>銀行に預金</a:t>
            </a:r>
            <a:endParaRPr kumimoji="1" lang="ja-JP" altLang="en-US" sz="3200" dirty="0"/>
          </a:p>
        </p:txBody>
      </p:sp>
      <p:sp>
        <p:nvSpPr>
          <p:cNvPr id="28" name="テキスト ボックス 27"/>
          <p:cNvSpPr txBox="1"/>
          <p:nvPr/>
        </p:nvSpPr>
        <p:spPr>
          <a:xfrm>
            <a:off x="3563888" y="2916232"/>
            <a:ext cx="2323255" cy="584775"/>
          </a:xfrm>
          <a:prstGeom prst="rect">
            <a:avLst/>
          </a:prstGeom>
          <a:noFill/>
        </p:spPr>
        <p:txBody>
          <a:bodyPr wrap="square" rtlCol="0">
            <a:spAutoFit/>
          </a:bodyPr>
          <a:lstStyle/>
          <a:p>
            <a:pPr algn="ctr"/>
            <a:r>
              <a:rPr kumimoji="1" lang="ja-JP" altLang="en-US" sz="3200" dirty="0" smtClean="0"/>
              <a:t>使わない</a:t>
            </a:r>
            <a:endParaRPr kumimoji="1" lang="ja-JP" altLang="en-US" sz="3200" dirty="0"/>
          </a:p>
        </p:txBody>
      </p:sp>
      <p:sp>
        <p:nvSpPr>
          <p:cNvPr id="37" name="テキスト ボックス 36"/>
          <p:cNvSpPr txBox="1"/>
          <p:nvPr/>
        </p:nvSpPr>
        <p:spPr>
          <a:xfrm>
            <a:off x="6471410" y="2924944"/>
            <a:ext cx="2323255" cy="584775"/>
          </a:xfrm>
          <a:prstGeom prst="rect">
            <a:avLst/>
          </a:prstGeom>
          <a:noFill/>
        </p:spPr>
        <p:txBody>
          <a:bodyPr wrap="square" rtlCol="0">
            <a:spAutoFit/>
          </a:bodyPr>
          <a:lstStyle/>
          <a:p>
            <a:pPr algn="ctr"/>
            <a:r>
              <a:rPr kumimoji="1" lang="ja-JP" altLang="en-US" sz="3200" dirty="0" smtClean="0"/>
              <a:t>別口座</a:t>
            </a:r>
            <a:endParaRPr kumimoji="1" lang="ja-JP" altLang="en-US" sz="3200" dirty="0"/>
          </a:p>
        </p:txBody>
      </p:sp>
      <p:sp>
        <p:nvSpPr>
          <p:cNvPr id="27" name="テキスト ボックス 26"/>
          <p:cNvSpPr txBox="1"/>
          <p:nvPr/>
        </p:nvSpPr>
        <p:spPr>
          <a:xfrm>
            <a:off x="659710" y="3789040"/>
            <a:ext cx="2323255" cy="584775"/>
          </a:xfrm>
          <a:prstGeom prst="rect">
            <a:avLst/>
          </a:prstGeom>
          <a:noFill/>
        </p:spPr>
        <p:txBody>
          <a:bodyPr wrap="square" rtlCol="0">
            <a:spAutoFit/>
          </a:bodyPr>
          <a:lstStyle/>
          <a:p>
            <a:r>
              <a:rPr lang="ja-JP" altLang="en-US" sz="3200" dirty="0" smtClean="0"/>
              <a:t>たんす預金</a:t>
            </a:r>
            <a:endParaRPr kumimoji="1" lang="ja-JP" altLang="en-US" sz="3200" dirty="0"/>
          </a:p>
        </p:txBody>
      </p:sp>
      <p:sp>
        <p:nvSpPr>
          <p:cNvPr id="35" name="テキスト ボックス 34"/>
          <p:cNvSpPr txBox="1"/>
          <p:nvPr/>
        </p:nvSpPr>
        <p:spPr>
          <a:xfrm>
            <a:off x="3419872" y="3789039"/>
            <a:ext cx="2502945" cy="523220"/>
          </a:xfrm>
          <a:prstGeom prst="rect">
            <a:avLst/>
          </a:prstGeom>
          <a:noFill/>
        </p:spPr>
        <p:txBody>
          <a:bodyPr wrap="square" rtlCol="0">
            <a:spAutoFit/>
          </a:bodyPr>
          <a:lstStyle/>
          <a:p>
            <a:r>
              <a:rPr kumimoji="1" lang="ja-JP" altLang="en-US" sz="2800" dirty="0" smtClean="0"/>
              <a:t>使われたくない</a:t>
            </a:r>
            <a:endParaRPr kumimoji="1" lang="ja-JP" altLang="en-US" sz="2800" dirty="0"/>
          </a:p>
        </p:txBody>
      </p:sp>
      <p:sp>
        <p:nvSpPr>
          <p:cNvPr id="39" name="テキスト ボックス 38"/>
          <p:cNvSpPr txBox="1"/>
          <p:nvPr/>
        </p:nvSpPr>
        <p:spPr>
          <a:xfrm>
            <a:off x="6372200" y="3769876"/>
            <a:ext cx="2545030" cy="523220"/>
          </a:xfrm>
          <a:prstGeom prst="rect">
            <a:avLst/>
          </a:prstGeom>
          <a:noFill/>
        </p:spPr>
        <p:txBody>
          <a:bodyPr wrap="square" rtlCol="0">
            <a:spAutoFit/>
          </a:bodyPr>
          <a:lstStyle/>
          <a:p>
            <a:pPr algn="ctr"/>
            <a:r>
              <a:rPr kumimoji="1" lang="ja-JP" altLang="en-US" sz="2800" dirty="0" smtClean="0"/>
              <a:t>出し入れ自由</a:t>
            </a:r>
            <a:endParaRPr kumimoji="1" lang="ja-JP" altLang="en-US" sz="2800" dirty="0"/>
          </a:p>
        </p:txBody>
      </p:sp>
      <p:sp>
        <p:nvSpPr>
          <p:cNvPr id="9" name="角丸四角形 8"/>
          <p:cNvSpPr/>
          <p:nvPr/>
        </p:nvSpPr>
        <p:spPr>
          <a:xfrm>
            <a:off x="218609" y="2916232"/>
            <a:ext cx="8797830" cy="593487"/>
          </a:xfrm>
          <a:prstGeom prst="roundRect">
            <a:avLst/>
          </a:prstGeom>
          <a:solidFill>
            <a:srgbClr val="FF33CC">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角丸四角形 35"/>
          <p:cNvSpPr/>
          <p:nvPr/>
        </p:nvSpPr>
        <p:spPr>
          <a:xfrm>
            <a:off x="527288" y="2920587"/>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角丸四角形 43"/>
          <p:cNvSpPr/>
          <p:nvPr/>
        </p:nvSpPr>
        <p:spPr>
          <a:xfrm>
            <a:off x="3419872" y="2916232"/>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角丸四角形 44"/>
          <p:cNvSpPr/>
          <p:nvPr/>
        </p:nvSpPr>
        <p:spPr>
          <a:xfrm>
            <a:off x="6393269" y="2855025"/>
            <a:ext cx="2479535" cy="1582087"/>
          </a:xfrm>
          <a:prstGeom prst="round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57924" y="5521587"/>
            <a:ext cx="8925390" cy="7207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4268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36"/>
                                        </p:tgtEl>
                                      </p:cBhvr>
                                    </p:animEffect>
                                    <p:set>
                                      <p:cBhvr>
                                        <p:cTn id="50" dur="1" fill="hold">
                                          <p:stCondLst>
                                            <p:cond delay="499"/>
                                          </p:stCondLst>
                                        </p:cTn>
                                        <p:tgtEl>
                                          <p:spTgt spid="36"/>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44"/>
                                        </p:tgtEl>
                                      </p:cBhvr>
                                    </p:animEffect>
                                    <p:set>
                                      <p:cBhvr>
                                        <p:cTn id="53" dur="1" fill="hold">
                                          <p:stCondLst>
                                            <p:cond delay="499"/>
                                          </p:stCondLst>
                                        </p:cTn>
                                        <p:tgtEl>
                                          <p:spTgt spid="44"/>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45"/>
                                        </p:tgtEl>
                                      </p:cBhvr>
                                    </p:animEffect>
                                    <p:set>
                                      <p:cBhvr>
                                        <p:cTn id="56"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8" grpId="0"/>
      <p:bldP spid="37" grpId="0"/>
      <p:bldP spid="27" grpId="0"/>
      <p:bldP spid="35" grpId="0"/>
      <p:bldP spid="39" grpId="0"/>
      <p:bldP spid="9" grpId="0" animBg="1"/>
      <p:bldP spid="36" grpId="0" animBg="1"/>
      <p:bldP spid="36" grpId="1" animBg="1"/>
      <p:bldP spid="44" grpId="0" animBg="1"/>
      <p:bldP spid="44" grpId="1" animBg="1"/>
      <p:bldP spid="45" grpId="0" animBg="1"/>
      <p:bldP spid="45" grpId="1" animBg="1"/>
    </p:bldLst>
  </p:timing>
</p:sld>
</file>

<file path=ppt/theme/theme1.xml><?xml version="1.0" encoding="utf-8"?>
<a:theme xmlns:a="http://schemas.openxmlformats.org/drawingml/2006/main" name="Office ​​テーマ">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3016</TotalTime>
  <Words>2645</Words>
  <Application>Microsoft Office PowerPoint</Application>
  <PresentationFormat>画面に合わせる (4:3)</PresentationFormat>
  <Paragraphs>388</Paragraphs>
  <Slides>25</Slides>
  <Notes>25</Notes>
  <HiddenSlides>0</HiddenSlides>
  <MMClips>0</MMClips>
  <ScaleCrop>false</ScaleCrop>
  <HeadingPairs>
    <vt:vector size="4" baseType="variant">
      <vt:variant>
        <vt:lpstr>テーマ</vt:lpstr>
      </vt:variant>
      <vt:variant>
        <vt:i4>1</vt:i4>
      </vt:variant>
      <vt:variant>
        <vt:lpstr>スライド タイトル</vt:lpstr>
      </vt:variant>
      <vt:variant>
        <vt:i4>25</vt:i4>
      </vt:variant>
    </vt:vector>
  </HeadingPairs>
  <TitlesOfParts>
    <vt:vector size="26"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京都市教育委員会</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京都市教育委員会</dc:creator>
  <cp:lastModifiedBy>京都市教育委員会</cp:lastModifiedBy>
  <cp:revision>137</cp:revision>
  <cp:lastPrinted>2017-08-18T05:46:19Z</cp:lastPrinted>
  <dcterms:created xsi:type="dcterms:W3CDTF">2016-08-03T04:40:35Z</dcterms:created>
  <dcterms:modified xsi:type="dcterms:W3CDTF">2018-03-08T06:05:13Z</dcterms:modified>
</cp:coreProperties>
</file>