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75" r:id="rId3"/>
    <p:sldId id="260" r:id="rId4"/>
    <p:sldId id="258" r:id="rId5"/>
    <p:sldId id="274" r:id="rId6"/>
    <p:sldId id="261" r:id="rId7"/>
    <p:sldId id="263" r:id="rId8"/>
    <p:sldId id="262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CDDCF"/>
    <a:srgbClr val="2415EB"/>
    <a:srgbClr val="00FF00"/>
    <a:srgbClr val="FF9999"/>
    <a:srgbClr val="CCFF33"/>
    <a:srgbClr val="FFFF00"/>
    <a:srgbClr val="99FFCC"/>
    <a:srgbClr val="00FF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4153B-1325-4A12-A031-BD921252C93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57E7D8-B919-4678-97B2-CFC33C3B3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688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C671-62AC-4FCE-8C43-15CAA2E943A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489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（活動したあと）２名ほど，感想をお願いします。子どもたちも，機器がなくても，目的に合わせてこのように，疑似体験させて考える事が、とても有効です。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7E7D8-B919-4678-97B2-CFC33C3B348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77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情報モラル教育には，心を磨く領域と</a:t>
            </a:r>
            <a:r>
              <a:rPr kumimoji="1" lang="ja-JP" altLang="en-US" dirty="0" smtClean="0">
                <a:solidFill>
                  <a:srgbClr val="FF0000"/>
                </a:solidFill>
              </a:rPr>
              <a:t>（クリック）</a:t>
            </a:r>
            <a:r>
              <a:rPr kumimoji="1" lang="ja-JP" altLang="en-US" dirty="0" smtClean="0"/>
              <a:t>知恵を磨く領域があります。　（クリック）心を磨く教育の中に，情報社会の倫理と法の理解の遵守の分野，知恵を磨く領域の中に（クリック）安全の知恵、情報セキュリティに関する分野が含まれます。（クリック）また，それらを下支えに，公共的なネットワークの構築に関する分野があ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7E7D8-B919-4678-97B2-CFC33C3B348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770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一つの内容で２つ以上の分野にまたがるものもありますが，この資料では，だいたいこのような分野と考えることができます。６年間で，子どもたちにバランスよくつけていきたいですね。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7E7D8-B919-4678-97B2-CFC33C3B348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967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7E7D8-B919-4678-97B2-CFC33C3B348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68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ピラミッドチャートの説明をする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7E7D8-B919-4678-97B2-CFC33C3B348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68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7E7D8-B919-4678-97B2-CFC33C3B348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565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568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818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63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83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408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379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92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80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99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222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6688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07A86-580C-4756-8E17-EE15236DDFD8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650AB-F491-4B5E-9D89-25C204A40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3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4025081"/>
            <a:ext cx="7772400" cy="1470025"/>
          </a:xfrm>
        </p:spPr>
        <p:txBody>
          <a:bodyPr>
            <a:normAutofit/>
          </a:bodyPr>
          <a:lstStyle/>
          <a:p>
            <a:r>
              <a:rPr kumimoji="1" lang="ja-JP" altLang="en-US" dirty="0" smtClean="0">
                <a:solidFill>
                  <a:srgbClr val="0070C0"/>
                </a:solidFill>
                <a:latin typeface="+mn-ea"/>
                <a:ea typeface="+mn-ea"/>
              </a:rPr>
              <a:t>○○小学校</a:t>
            </a:r>
            <a:r>
              <a:rPr kumimoji="1" lang="en-US" altLang="ja-JP" dirty="0" smtClean="0">
                <a:solidFill>
                  <a:srgbClr val="0070C0"/>
                </a:solidFill>
                <a:latin typeface="+mn-ea"/>
                <a:ea typeface="+mn-ea"/>
              </a:rPr>
              <a:t/>
            </a:r>
            <a:br>
              <a:rPr kumimoji="1" lang="en-US" altLang="ja-JP" dirty="0" smtClean="0">
                <a:solidFill>
                  <a:srgbClr val="0070C0"/>
                </a:solidFill>
                <a:latin typeface="+mn-ea"/>
                <a:ea typeface="+mn-ea"/>
              </a:rPr>
            </a:br>
            <a:r>
              <a:rPr kumimoji="1" lang="ja-JP" altLang="en-US" dirty="0" smtClean="0">
                <a:solidFill>
                  <a:srgbClr val="0070C0"/>
                </a:solidFill>
                <a:latin typeface="+mn-ea"/>
                <a:ea typeface="+mn-ea"/>
              </a:rPr>
              <a:t>情報モラル校内研修会</a:t>
            </a:r>
            <a:endParaRPr kumimoji="1" lang="ja-JP" altLang="en-US" dirty="0">
              <a:latin typeface="+mn-ea"/>
              <a:ea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159722">
            <a:off x="233598" y="309266"/>
            <a:ext cx="351472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6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雲形吹き出し 1"/>
          <p:cNvSpPr/>
          <p:nvPr/>
        </p:nvSpPr>
        <p:spPr>
          <a:xfrm>
            <a:off x="4067944" y="1988840"/>
            <a:ext cx="4984086" cy="4104456"/>
          </a:xfrm>
          <a:prstGeom prst="cloudCallout">
            <a:avLst>
              <a:gd name="adj1" fmla="val -67133"/>
              <a:gd name="adj2" fmla="val 175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69874" y="620688"/>
            <a:ext cx="8982156" cy="1584176"/>
            <a:chOff x="54340" y="1924090"/>
            <a:chExt cx="8982156" cy="1584176"/>
          </a:xfrm>
        </p:grpSpPr>
        <p:sp>
          <p:nvSpPr>
            <p:cNvPr id="3" name="角丸四角形 2"/>
            <p:cNvSpPr/>
            <p:nvPr/>
          </p:nvSpPr>
          <p:spPr>
            <a:xfrm>
              <a:off x="54340" y="1924090"/>
              <a:ext cx="8910148" cy="156966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72008" y="1938606"/>
              <a:ext cx="8964488" cy="156966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ja-JP" altLang="en-US" sz="3200" dirty="0" smtClean="0"/>
                <a:t>２．「１」で考えたねらい，方向性を実現させていくた</a:t>
              </a:r>
              <a:endParaRPr lang="en-US" altLang="ja-JP" sz="3200" dirty="0" smtClean="0"/>
            </a:p>
            <a:p>
              <a:r>
                <a:rPr lang="ja-JP" altLang="en-US" sz="3200" dirty="0"/>
                <a:t>　</a:t>
              </a:r>
              <a:r>
                <a:rPr lang="ja-JP" altLang="en-US" sz="3200" dirty="0" smtClean="0"/>
                <a:t>  </a:t>
              </a:r>
              <a:r>
                <a:rPr lang="ja-JP" altLang="en-US" sz="3200" dirty="0" err="1" smtClean="0"/>
                <a:t>めに</a:t>
              </a:r>
              <a:r>
                <a:rPr lang="ja-JP" altLang="en-US" sz="3200" dirty="0" smtClean="0">
                  <a:solidFill>
                    <a:srgbClr val="FF0000"/>
                  </a:solidFill>
                </a:rPr>
                <a:t>教材（指導案）を探す</a:t>
              </a:r>
              <a:r>
                <a:rPr lang="ja-JP" altLang="en-US" sz="3200" dirty="0" smtClean="0"/>
                <a:t>。そして，</a:t>
              </a:r>
              <a:r>
                <a:rPr lang="ja-JP" altLang="en-US" sz="3200" dirty="0" smtClean="0">
                  <a:solidFill>
                    <a:srgbClr val="FF0000"/>
                  </a:solidFill>
                </a:rPr>
                <a:t>どう使えば良</a:t>
              </a:r>
              <a:endParaRPr lang="en-US" altLang="ja-JP" sz="3200" dirty="0" smtClean="0">
                <a:solidFill>
                  <a:srgbClr val="FF0000"/>
                </a:solidFill>
              </a:endParaRPr>
            </a:p>
            <a:p>
              <a:r>
                <a:rPr lang="en-US" altLang="ja-JP" sz="3200" dirty="0">
                  <a:solidFill>
                    <a:srgbClr val="FF0000"/>
                  </a:solidFill>
                </a:rPr>
                <a:t> </a:t>
              </a:r>
              <a:r>
                <a:rPr lang="en-US" altLang="ja-JP" sz="3200" dirty="0" smtClean="0">
                  <a:solidFill>
                    <a:srgbClr val="FF0000"/>
                  </a:solidFill>
                </a:rPr>
                <a:t>    </a:t>
              </a:r>
              <a:r>
                <a:rPr lang="ja-JP" altLang="en-US" sz="3200" dirty="0" smtClean="0">
                  <a:solidFill>
                    <a:srgbClr val="FF0000"/>
                  </a:solidFill>
                </a:rPr>
                <a:t>いか検討する</a:t>
              </a:r>
              <a:r>
                <a:rPr lang="ja-JP" altLang="en-US" sz="3200" dirty="0" smtClean="0"/>
                <a:t>。</a:t>
              </a:r>
              <a:endParaRPr kumimoji="1" lang="ja-JP" altLang="en-US" sz="3200" dirty="0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6228184" y="6237312"/>
            <a:ext cx="2880320" cy="58477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+mj-ea"/>
                <a:ea typeface="+mj-ea"/>
              </a:rPr>
              <a:t>グループ活動２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948" y="2319858"/>
            <a:ext cx="4031521" cy="31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4101949" y="0"/>
            <a:ext cx="5077358" cy="584775"/>
          </a:xfrm>
          <a:prstGeom prst="rect">
            <a:avLst/>
          </a:prstGeom>
          <a:gradFill>
            <a:gsLst>
              <a:gs pos="0">
                <a:srgbClr val="FCDDCF"/>
              </a:gs>
              <a:gs pos="48000">
                <a:srgbClr val="FFCC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+mj-ea"/>
                <a:ea typeface="+mj-ea"/>
              </a:rPr>
              <a:t>【</a:t>
            </a:r>
            <a:r>
              <a:rPr kumimoji="1" lang="ja-JP" altLang="en-US" sz="3200" dirty="0" smtClean="0">
                <a:latin typeface="+mj-ea"/>
                <a:ea typeface="+mj-ea"/>
              </a:rPr>
              <a:t>教材選択</a:t>
            </a:r>
            <a:r>
              <a:rPr kumimoji="1" lang="en-US" altLang="ja-JP" sz="3200" dirty="0" smtClean="0">
                <a:latin typeface="+mj-ea"/>
                <a:ea typeface="+mj-ea"/>
              </a:rPr>
              <a:t>】</a:t>
            </a:r>
            <a:r>
              <a:rPr kumimoji="1" lang="ja-JP" altLang="en-US" sz="3200" dirty="0" smtClean="0">
                <a:latin typeface="+mj-ea"/>
                <a:ea typeface="+mj-ea"/>
              </a:rPr>
              <a:t>グループ活動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91910" y="5334000"/>
            <a:ext cx="1620078" cy="162821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4" y="2319858"/>
            <a:ext cx="1517950" cy="145723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98" y="3682287"/>
            <a:ext cx="2847412" cy="284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40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69874" y="635204"/>
            <a:ext cx="8910148" cy="156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8520" y="620688"/>
            <a:ext cx="878396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 smtClean="0"/>
              <a:t>３．「１」「２」をふまえて，学年毎に今回の方向性・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　テーマと</a:t>
            </a:r>
            <a:r>
              <a:rPr lang="ja-JP" altLang="en-US" sz="3200" dirty="0"/>
              <a:t>使用</a:t>
            </a:r>
            <a:r>
              <a:rPr lang="ja-JP" altLang="en-US" sz="3200" dirty="0" smtClean="0"/>
              <a:t>する教材，教材の扱い方などを発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　表し，</a:t>
            </a:r>
            <a:r>
              <a:rPr lang="ja-JP" altLang="en-US" sz="3200" dirty="0" smtClean="0">
                <a:solidFill>
                  <a:srgbClr val="FF0000"/>
                </a:solidFill>
              </a:rPr>
              <a:t>校内で共通理解</a:t>
            </a:r>
            <a:r>
              <a:rPr lang="ja-JP" altLang="en-US" sz="3200" dirty="0" smtClean="0"/>
              <a:t>を図る。</a:t>
            </a:r>
            <a:endParaRPr lang="en-US" altLang="ja-JP" sz="3200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91880" y="13102"/>
            <a:ext cx="5666681" cy="584775"/>
          </a:xfrm>
          <a:prstGeom prst="rect">
            <a:avLst/>
          </a:prstGeom>
          <a:gradFill>
            <a:gsLst>
              <a:gs pos="0">
                <a:srgbClr val="FCDDCF"/>
              </a:gs>
              <a:gs pos="48000">
                <a:srgbClr val="FFCC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+mj-ea"/>
                <a:ea typeface="+mj-ea"/>
              </a:rPr>
              <a:t>【</a:t>
            </a:r>
            <a:r>
              <a:rPr kumimoji="1" lang="ja-JP" altLang="en-US" sz="3200" dirty="0" smtClean="0">
                <a:latin typeface="+mj-ea"/>
                <a:ea typeface="+mj-ea"/>
              </a:rPr>
              <a:t>指導内容の発表</a:t>
            </a:r>
            <a:r>
              <a:rPr kumimoji="1" lang="en-US" altLang="ja-JP" sz="3200" dirty="0" smtClean="0">
                <a:latin typeface="+mj-ea"/>
                <a:ea typeface="+mj-ea"/>
              </a:rPr>
              <a:t>】</a:t>
            </a:r>
            <a:r>
              <a:rPr kumimoji="1" lang="ja-JP" altLang="en-US" sz="3200" dirty="0" smtClean="0">
                <a:latin typeface="+mj-ea"/>
                <a:ea typeface="+mj-ea"/>
              </a:rPr>
              <a:t>全体交流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561" y="2276873"/>
            <a:ext cx="4645742" cy="45811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3638" y="6273225"/>
            <a:ext cx="136815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+mj-ea"/>
                <a:ea typeface="+mj-ea"/>
              </a:rPr>
              <a:t>資料６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20" y="2708920"/>
            <a:ext cx="227647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90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107504" y="2345254"/>
            <a:ext cx="8891304" cy="1800200"/>
            <a:chOff x="73184" y="5288340"/>
            <a:chExt cx="8891304" cy="584775"/>
          </a:xfrm>
        </p:grpSpPr>
        <p:sp>
          <p:nvSpPr>
            <p:cNvPr id="3" name="角丸四角形 2"/>
            <p:cNvSpPr/>
            <p:nvPr/>
          </p:nvSpPr>
          <p:spPr>
            <a:xfrm>
              <a:off x="73184" y="5288340"/>
              <a:ext cx="8891304" cy="584775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369328" y="5485749"/>
              <a:ext cx="6336704" cy="229949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ja-JP" altLang="en-US" sz="4000" dirty="0" smtClean="0"/>
                <a:t>各クラスでの授業実践へ</a:t>
              </a:r>
              <a:endParaRPr lang="en-US" altLang="ja-JP" sz="4000" dirty="0" smtClean="0"/>
            </a:p>
          </p:txBody>
        </p:sp>
      </p:grpSp>
      <p:sp>
        <p:nvSpPr>
          <p:cNvPr id="8" name="右矢印 7"/>
          <p:cNvSpPr/>
          <p:nvPr/>
        </p:nvSpPr>
        <p:spPr>
          <a:xfrm rot="5400000">
            <a:off x="3762752" y="728700"/>
            <a:ext cx="1656184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26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51520" y="629915"/>
            <a:ext cx="57601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コンピュータ室座席表など</a:t>
            </a:r>
            <a:endParaRPr lang="ja-JP" altLang="en-U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535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87653" y="548718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本日の校内研修会の流れ</a:t>
            </a:r>
            <a:endParaRPr kumimoji="1" lang="en-US" altLang="ja-JP" sz="40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32627"/>
              </p:ext>
            </p:extLst>
          </p:nvPr>
        </p:nvGraphicFramePr>
        <p:xfrm>
          <a:off x="356643" y="1412776"/>
          <a:ext cx="8352927" cy="4572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79253"/>
                <a:gridCol w="2376264"/>
                <a:gridCol w="26974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内容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形態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場所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体験１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ペア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会議室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体験２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個人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〃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児童の実態把握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個人→学年（学年部）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〃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指導内容の焦点化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学年（学年部）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〃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教材の選択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〃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コンピュータ教室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授業メモ（略案）作成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〃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〃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指導内容の発表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全体交流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〃</a:t>
                      </a:r>
                      <a:endParaRPr kumimoji="1" lang="ja-JP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45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1521" y="1049706"/>
            <a:ext cx="8640960" cy="5187606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ja-JP" altLang="en-US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活動のルール</a:t>
            </a:r>
            <a:endParaRPr lang="en-US" altLang="ja-JP" sz="4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buFont typeface="Arial" charset="0"/>
              <a:buNone/>
              <a:defRPr/>
            </a:pPr>
            <a:endParaRPr lang="en-US" altLang="ja-JP" sz="11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l">
              <a:buFont typeface="Arial" charset="0"/>
              <a:buNone/>
              <a:defRPr/>
            </a:pPr>
            <a:r>
              <a:rPr lang="ja-JP" alt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①話さずに，</a:t>
            </a:r>
            <a:r>
              <a:rPr lang="ja-JP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５</a:t>
            </a:r>
            <a:r>
              <a:rPr lang="ja-JP" altLang="ja-JP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分間</a:t>
            </a:r>
            <a:r>
              <a:rPr lang="ja-JP" alt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、</a:t>
            </a:r>
            <a:r>
              <a:rPr lang="ja-JP" altLang="ja-JP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メール</a:t>
            </a:r>
            <a:r>
              <a:rPr lang="ja-JP" altLang="ja-JP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で</a:t>
            </a:r>
            <a:r>
              <a:rPr lang="ja-JP" altLang="ja-JP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やりとり</a:t>
            </a:r>
            <a:r>
              <a:rPr lang="ja-JP" alt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します。</a:t>
            </a:r>
            <a:endParaRPr lang="en-US" altLang="ja-JP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l">
              <a:buFont typeface="Arial" charset="0"/>
              <a:buNone/>
              <a:defRPr/>
            </a:pPr>
            <a:endParaRPr lang="ja-JP" altLang="ja-JP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l">
              <a:buFont typeface="Arial" charset="0"/>
              <a:buNone/>
              <a:defRPr/>
            </a:pPr>
            <a:r>
              <a:rPr lang="ja-JP" alt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②白ヤギさんから，</a:t>
            </a:r>
            <a:r>
              <a:rPr lang="ja-JP" altLang="ja-JP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メール</a:t>
            </a:r>
            <a:r>
              <a:rPr lang="ja-JP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を</a:t>
            </a:r>
            <a:r>
              <a:rPr lang="ja-JP" alt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作って相手に</a:t>
            </a:r>
            <a:endParaRPr lang="en-US" altLang="ja-JP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l">
              <a:buFont typeface="Arial" charset="0"/>
              <a:buNone/>
              <a:defRPr/>
            </a:pPr>
            <a:r>
              <a:rPr lang="ja-JP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　 </a:t>
            </a:r>
            <a:r>
              <a:rPr lang="ja-JP" alt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渡してください。</a:t>
            </a:r>
            <a:endParaRPr lang="en-US" altLang="ja-JP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l">
              <a:buFont typeface="Arial" charset="0"/>
              <a:buNone/>
              <a:defRPr/>
            </a:pPr>
            <a:endParaRPr lang="ja-JP" altLang="ja-JP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l">
              <a:buFont typeface="Arial" charset="0"/>
              <a:buNone/>
              <a:defRPr/>
            </a:pPr>
            <a:r>
              <a:rPr lang="ja-JP" alt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③はじまりに、お手紙をわたします。</a:t>
            </a:r>
            <a:endParaRPr lang="en-US" altLang="ja-JP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l">
              <a:buFont typeface="Arial" charset="0"/>
              <a:buNone/>
              <a:defRPr/>
            </a:pPr>
            <a:r>
              <a:rPr lang="en-US" altLang="ja-JP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 </a:t>
            </a:r>
            <a:r>
              <a:rPr lang="ja-JP" alt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ペアの相手に見られないように，読んでください。</a:t>
            </a:r>
            <a:endParaRPr lang="ja-JP" alt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4" name="図 3" descr="黒ヤギ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6A6429"/>
              </a:clrFrom>
              <a:clrTo>
                <a:srgbClr val="6A642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6879"/>
            <a:ext cx="1507501" cy="14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 descr="白ヤギ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6A6429"/>
              </a:clrFrom>
              <a:clrTo>
                <a:srgbClr val="6A642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17745"/>
            <a:ext cx="1690343" cy="1615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7452320" y="-15599"/>
            <a:ext cx="1691680" cy="584775"/>
          </a:xfrm>
          <a:prstGeom prst="rect">
            <a:avLst/>
          </a:prstGeom>
          <a:gradFill>
            <a:gsLst>
              <a:gs pos="0">
                <a:srgbClr val="FCDDCF"/>
              </a:gs>
              <a:gs pos="48000">
                <a:srgbClr val="FFCC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+mj-ea"/>
                <a:ea typeface="+mj-ea"/>
              </a:rPr>
              <a:t>【</a:t>
            </a:r>
            <a:r>
              <a:rPr lang="ja-JP" altLang="en-US" sz="3200" dirty="0" smtClean="0">
                <a:latin typeface="+mj-ea"/>
                <a:ea typeface="+mj-ea"/>
              </a:rPr>
              <a:t>体験</a:t>
            </a:r>
            <a:r>
              <a:rPr lang="en-US" altLang="ja-JP" sz="3200" dirty="0" smtClean="0">
                <a:latin typeface="+mj-ea"/>
                <a:ea typeface="+mj-ea"/>
              </a:rPr>
              <a:t>1】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3638" y="6273225"/>
            <a:ext cx="136815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+mj-ea"/>
                <a:ea typeface="+mj-ea"/>
              </a:rPr>
              <a:t>資料１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6528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35496" y="3664676"/>
            <a:ext cx="8909778" cy="2579688"/>
            <a:chOff x="35496" y="4149080"/>
            <a:chExt cx="8909778" cy="2579688"/>
          </a:xfrm>
        </p:grpSpPr>
        <p:sp>
          <p:nvSpPr>
            <p:cNvPr id="4" name="角丸四角形 3"/>
            <p:cNvSpPr/>
            <p:nvPr/>
          </p:nvSpPr>
          <p:spPr>
            <a:xfrm>
              <a:off x="199995" y="4149081"/>
              <a:ext cx="8745279" cy="2455652"/>
            </a:xfrm>
            <a:prstGeom prst="roundRect">
              <a:avLst/>
            </a:prstGeom>
            <a:solidFill>
              <a:srgbClr val="FF6699">
                <a:alpha val="17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Text Box 1"/>
            <p:cNvSpPr txBox="1">
              <a:spLocks noChangeArrowheads="1"/>
            </p:cNvSpPr>
            <p:nvPr/>
          </p:nvSpPr>
          <p:spPr bwMode="auto">
            <a:xfrm>
              <a:off x="35496" y="4149080"/>
              <a:ext cx="1019175" cy="2579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知恵を磨く領域</a:t>
              </a:r>
              <a:endParaRPr kumimoji="1" lang="ja-JP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（情報安全）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2" name="角丸四角形 1"/>
          <p:cNvSpPr/>
          <p:nvPr/>
        </p:nvSpPr>
        <p:spPr>
          <a:xfrm>
            <a:off x="199360" y="927933"/>
            <a:ext cx="8745279" cy="2448711"/>
          </a:xfrm>
          <a:prstGeom prst="roundRect">
            <a:avLst/>
          </a:prstGeom>
          <a:solidFill>
            <a:srgbClr val="00B0F0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0291" y="98413"/>
            <a:ext cx="6637393" cy="5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74295" tIns="8890" rIns="74295" bIns="889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Times New Roman" pitchFamily="18" charset="0"/>
              </a:rPr>
              <a:t>情報モラル教育 ２領域 ５分野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351163" y="1255647"/>
            <a:ext cx="3560199" cy="1793282"/>
            <a:chOff x="1351163" y="1740051"/>
            <a:chExt cx="3560199" cy="1793282"/>
          </a:xfrm>
        </p:grpSpPr>
        <p:sp>
          <p:nvSpPr>
            <p:cNvPr id="5" name="円/楕円 5"/>
            <p:cNvSpPr>
              <a:spLocks noChangeArrowheads="1"/>
            </p:cNvSpPr>
            <p:nvPr/>
          </p:nvSpPr>
          <p:spPr bwMode="auto">
            <a:xfrm>
              <a:off x="1351163" y="1740051"/>
              <a:ext cx="3560199" cy="1793282"/>
            </a:xfrm>
            <a:prstGeom prst="ellipse">
              <a:avLst/>
            </a:prstGeom>
            <a:solidFill>
              <a:srgbClr val="FFFFFF">
                <a:alpha val="76077"/>
              </a:srgbClr>
            </a:solidFill>
            <a:ln w="25400">
              <a:solidFill>
                <a:srgbClr val="243F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90488" algn="l"/>
                </a:tabLs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90488" algn="l"/>
                </a:tabLs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90488" algn="l"/>
                </a:tabLs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90488" algn="l"/>
                </a:tabLs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90488" algn="l"/>
                </a:tabLs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90488" algn="l"/>
                </a:tabLs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90488" algn="l"/>
                </a:tabLs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90488" algn="l"/>
                </a:tabLs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90488" algn="l"/>
                </a:tabLs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0488" algn="l"/>
                </a:tabLst>
              </a:pP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1351164" y="2247323"/>
              <a:ext cx="3560198" cy="778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Times New Roman" pitchFamily="18" charset="0"/>
                </a:rPr>
                <a:t>情報社会の倫理</a:t>
              </a:r>
              <a:endParaRPr kumimoji="1" lang="ja-JP" altLang="ja-JP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5054146" y="1255647"/>
            <a:ext cx="3654117" cy="1793282"/>
            <a:chOff x="5054146" y="1740051"/>
            <a:chExt cx="3654117" cy="1793282"/>
          </a:xfrm>
        </p:grpSpPr>
        <p:sp>
          <p:nvSpPr>
            <p:cNvPr id="7" name="円/楕円 8"/>
            <p:cNvSpPr>
              <a:spLocks noChangeArrowheads="1"/>
            </p:cNvSpPr>
            <p:nvPr/>
          </p:nvSpPr>
          <p:spPr bwMode="auto">
            <a:xfrm>
              <a:off x="5054146" y="1740051"/>
              <a:ext cx="3560199" cy="1793282"/>
            </a:xfrm>
            <a:prstGeom prst="ellipse">
              <a:avLst/>
            </a:prstGeom>
            <a:solidFill>
              <a:srgbClr val="FFFFFF">
                <a:alpha val="76077"/>
              </a:srgbClr>
            </a:solidFill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8" name="テキスト ボックス 9"/>
            <p:cNvSpPr txBox="1">
              <a:spLocks noChangeArrowheads="1"/>
            </p:cNvSpPr>
            <p:nvPr/>
          </p:nvSpPr>
          <p:spPr bwMode="auto">
            <a:xfrm>
              <a:off x="5148064" y="2247323"/>
              <a:ext cx="3560199" cy="778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Times New Roman" pitchFamily="18" charset="0"/>
                </a:rPr>
                <a:t>法の理解と遵守</a:t>
              </a:r>
              <a:endParaRPr kumimoji="1" lang="ja-JP" altLang="ja-JP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5004048" y="4006726"/>
            <a:ext cx="4015377" cy="1793282"/>
            <a:chOff x="5004048" y="4491130"/>
            <a:chExt cx="4015377" cy="1793282"/>
          </a:xfrm>
        </p:grpSpPr>
        <p:sp>
          <p:nvSpPr>
            <p:cNvPr id="9" name="円/楕円 13"/>
            <p:cNvSpPr>
              <a:spLocks noChangeArrowheads="1"/>
            </p:cNvSpPr>
            <p:nvPr/>
          </p:nvSpPr>
          <p:spPr bwMode="auto">
            <a:xfrm>
              <a:off x="5054146" y="4491130"/>
              <a:ext cx="3560199" cy="1793282"/>
            </a:xfrm>
            <a:prstGeom prst="ellipse">
              <a:avLst/>
            </a:prstGeom>
            <a:solidFill>
              <a:srgbClr val="FFFFFF">
                <a:alpha val="76077"/>
              </a:srgbClr>
            </a:solidFill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0" name="テキスト ボックス 14"/>
            <p:cNvSpPr txBox="1">
              <a:spLocks noChangeArrowheads="1"/>
            </p:cNvSpPr>
            <p:nvPr/>
          </p:nvSpPr>
          <p:spPr bwMode="auto">
            <a:xfrm>
              <a:off x="5004048" y="5117525"/>
              <a:ext cx="4015377" cy="642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Times New Roman" pitchFamily="18" charset="0"/>
                </a:rPr>
                <a:t>情報セキュリティ</a:t>
              </a:r>
              <a:endParaRPr kumimoji="1" lang="ja-JP" altLang="ja-JP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1125811" y="4057879"/>
            <a:ext cx="3560199" cy="1793282"/>
            <a:chOff x="1125811" y="4542283"/>
            <a:chExt cx="3560199" cy="1793282"/>
          </a:xfrm>
        </p:grpSpPr>
        <p:sp>
          <p:nvSpPr>
            <p:cNvPr id="11" name="円/楕円 16"/>
            <p:cNvSpPr>
              <a:spLocks noChangeArrowheads="1"/>
            </p:cNvSpPr>
            <p:nvPr/>
          </p:nvSpPr>
          <p:spPr bwMode="auto">
            <a:xfrm>
              <a:off x="1125811" y="4542283"/>
              <a:ext cx="3560199" cy="1793282"/>
            </a:xfrm>
            <a:prstGeom prst="ellipse">
              <a:avLst/>
            </a:prstGeom>
            <a:solidFill>
              <a:srgbClr val="FFFFFF">
                <a:alpha val="76077"/>
              </a:srgbClr>
            </a:solidFill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2" name="テキスト ボックス 17"/>
            <p:cNvSpPr txBox="1">
              <a:spLocks noChangeArrowheads="1"/>
            </p:cNvSpPr>
            <p:nvPr/>
          </p:nvSpPr>
          <p:spPr bwMode="auto">
            <a:xfrm>
              <a:off x="1182498" y="5117526"/>
              <a:ext cx="3446823" cy="642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Times New Roman" pitchFamily="18" charset="0"/>
                </a:rPr>
                <a:t>安全への知恵</a:t>
              </a:r>
              <a:endParaRPr kumimoji="1" lang="ja-JP" altLang="ja-JP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1351163" y="2716458"/>
            <a:ext cx="6902317" cy="1676200"/>
            <a:chOff x="1351163" y="3200862"/>
            <a:chExt cx="6902317" cy="1676200"/>
          </a:xfrm>
        </p:grpSpPr>
        <p:sp>
          <p:nvSpPr>
            <p:cNvPr id="13" name="円/楕円 12"/>
            <p:cNvSpPr/>
            <p:nvPr/>
          </p:nvSpPr>
          <p:spPr>
            <a:xfrm>
              <a:off x="1351163" y="3200862"/>
              <a:ext cx="6902317" cy="1676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テキスト ボックス 2"/>
            <p:cNvSpPr txBox="1">
              <a:spLocks noChangeArrowheads="1"/>
            </p:cNvSpPr>
            <p:nvPr/>
          </p:nvSpPr>
          <p:spPr bwMode="auto">
            <a:xfrm>
              <a:off x="1547664" y="3715796"/>
              <a:ext cx="648072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Times New Roman" pitchFamily="18" charset="0"/>
                </a:rPr>
                <a:t>公共的なネットワークの構築</a:t>
              </a:r>
              <a:endParaRPr kumimoji="1" lang="ja-JP" altLang="ja-JP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98863" y="692696"/>
            <a:ext cx="1020763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rPr>
              <a:t>心を磨く領域</a:t>
            </a:r>
            <a:endParaRPr kumimoji="1" lang="ja-JP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rPr>
              <a:t>（倫理）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52320" y="0"/>
            <a:ext cx="1691680" cy="584775"/>
          </a:xfrm>
          <a:prstGeom prst="rect">
            <a:avLst/>
          </a:prstGeom>
          <a:gradFill>
            <a:gsLst>
              <a:gs pos="0">
                <a:srgbClr val="FCDDCF"/>
              </a:gs>
              <a:gs pos="48000">
                <a:srgbClr val="FFCC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ja-JP" sz="3200" dirty="0" smtClean="0">
                <a:latin typeface="+mj-ea"/>
                <a:ea typeface="+mj-ea"/>
              </a:rPr>
              <a:t>【</a:t>
            </a:r>
            <a:r>
              <a:rPr lang="ja-JP" altLang="en-US" sz="3200" dirty="0" smtClean="0">
                <a:latin typeface="+mj-ea"/>
                <a:ea typeface="+mj-ea"/>
              </a:rPr>
              <a:t>体験</a:t>
            </a:r>
            <a:r>
              <a:rPr lang="en-US" altLang="ja-JP" sz="3200" dirty="0" smtClean="0">
                <a:latin typeface="+mj-ea"/>
                <a:ea typeface="+mj-ea"/>
              </a:rPr>
              <a:t>2】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638" y="6273225"/>
            <a:ext cx="136815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+mj-ea"/>
                <a:ea typeface="+mj-ea"/>
              </a:rPr>
              <a:t>資料</a:t>
            </a:r>
            <a:r>
              <a:rPr lang="en-US" altLang="ja-JP" sz="3200" dirty="0" smtClean="0">
                <a:latin typeface="+mj-ea"/>
                <a:ea typeface="+mj-ea"/>
              </a:rPr>
              <a:t>2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3390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452320" y="0"/>
            <a:ext cx="1691680" cy="584775"/>
          </a:xfrm>
          <a:prstGeom prst="rect">
            <a:avLst/>
          </a:prstGeom>
          <a:gradFill>
            <a:gsLst>
              <a:gs pos="0">
                <a:srgbClr val="FCDDCF"/>
              </a:gs>
              <a:gs pos="48000">
                <a:srgbClr val="FFCC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ja-JP" sz="3200" dirty="0" smtClean="0">
                <a:latin typeface="+mj-ea"/>
                <a:ea typeface="+mj-ea"/>
              </a:rPr>
              <a:t>【</a:t>
            </a:r>
            <a:r>
              <a:rPr lang="ja-JP" altLang="en-US" sz="3200" dirty="0" smtClean="0">
                <a:latin typeface="+mj-ea"/>
                <a:ea typeface="+mj-ea"/>
              </a:rPr>
              <a:t>体験</a:t>
            </a:r>
            <a:r>
              <a:rPr lang="en-US" altLang="ja-JP" sz="3200" dirty="0" smtClean="0">
                <a:latin typeface="+mj-ea"/>
                <a:ea typeface="+mj-ea"/>
              </a:rPr>
              <a:t>2】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" b="10328"/>
          <a:stretch/>
        </p:blipFill>
        <p:spPr>
          <a:xfrm>
            <a:off x="35496" y="572357"/>
            <a:ext cx="9119595" cy="588097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6334780"/>
            <a:ext cx="136815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>
                <a:latin typeface="+mj-ea"/>
                <a:ea typeface="+mj-ea"/>
              </a:rPr>
              <a:t>資料３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456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1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7" y="288111"/>
            <a:ext cx="9002641" cy="6196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7444015" y="0"/>
            <a:ext cx="1699985" cy="584775"/>
          </a:xfrm>
          <a:prstGeom prst="rect">
            <a:avLst/>
          </a:prstGeom>
          <a:gradFill>
            <a:gsLst>
              <a:gs pos="0">
                <a:srgbClr val="FCDDCF"/>
              </a:gs>
              <a:gs pos="48000">
                <a:srgbClr val="FFCC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ja-JP" sz="3200" dirty="0" smtClean="0">
                <a:latin typeface="+mj-ea"/>
                <a:ea typeface="+mj-ea"/>
              </a:rPr>
              <a:t>【</a:t>
            </a:r>
            <a:r>
              <a:rPr lang="ja-JP" altLang="en-US" sz="3200" dirty="0" smtClean="0">
                <a:latin typeface="+mj-ea"/>
                <a:ea typeface="+mj-ea"/>
              </a:rPr>
              <a:t>体験</a:t>
            </a:r>
            <a:r>
              <a:rPr lang="en-US" altLang="ja-JP" sz="3200" dirty="0" smtClean="0">
                <a:latin typeface="+mj-ea"/>
                <a:ea typeface="+mj-ea"/>
              </a:rPr>
              <a:t>2】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07704" y="191683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①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33390" y="193047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⑩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61857" y="481705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⑨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19916" y="503629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⑧</a:t>
            </a:r>
            <a:endParaRPr kumimoji="1" lang="ja-JP" altLang="en-US" sz="3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74224" y="479715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⑦</a:t>
            </a:r>
            <a:endParaRPr kumimoji="1" lang="ja-JP" altLang="en-US" sz="3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55776" y="1916829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⑥</a:t>
            </a:r>
            <a:endParaRPr kumimoji="1" lang="ja-JP" altLang="en-US" sz="3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86299" y="343607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⑤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51927" y="504588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④</a:t>
            </a:r>
            <a:endParaRPr kumimoji="1" lang="ja-JP" altLang="en-US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79712" y="4817051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2415EB"/>
                </a:solidFill>
              </a:rPr>
              <a:t>③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40152" y="193047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②</a:t>
            </a:r>
            <a:endParaRPr kumimoji="1" lang="ja-JP" altLang="en-US" sz="3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889279" y="3436069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⑨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87824" y="5359463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⑩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911552" y="191682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⑮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303748" y="5359463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⑭</a:t>
            </a:r>
            <a:endParaRPr kumimoji="1" lang="ja-JP" altLang="en-US" sz="3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740352" y="1933313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⑬</a:t>
            </a:r>
            <a:endParaRPr kumimoji="1" lang="ja-JP" altLang="en-US" sz="3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203848" y="191683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⑫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89240" y="345521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⑪</a:t>
            </a:r>
            <a:endParaRPr kumimoji="1" lang="ja-JP" altLang="en-US" sz="36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3638" y="6273225"/>
            <a:ext cx="136815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+mj-ea"/>
                <a:ea typeface="+mj-ea"/>
              </a:rPr>
              <a:t>資料２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329733" y="193047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①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810424" y="504588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2415EB"/>
                </a:solidFill>
              </a:rPr>
              <a:t>③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627784" y="4817053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⑤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128284" y="193047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⑫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754745" y="535946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2415EB"/>
                </a:solidFill>
              </a:rPr>
              <a:t>⑮</a:t>
            </a:r>
            <a:endParaRPr kumimoji="1" lang="ja-JP" altLang="en-US" sz="3600" dirty="0">
              <a:solidFill>
                <a:srgbClr val="241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07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4" grpId="0"/>
      <p:bldP spid="25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62252" y="2967335"/>
            <a:ext cx="6819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この後の活動について</a:t>
            </a:r>
            <a:endParaRPr lang="ja-JP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294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133045" y="0"/>
            <a:ext cx="6047467" cy="584775"/>
          </a:xfrm>
          <a:prstGeom prst="rect">
            <a:avLst/>
          </a:prstGeom>
          <a:gradFill>
            <a:gsLst>
              <a:gs pos="0">
                <a:srgbClr val="FCDDCF"/>
              </a:gs>
              <a:gs pos="48000">
                <a:srgbClr val="FFCC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+mj-ea"/>
                <a:ea typeface="+mj-ea"/>
              </a:rPr>
              <a:t>【</a:t>
            </a:r>
            <a:r>
              <a:rPr kumimoji="1" lang="ja-JP" altLang="en-US" sz="3200" dirty="0" smtClean="0">
                <a:latin typeface="+mj-ea"/>
                <a:ea typeface="+mj-ea"/>
              </a:rPr>
              <a:t>児童の実態把握</a:t>
            </a:r>
            <a:r>
              <a:rPr kumimoji="1" lang="en-US" altLang="ja-JP" sz="3200" dirty="0" smtClean="0">
                <a:latin typeface="+mj-ea"/>
                <a:ea typeface="+mj-ea"/>
              </a:rPr>
              <a:t>】</a:t>
            </a:r>
            <a:r>
              <a:rPr kumimoji="1" lang="ja-JP" altLang="en-US" sz="3200" dirty="0" smtClean="0">
                <a:latin typeface="+mj-ea"/>
                <a:ea typeface="+mj-ea"/>
              </a:rPr>
              <a:t>グループ活動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638" y="6273225"/>
            <a:ext cx="136815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+mj-ea"/>
                <a:ea typeface="+mj-ea"/>
              </a:rPr>
              <a:t>資料４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51520" y="2204864"/>
            <a:ext cx="5281647" cy="3528392"/>
            <a:chOff x="3652038" y="2060848"/>
            <a:chExt cx="4932875" cy="326746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0676"/>
            <a:stretch/>
          </p:blipFill>
          <p:spPr bwMode="auto">
            <a:xfrm>
              <a:off x="3652038" y="2475913"/>
              <a:ext cx="4929071" cy="2852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12100" y="2060848"/>
              <a:ext cx="2572813" cy="415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角丸四角形 10"/>
          <p:cNvSpPr/>
          <p:nvPr/>
        </p:nvSpPr>
        <p:spPr>
          <a:xfrm>
            <a:off x="107504" y="851228"/>
            <a:ext cx="8891304" cy="156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496" y="908720"/>
            <a:ext cx="8856984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 smtClean="0"/>
              <a:t>１．事前のアンケートなどを含めて，児童の実態・現</a:t>
            </a:r>
            <a:endParaRPr lang="en-US" altLang="ja-JP" sz="3200" dirty="0" smtClean="0"/>
          </a:p>
          <a:p>
            <a:r>
              <a:rPr lang="ja-JP" altLang="en-US" sz="3200" dirty="0"/>
              <a:t>　 </a:t>
            </a:r>
            <a:r>
              <a:rPr lang="ja-JP" altLang="en-US" sz="3200" dirty="0" smtClean="0"/>
              <a:t> 状を確認しながら，それぞれの学年で，今回取り</a:t>
            </a:r>
            <a:endParaRPr lang="en-US" altLang="ja-JP" sz="3200" dirty="0" smtClean="0"/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    </a:t>
            </a:r>
            <a:r>
              <a:rPr lang="ja-JP" altLang="en-US" sz="3200" dirty="0" smtClean="0"/>
              <a:t>組むねらい，方向性を考える。</a:t>
            </a:r>
            <a:endParaRPr lang="en-US" altLang="ja-JP" sz="3200" dirty="0" smtClean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5981" y="3340856"/>
            <a:ext cx="5166665" cy="3224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142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73184" y="620688"/>
            <a:ext cx="8891304" cy="156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7504" y="620688"/>
            <a:ext cx="8856984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 smtClean="0"/>
              <a:t>１．事前のアンケートなどを含めて，児童の実態・現</a:t>
            </a:r>
            <a:endParaRPr lang="en-US" altLang="ja-JP" sz="3200" dirty="0" smtClean="0"/>
          </a:p>
          <a:p>
            <a:r>
              <a:rPr lang="ja-JP" altLang="en-US" sz="3200" dirty="0"/>
              <a:t>　 </a:t>
            </a:r>
            <a:r>
              <a:rPr lang="ja-JP" altLang="en-US" sz="3200" dirty="0" smtClean="0"/>
              <a:t> 状を確認しながら，それぞれの学年で，今回取り</a:t>
            </a:r>
            <a:endParaRPr lang="en-US" altLang="ja-JP" sz="3200" dirty="0" smtClean="0"/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    </a:t>
            </a:r>
            <a:r>
              <a:rPr lang="ja-JP" altLang="en-US" sz="3200" dirty="0" smtClean="0"/>
              <a:t>組むねらい，方向性を考える。</a:t>
            </a:r>
            <a:endParaRPr lang="en-US" altLang="ja-JP" sz="32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" y="2190348"/>
            <a:ext cx="6947087" cy="448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メモ 4"/>
          <p:cNvSpPr/>
          <p:nvPr/>
        </p:nvSpPr>
        <p:spPr>
          <a:xfrm>
            <a:off x="539552" y="5265356"/>
            <a:ext cx="2321894" cy="812518"/>
          </a:xfrm>
          <a:prstGeom prst="foldedCorner">
            <a:avLst>
              <a:gd name="adj" fmla="val 21861"/>
            </a:avLst>
          </a:prstGeom>
          <a:solidFill>
            <a:srgbClr val="99FFCC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400"/>
              </a:lnSpc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ゲーム機の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>
              <a:lnSpc>
                <a:spcPts val="2400"/>
              </a:lnSpc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所持率が高い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5" name="メモ 14"/>
          <p:cNvSpPr/>
          <p:nvPr/>
        </p:nvSpPr>
        <p:spPr>
          <a:xfrm>
            <a:off x="1403648" y="5867392"/>
            <a:ext cx="2321894" cy="812518"/>
          </a:xfrm>
          <a:prstGeom prst="foldedCorner">
            <a:avLst>
              <a:gd name="adj" fmla="val 21861"/>
            </a:avLst>
          </a:prstGeom>
          <a:solidFill>
            <a:srgbClr val="99FFCC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400"/>
              </a:lnSpc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フィルタリング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ts val="2400"/>
              </a:lnSpc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ありが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25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％だけ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3563888" y="5399005"/>
            <a:ext cx="2321894" cy="812518"/>
          </a:xfrm>
          <a:prstGeom prst="foldedCorner">
            <a:avLst>
              <a:gd name="adj" fmla="val 21861"/>
            </a:avLst>
          </a:prstGeom>
          <a:solidFill>
            <a:srgbClr val="FFCC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著作権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7" name="メモ 16"/>
          <p:cNvSpPr/>
          <p:nvPr/>
        </p:nvSpPr>
        <p:spPr>
          <a:xfrm>
            <a:off x="4035967" y="5924195"/>
            <a:ext cx="2321894" cy="812518"/>
          </a:xfrm>
          <a:prstGeom prst="foldedCorner">
            <a:avLst>
              <a:gd name="adj" fmla="val 21861"/>
            </a:avLst>
          </a:prstGeom>
          <a:solidFill>
            <a:srgbClr val="99FFCC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ＬＩＮＥ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9" name="メモ 18"/>
          <p:cNvSpPr/>
          <p:nvPr/>
        </p:nvSpPr>
        <p:spPr>
          <a:xfrm>
            <a:off x="107504" y="2388912"/>
            <a:ext cx="2618745" cy="735640"/>
          </a:xfrm>
          <a:custGeom>
            <a:avLst/>
            <a:gdLst>
              <a:gd name="connsiteX0" fmla="*/ 0 w 2321894"/>
              <a:gd name="connsiteY0" fmla="*/ 0 h 812518"/>
              <a:gd name="connsiteX1" fmla="*/ 2321894 w 2321894"/>
              <a:gd name="connsiteY1" fmla="*/ 0 h 812518"/>
              <a:gd name="connsiteX2" fmla="*/ 2321894 w 2321894"/>
              <a:gd name="connsiteY2" fmla="*/ 634893 h 812518"/>
              <a:gd name="connsiteX3" fmla="*/ 2144269 w 2321894"/>
              <a:gd name="connsiteY3" fmla="*/ 812518 h 812518"/>
              <a:gd name="connsiteX4" fmla="*/ 0 w 2321894"/>
              <a:gd name="connsiteY4" fmla="*/ 812518 h 812518"/>
              <a:gd name="connsiteX5" fmla="*/ 0 w 2321894"/>
              <a:gd name="connsiteY5" fmla="*/ 0 h 812518"/>
              <a:gd name="connsiteX0" fmla="*/ 2144269 w 2321894"/>
              <a:gd name="connsiteY0" fmla="*/ 812518 h 812518"/>
              <a:gd name="connsiteX1" fmla="*/ 2179794 w 2321894"/>
              <a:gd name="connsiteY1" fmla="*/ 670418 h 812518"/>
              <a:gd name="connsiteX2" fmla="*/ 2321894 w 2321894"/>
              <a:gd name="connsiteY2" fmla="*/ 634893 h 812518"/>
              <a:gd name="connsiteX3" fmla="*/ 2144269 w 2321894"/>
              <a:gd name="connsiteY3" fmla="*/ 812518 h 812518"/>
              <a:gd name="connsiteX0" fmla="*/ 2144269 w 2321894"/>
              <a:gd name="connsiteY0" fmla="*/ 812518 h 812518"/>
              <a:gd name="connsiteX1" fmla="*/ 2179794 w 2321894"/>
              <a:gd name="connsiteY1" fmla="*/ 670418 h 812518"/>
              <a:gd name="connsiteX2" fmla="*/ 2321894 w 2321894"/>
              <a:gd name="connsiteY2" fmla="*/ 634893 h 812518"/>
              <a:gd name="connsiteX3" fmla="*/ 2144269 w 2321894"/>
              <a:gd name="connsiteY3" fmla="*/ 812518 h 812518"/>
              <a:gd name="connsiteX4" fmla="*/ 0 w 2321894"/>
              <a:gd name="connsiteY4" fmla="*/ 812518 h 812518"/>
              <a:gd name="connsiteX5" fmla="*/ 0 w 2321894"/>
              <a:gd name="connsiteY5" fmla="*/ 0 h 812518"/>
              <a:gd name="connsiteX6" fmla="*/ 2321894 w 2321894"/>
              <a:gd name="connsiteY6" fmla="*/ 0 h 812518"/>
              <a:gd name="connsiteX7" fmla="*/ 2321894 w 2321894"/>
              <a:gd name="connsiteY7" fmla="*/ 634893 h 812518"/>
              <a:gd name="connsiteX0" fmla="*/ 0 w 2321894"/>
              <a:gd name="connsiteY0" fmla="*/ 0 h 867366"/>
              <a:gd name="connsiteX1" fmla="*/ 2321894 w 2321894"/>
              <a:gd name="connsiteY1" fmla="*/ 0 h 867366"/>
              <a:gd name="connsiteX2" fmla="*/ 2321894 w 2321894"/>
              <a:gd name="connsiteY2" fmla="*/ 634893 h 867366"/>
              <a:gd name="connsiteX3" fmla="*/ 2144269 w 2321894"/>
              <a:gd name="connsiteY3" fmla="*/ 812518 h 867366"/>
              <a:gd name="connsiteX4" fmla="*/ 0 w 2321894"/>
              <a:gd name="connsiteY4" fmla="*/ 812518 h 867366"/>
              <a:gd name="connsiteX5" fmla="*/ 0 w 2321894"/>
              <a:gd name="connsiteY5" fmla="*/ 0 h 867366"/>
              <a:gd name="connsiteX0" fmla="*/ 2144269 w 2321894"/>
              <a:gd name="connsiteY0" fmla="*/ 812518 h 867366"/>
              <a:gd name="connsiteX1" fmla="*/ 2179794 w 2321894"/>
              <a:gd name="connsiteY1" fmla="*/ 670418 h 867366"/>
              <a:gd name="connsiteX2" fmla="*/ 2321894 w 2321894"/>
              <a:gd name="connsiteY2" fmla="*/ 634893 h 867366"/>
              <a:gd name="connsiteX3" fmla="*/ 2144269 w 2321894"/>
              <a:gd name="connsiteY3" fmla="*/ 812518 h 867366"/>
              <a:gd name="connsiteX0" fmla="*/ 2144269 w 2321894"/>
              <a:gd name="connsiteY0" fmla="*/ 812518 h 867366"/>
              <a:gd name="connsiteX1" fmla="*/ 2320471 w 2321894"/>
              <a:gd name="connsiteY1" fmla="*/ 867366 h 867366"/>
              <a:gd name="connsiteX2" fmla="*/ 2321894 w 2321894"/>
              <a:gd name="connsiteY2" fmla="*/ 634893 h 867366"/>
              <a:gd name="connsiteX3" fmla="*/ 2144269 w 2321894"/>
              <a:gd name="connsiteY3" fmla="*/ 812518 h 867366"/>
              <a:gd name="connsiteX4" fmla="*/ 0 w 2321894"/>
              <a:gd name="connsiteY4" fmla="*/ 812518 h 867366"/>
              <a:gd name="connsiteX5" fmla="*/ 0 w 2321894"/>
              <a:gd name="connsiteY5" fmla="*/ 0 h 867366"/>
              <a:gd name="connsiteX6" fmla="*/ 2321894 w 2321894"/>
              <a:gd name="connsiteY6" fmla="*/ 0 h 867366"/>
              <a:gd name="connsiteX7" fmla="*/ 2321894 w 2321894"/>
              <a:gd name="connsiteY7" fmla="*/ 634893 h 86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1894" h="867366" stroke="0" extrusionOk="0">
                <a:moveTo>
                  <a:pt x="0" y="0"/>
                </a:moveTo>
                <a:lnTo>
                  <a:pt x="2321894" y="0"/>
                </a:lnTo>
                <a:lnTo>
                  <a:pt x="2321894" y="634893"/>
                </a:lnTo>
                <a:lnTo>
                  <a:pt x="2144269" y="812518"/>
                </a:lnTo>
                <a:lnTo>
                  <a:pt x="0" y="812518"/>
                </a:lnTo>
                <a:lnTo>
                  <a:pt x="0" y="0"/>
                </a:lnTo>
                <a:close/>
              </a:path>
              <a:path w="2321894" h="867366" fill="darkenLess" stroke="0" extrusionOk="0">
                <a:moveTo>
                  <a:pt x="2144269" y="812518"/>
                </a:moveTo>
                <a:lnTo>
                  <a:pt x="2179794" y="670418"/>
                </a:lnTo>
                <a:lnTo>
                  <a:pt x="2321894" y="634893"/>
                </a:lnTo>
                <a:lnTo>
                  <a:pt x="2144269" y="812518"/>
                </a:lnTo>
                <a:close/>
              </a:path>
              <a:path w="2321894" h="867366" fill="none" extrusionOk="0">
                <a:moveTo>
                  <a:pt x="2144269" y="812518"/>
                </a:moveTo>
                <a:lnTo>
                  <a:pt x="2320471" y="867366"/>
                </a:lnTo>
                <a:cubicBezTo>
                  <a:pt x="2320945" y="789875"/>
                  <a:pt x="2321420" y="712384"/>
                  <a:pt x="2321894" y="634893"/>
                </a:cubicBezTo>
                <a:lnTo>
                  <a:pt x="2144269" y="812518"/>
                </a:lnTo>
                <a:lnTo>
                  <a:pt x="0" y="812518"/>
                </a:lnTo>
                <a:lnTo>
                  <a:pt x="0" y="0"/>
                </a:lnTo>
                <a:lnTo>
                  <a:pt x="2321894" y="0"/>
                </a:lnTo>
                <a:lnTo>
                  <a:pt x="2321894" y="634893"/>
                </a:lnTo>
              </a:path>
            </a:pathLst>
          </a:custGeom>
          <a:solidFill>
            <a:srgbClr val="00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一番上は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ts val="2400"/>
              </a:lnSpc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焦点化する内容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メモ 12"/>
          <p:cNvSpPr/>
          <p:nvPr/>
        </p:nvSpPr>
        <p:spPr>
          <a:xfrm>
            <a:off x="2134458" y="5517936"/>
            <a:ext cx="2321894" cy="812518"/>
          </a:xfrm>
          <a:prstGeom prst="foldedCorner">
            <a:avLst>
              <a:gd name="adj" fmla="val 21861"/>
            </a:avLst>
          </a:prstGeom>
          <a:solidFill>
            <a:srgbClr val="FFCC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ja-JP" altLang="en-US" sz="2400" dirty="0">
                <a:solidFill>
                  <a:schemeClr val="tx1"/>
                </a:solidFill>
              </a:rPr>
              <a:t>３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時間以上ゲーム・・・５人もいる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43808" y="2845385"/>
            <a:ext cx="26714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/>
              <a:t>ゲームの内容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（ダウンロード）</a:t>
            </a:r>
            <a:endParaRPr kumimoji="1" lang="en-US" altLang="ja-JP" sz="2000" b="1" dirty="0" smtClean="0"/>
          </a:p>
          <a:p>
            <a:r>
              <a:rPr lang="ja-JP" altLang="en-US" sz="2000" b="1" dirty="0" smtClean="0"/>
              <a:t>フィルタリングの大切さ</a:t>
            </a:r>
            <a:endParaRPr kumimoji="1" lang="ja-JP" altLang="en-US" sz="2000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395" y="1196752"/>
            <a:ext cx="912147" cy="19278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33638" y="6273225"/>
            <a:ext cx="136815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+mj-ea"/>
                <a:ea typeface="+mj-ea"/>
              </a:rPr>
              <a:t>資料５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726250" y="0"/>
            <a:ext cx="6453058" cy="584775"/>
          </a:xfrm>
          <a:prstGeom prst="rect">
            <a:avLst/>
          </a:prstGeom>
          <a:gradFill>
            <a:gsLst>
              <a:gs pos="0">
                <a:srgbClr val="FCDDCF"/>
              </a:gs>
              <a:gs pos="48000">
                <a:srgbClr val="FFCC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+mj-ea"/>
                <a:ea typeface="+mj-ea"/>
              </a:rPr>
              <a:t>【</a:t>
            </a:r>
            <a:r>
              <a:rPr kumimoji="1" lang="ja-JP" altLang="en-US" sz="3200" dirty="0" smtClean="0">
                <a:latin typeface="+mj-ea"/>
                <a:ea typeface="+mj-ea"/>
              </a:rPr>
              <a:t>指導内容の焦点化</a:t>
            </a:r>
            <a:r>
              <a:rPr kumimoji="1" lang="en-US" altLang="ja-JP" sz="3200" dirty="0" smtClean="0">
                <a:latin typeface="+mj-ea"/>
                <a:ea typeface="+mj-ea"/>
              </a:rPr>
              <a:t>】</a:t>
            </a:r>
            <a:r>
              <a:rPr kumimoji="1" lang="ja-JP" altLang="en-US" sz="3200" dirty="0" smtClean="0">
                <a:latin typeface="+mj-ea"/>
                <a:ea typeface="+mj-ea"/>
              </a:rPr>
              <a:t>グループ活動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7094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77613E-6 L -0.00087 -0.22179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110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45236E-6 L 0.06215 -0.2361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8" y="-1181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6827E-7 L 0.13177 -0.216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0" y="-108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16 0.01527 C -0.05764 0.01319 -0.05296 0.01111 -0.04844 0.00902 C -0.04688 0.00833 -0.04375 0.00694 -0.04375 0.00717 C -0.03768 0.00902 -0.03039 0.00648 -0.02535 0.01111 C -0.02275 0.01365 -0.02327 0.0192 -0.02223 0.02336 C -0.02119 0.02776 -0.01858 0.03123 -0.01754 0.03562 C -0.01563 0.02729 -0.01285 0.02614 -0.00678 0.02336 C 0.00191 0.03123 -0.00678 0.02544 0.00538 0.02544 C 0.00954 0.02544 0.01354 0.0266 0.0177 0.02753 C 0.02552 0.02938 0.03316 0.03469 0.04079 0.0377 C 0.04027 0.04256 0.04097 0.04788 0.03923 0.05204 C 0.03628 0.05921 0.01718 0.0599 0.01475 0.06013 C 0.02135 0.06638 0.02829 0.06661 0.03628 0.06846 C 0.03941 0.06985 0.04236 0.07124 0.04548 0.07262 C 0.04704 0.07332 0.05 0.07447 0.05 0.0747 C 0.05156 0.07655 0.0526 0.07956 0.05468 0.08072 C 0.05746 0.08234 0.06163 0.07979 0.06388 0.0828 C 0.06423 0.08326 0.05972 0.10153 0.05937 0.10338 C 0.05989 0.10685 0.05885 0.11101 0.06076 0.11356 C 0.06197 0.11518 0.06388 0.11217 0.06545 0.11148 C 0.06961 0.11009 0.07777 0.10731 0.07777 0.10754 C 0.08923 0.0976 0.09114 0.10176 0.1085 0.10338 C 0.12135 0.10847 0.1125 0.11032 0.13003 0.10731 C 0.13941 0.1013 0.14756 0.10546 0.15781 0.10731 C 0.16336 0.10662 0.16909 0.10523 0.17465 0.10523 C 0.1875 0.10523 0.21319 0.10731 0.21319 0.10754 L 0.21614 0.09506 L 0.20538 0.10338 " pathEditMode="relative" rAng="0" ptsTypes="fffffffffffffffffffffffffAAA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06" y="4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5" grpId="0" animBg="1"/>
      <p:bldP spid="15" grpId="1" animBg="1"/>
      <p:bldP spid="16" grpId="0" animBg="1"/>
      <p:bldP spid="17" grpId="0" animBg="1"/>
      <p:bldP spid="19" grpId="0" animBg="1"/>
      <p:bldP spid="13" grpId="0" animBg="1"/>
      <p:bldP spid="13" grpId="1" animBg="1"/>
      <p:bldP spid="3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</TotalTime>
  <Words>441</Words>
  <Application>Microsoft Office PowerPoint</Application>
  <PresentationFormat>画面に合わせる (4:3)</PresentationFormat>
  <Paragraphs>121</Paragraphs>
  <Slides>13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○○小学校 情報モラル校内研修会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京都市教育委員会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京都市教育委員会</dc:creator>
  <cp:lastModifiedBy>京都市教育委員会</cp:lastModifiedBy>
  <cp:revision>53</cp:revision>
  <dcterms:created xsi:type="dcterms:W3CDTF">2016-08-03T04:40:35Z</dcterms:created>
  <dcterms:modified xsi:type="dcterms:W3CDTF">2017-03-08T02:38:34Z</dcterms:modified>
</cp:coreProperties>
</file>