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56" r:id="rId2"/>
    <p:sldId id="263" r:id="rId3"/>
    <p:sldId id="261" r:id="rId4"/>
    <p:sldId id="264" r:id="rId5"/>
  </p:sldIdLst>
  <p:sldSz cx="9144000" cy="6858000" type="screen4x3"/>
  <p:notesSz cx="9939338" cy="68072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FF"/>
    <a:srgbClr val="E9EDF4"/>
    <a:srgbClr val="CC99FF"/>
    <a:srgbClr val="D0D8E8"/>
    <a:srgbClr val="E9F7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516" y="9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7048" cy="340360"/>
          </a:xfrm>
          <a:prstGeom prst="rect">
            <a:avLst/>
          </a:prstGeom>
        </p:spPr>
        <p:txBody>
          <a:bodyPr vert="horz" lIns="92199" tIns="46099" rIns="92199" bIns="4609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5629991" y="0"/>
            <a:ext cx="4307048" cy="340360"/>
          </a:xfrm>
          <a:prstGeom prst="rect">
            <a:avLst/>
          </a:prstGeom>
        </p:spPr>
        <p:txBody>
          <a:bodyPr vert="horz" lIns="92199" tIns="46099" rIns="92199" bIns="46099" rtlCol="0"/>
          <a:lstStyle>
            <a:lvl1pPr algn="r">
              <a:defRPr sz="1200"/>
            </a:lvl1pPr>
          </a:lstStyle>
          <a:p>
            <a:fld id="{AED49430-DE78-4EB3-B4CB-938B6A941680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6465659"/>
            <a:ext cx="4307048" cy="340360"/>
          </a:xfrm>
          <a:prstGeom prst="rect">
            <a:avLst/>
          </a:prstGeom>
        </p:spPr>
        <p:txBody>
          <a:bodyPr vert="horz" lIns="92199" tIns="46099" rIns="92199" bIns="4609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5629991" y="6465659"/>
            <a:ext cx="4307048" cy="340360"/>
          </a:xfrm>
          <a:prstGeom prst="rect">
            <a:avLst/>
          </a:prstGeom>
        </p:spPr>
        <p:txBody>
          <a:bodyPr vert="horz" lIns="92199" tIns="46099" rIns="92199" bIns="46099" rtlCol="0" anchor="b"/>
          <a:lstStyle>
            <a:lvl1pPr algn="r">
              <a:defRPr sz="1200"/>
            </a:lvl1pPr>
          </a:lstStyle>
          <a:p>
            <a:fld id="{E1860E9B-0E01-4671-97C8-9BD99F6551A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8036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6888" cy="339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9275" y="0"/>
            <a:ext cx="4308475" cy="339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92AFB2-9B64-49AE-8B92-65E03BF8A5EF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268663" y="511175"/>
            <a:ext cx="3403600" cy="25527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3775" y="3233738"/>
            <a:ext cx="7951788" cy="30622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465888"/>
            <a:ext cx="4306888" cy="339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9275" y="6465888"/>
            <a:ext cx="4308475" cy="339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0FBED9-E5A1-4198-8BA1-3E4655FA2C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87032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40FBED9-E5A1-4198-8BA1-3E4655FA2C16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76674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9689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55721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2495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38075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09291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01535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6029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12494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5416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79970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75542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4A8500-57BA-4197-B5BE-66FFDA77F0B6}" type="datetimeFigureOut">
              <a:rPr kumimoji="1" lang="ja-JP" altLang="en-US" smtClean="0"/>
              <a:t>2017/3/2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BB2645-E03E-42B6-A35E-2AA5F550EB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14410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eb.edu.city.kyoto.jp/keitaip/" TargetMode="External"/><Relationship Id="rId13" Type="http://schemas.openxmlformats.org/officeDocument/2006/relationships/hyperlink" Target="http://www.pref.kyoto.jp/fukei/anzen/hiko/index.html" TargetMode="External"/><Relationship Id="rId3" Type="http://schemas.openxmlformats.org/officeDocument/2006/relationships/hyperlink" Target="http://www.edu.city.kyoto.jp/school/webmoral/kyouzai/kids/moral.pdf" TargetMode="External"/><Relationship Id="rId7" Type="http://schemas.openxmlformats.org/officeDocument/2006/relationships/hyperlink" Target="http://www.edu.city.kyoto.jp/school/menu3_7.html" TargetMode="External"/><Relationship Id="rId12" Type="http://schemas.openxmlformats.org/officeDocument/2006/relationships/hyperlink" Target="http://www.riaj.or.jp/" TargetMode="External"/><Relationship Id="rId2" Type="http://schemas.openxmlformats.org/officeDocument/2006/relationships/hyperlink" Target="http://weblearn1.edu.city.kyoto.jp/mext/&#24773;&#22577;&#21270;&#31038;&#20250;&#12398;&#26032;&#12383;&#12394;&#21839;&#38988;&#12434;&#32771;&#12360;&#12427;&#12383;&#12417;&#12398;&#25945;&#26448;/index.html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.edu.city.kyoto.jp/school/webmoral/jirei/index.html" TargetMode="External"/><Relationship Id="rId11" Type="http://schemas.openxmlformats.org/officeDocument/2006/relationships/hyperlink" Target="http://kids.cric.or.jp/" TargetMode="External"/><Relationship Id="rId5" Type="http://schemas.openxmlformats.org/officeDocument/2006/relationships/hyperlink" Target="http://www.edu.city.kyoto.jp/school/webmoral/link/link1.html" TargetMode="External"/><Relationship Id="rId15" Type="http://schemas.openxmlformats.org/officeDocument/2006/relationships/hyperlink" Target="http://www.soumu.go.jp/joho_tsusin/kids/internet/index.html" TargetMode="External"/><Relationship Id="rId10" Type="http://schemas.openxmlformats.org/officeDocument/2006/relationships/hyperlink" Target="http://chosakuken.bunka.go.jp/chosakuken/hakase/hajimete_1/" TargetMode="External"/><Relationship Id="rId4" Type="http://schemas.openxmlformats.org/officeDocument/2006/relationships/hyperlink" Target="http://www.edu.city.kyoto.jp/school/webmoral/link/index.html" TargetMode="External"/><Relationship Id="rId9" Type="http://schemas.openxmlformats.org/officeDocument/2006/relationships/hyperlink" Target="http://www.halab.jp/gamemiksi/index.html" TargetMode="External"/><Relationship Id="rId14" Type="http://schemas.openxmlformats.org/officeDocument/2006/relationships/hyperlink" Target="http://www.npa.go.jp/cyberpolice/kids/about/index.html" TargetMode="Externa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http://www.soumu.go.jp/ict-media/worksheet/" TargetMode="External"/><Relationship Id="rId13" Type="http://schemas.openxmlformats.org/officeDocument/2006/relationships/hyperlink" Target="http://ema-edu.jp/index.html" TargetMode="External"/><Relationship Id="rId3" Type="http://schemas.openxmlformats.org/officeDocument/2006/relationships/hyperlink" Target="http://www.soumu.go.jp/main_sosiki/joho_tsusin/security/kids/intro/index.html" TargetMode="External"/><Relationship Id="rId7" Type="http://schemas.openxmlformats.org/officeDocument/2006/relationships/hyperlink" Target="https://www.sumaho-kentei.jp/" TargetMode="External"/><Relationship Id="rId12" Type="http://schemas.openxmlformats.org/officeDocument/2006/relationships/hyperlink" Target="http://npoelunch.jp/news/636/" TargetMode="External"/><Relationship Id="rId2" Type="http://schemas.openxmlformats.org/officeDocument/2006/relationships/hyperlink" Target="http://weblearn3.edu.city.kyoto.jp/ipa/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3.nhk.or.jp/news/special/net-security/" TargetMode="External"/><Relationship Id="rId11" Type="http://schemas.openxmlformats.org/officeDocument/2006/relationships/hyperlink" Target="http://www.good-net.jp/mobami/" TargetMode="External"/><Relationship Id="rId5" Type="http://schemas.openxmlformats.org/officeDocument/2006/relationships/hyperlink" Target="http://japan.norton.com/edu/?inid=jp_hho_NortonLP_banner_discoverychannel" TargetMode="External"/><Relationship Id="rId10" Type="http://schemas.openxmlformats.org/officeDocument/2006/relationships/hyperlink" Target="http://www.iajapan.org/rule/" TargetMode="External"/><Relationship Id="rId4" Type="http://schemas.openxmlformats.org/officeDocument/2006/relationships/hyperlink" Target="http://kids.yahoo.co.jp/guide/kids/manner/mobile/index2.html" TargetMode="External"/><Relationship Id="rId9" Type="http://schemas.openxmlformats.org/officeDocument/2006/relationships/hyperlink" Target="http://www2.japet.or.jp/net-walk/otona_model.html" TargetMode="External"/><Relationship Id="rId14" Type="http://schemas.openxmlformats.org/officeDocument/2006/relationships/hyperlink" Target="http://www.soumu.go.jp/main_sosiki/joho_tsusin/kyouiku_joho-ka/jireishu.html" TargetMode="Externa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hyperlink" Target="http://www.soumu.go.jp/main_content/000311600.pdf" TargetMode="External"/><Relationship Id="rId13" Type="http://schemas.openxmlformats.org/officeDocument/2006/relationships/hyperlink" Target="http://www.cec.or.jp/monbu/H21jmoralpdf/handbook.pdf" TargetMode="External"/><Relationship Id="rId3" Type="http://schemas.openxmlformats.org/officeDocument/2006/relationships/hyperlink" Target="http://www.soumu.go.jp/main_content/000311588.pdf" TargetMode="External"/><Relationship Id="rId7" Type="http://schemas.openxmlformats.org/officeDocument/2006/relationships/hyperlink" Target="http://www.soumu.go.jp/main_content/000311599.pdf" TargetMode="External"/><Relationship Id="rId12" Type="http://schemas.openxmlformats.org/officeDocument/2006/relationships/hyperlink" Target="http://www.npa.go.jp/cyber/video/" TargetMode="External"/><Relationship Id="rId2" Type="http://schemas.openxmlformats.org/officeDocument/2006/relationships/hyperlink" Target="http://www.soumu.go.jp/main_content/000311587.pdf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.soumu.go.jp/main_content/000311598.pdf" TargetMode="External"/><Relationship Id="rId11" Type="http://schemas.openxmlformats.org/officeDocument/2006/relationships/hyperlink" Target="http://www.cec.or.jp/books/H12/pdf/b01.pdf" TargetMode="External"/><Relationship Id="rId5" Type="http://schemas.openxmlformats.org/officeDocument/2006/relationships/hyperlink" Target="http://www.soumu.go.jp/main_content/000311597.pdf" TargetMode="External"/><Relationship Id="rId15" Type="http://schemas.openxmlformats.org/officeDocument/2006/relationships/hyperlink" Target="http://www.nhk.or.jp/syakai/mirai/?das_id=D0005120397_00000" TargetMode="External"/><Relationship Id="rId10" Type="http://schemas.openxmlformats.org/officeDocument/2006/relationships/hyperlink" Target="http://kayoo.org/moral-guidebook/" TargetMode="External"/><Relationship Id="rId4" Type="http://schemas.openxmlformats.org/officeDocument/2006/relationships/hyperlink" Target="http://www.soumu.go.jp/main_content/000311596.pdf" TargetMode="External"/><Relationship Id="rId9" Type="http://schemas.openxmlformats.org/officeDocument/2006/relationships/hyperlink" Target="http://www.soumu.go.jp/main_content/000311601.pdf" TargetMode="External"/><Relationship Id="rId14" Type="http://schemas.openxmlformats.org/officeDocument/2006/relationships/hyperlink" Target="http://www.nhk.or.jp/sougou/sumaho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3568" y="1988840"/>
            <a:ext cx="7772400" cy="2160240"/>
          </a:xfr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/>
          <a:lstStyle/>
          <a:p>
            <a:r>
              <a:rPr kumimoji="1" lang="ja-JP" altLang="en-US" dirty="0" smtClean="0"/>
              <a:t>情報</a:t>
            </a:r>
            <a:r>
              <a:rPr kumimoji="1" lang="ja-JP" altLang="en-US" dirty="0" smtClean="0"/>
              <a:t>モラル参考教材リンク集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51720" y="4365104"/>
            <a:ext cx="6400800" cy="550912"/>
          </a:xfrm>
        </p:spPr>
        <p:txBody>
          <a:bodyPr>
            <a:normAutofit/>
          </a:bodyPr>
          <a:lstStyle/>
          <a:p>
            <a:pPr algn="r"/>
            <a:r>
              <a:rPr lang="ja-JP" altLang="en-US" sz="2400" dirty="0" smtClean="0"/>
              <a:t>Ｈ２８．８月現在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4030456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6220028"/>
              </p:ext>
            </p:extLst>
          </p:nvPr>
        </p:nvGraphicFramePr>
        <p:xfrm>
          <a:off x="35496" y="121880"/>
          <a:ext cx="9036496" cy="6547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056"/>
                <a:gridCol w="504056"/>
                <a:gridCol w="504056"/>
                <a:gridCol w="504056"/>
                <a:gridCol w="504056"/>
                <a:gridCol w="1584176"/>
                <a:gridCol w="1479070"/>
                <a:gridCol w="2121330"/>
                <a:gridCol w="1331640"/>
              </a:tblGrid>
              <a:tr h="36004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情報モラル５領域　分野</a:t>
                      </a: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内容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アドレス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備考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京都市教育委員会（文部科学省）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2"/>
                        </a:rPr>
                        <a:t>http://weblearn1.edu.city.kyoto.jp/mext/</a:t>
                      </a:r>
                      <a:r>
                        <a:rPr lang="ja-JP" alt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2"/>
                        </a:rPr>
                        <a:t>情報化社会の新たな問題を考えるための教材</a:t>
                      </a:r>
                      <a:r>
                        <a:rPr lang="en-US" altLang="ja-JP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2"/>
                        </a:rPr>
                        <a:t>/</a:t>
                      </a:r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2"/>
                        </a:rPr>
                        <a:t>index.html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指導案集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京都市教育委員会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3"/>
                        </a:rPr>
                        <a:t>http://www.edu.city.kyoto.jp/school/webmoral/kyouzai/kids/moral.pdf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指導案集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京都市教育委員会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4"/>
                        </a:rPr>
                        <a:t>http://www.edu.city.kyoto.jp/school/webmoral/link/index.html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（教材）リンク集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京都市教育委員会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5"/>
                        </a:rPr>
                        <a:t>http://www.edu.city.kyoto.jp/school/webmoral/link/link1.html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（ガイドブック）リンク集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京都市教育委員会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6"/>
                        </a:rPr>
                        <a:t>http://www.edu.city.kyoto.jp/school/webmoral/jirei/index.html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dirty="0" smtClean="0"/>
                        <a:t>小学校情報モラル指導実践事例集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京都市教育委員会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7"/>
                        </a:rPr>
                        <a:t>http://www.edu.city.kyoto.jp/school/menu3_7.html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教材リンク集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ＳＮＳとゲーム依存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京都市教育委員会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8"/>
                        </a:rPr>
                        <a:t>http://web.edu.city.kyoto.jp/keitaip/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ゲームとの付き合い方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今度　珠美（鳥取大学大学院）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9"/>
                        </a:rPr>
                        <a:t>http://www.halab.jp/gamemiksi/index.html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指導案（低・高学年）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著作権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/>
                        </a:rPr>
                        <a:t>文化庁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0"/>
                        </a:rPr>
                        <a:t>http://chosakuken.bunka.go.jp/chosakuken/hakase/hajimete_1/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アニメーション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著作権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/>
                        </a:rPr>
                        <a:t>公益社団法人著作権情報センター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1"/>
                        </a:rPr>
                        <a:t>http://kids.cric.or.jp/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著作権について知識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著作権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一般社団法人日本レコード協会ホームページ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2"/>
                        </a:rPr>
                        <a:t>http://www.riaj.or.jp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音楽著作権に関しての知識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京都府警察本部 マンガ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で学</a:t>
                      </a:r>
                      <a:r>
                        <a:rPr lang="ja-JP" altLang="en-US" sz="11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ぼう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ネットワーク</a:t>
                      </a:r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の危険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3"/>
                        </a:rPr>
                        <a:t>http://www.pref.kyoto.jp/fukei/anzen/hiko/index.html</a:t>
                      </a:r>
                      <a:endParaRPr lang="en-US" sz="1000" b="0" i="0" u="sng" strike="noStrike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マンガ（ＰＤＦ）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警察庁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4"/>
                        </a:rPr>
                        <a:t>http://www.npa.go.jp/cyberpolice/kids/about/index.html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アニメ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インターネットの仕組み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 情報通信白書 </a:t>
                      </a:r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for kids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5"/>
                        </a:rPr>
                        <a:t>http://www.soumu.go.jp/joho_tsusin/kids/internet/index.html</a:t>
                      </a:r>
                      <a:endParaRPr lang="en-US" sz="10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アニメーション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240710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5502105"/>
              </p:ext>
            </p:extLst>
          </p:nvPr>
        </p:nvGraphicFramePr>
        <p:xfrm>
          <a:off x="107504" y="116632"/>
          <a:ext cx="9036496" cy="67417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056"/>
                <a:gridCol w="504056"/>
                <a:gridCol w="504056"/>
                <a:gridCol w="504056"/>
                <a:gridCol w="504056"/>
                <a:gridCol w="1584176"/>
                <a:gridCol w="1479070"/>
                <a:gridCol w="2121330"/>
                <a:gridCol w="1331640"/>
              </a:tblGrid>
              <a:tr h="36004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情報モラル５領域　分野</a:t>
                      </a: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内容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アドレス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備考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ＩＰＡ独立行政法人情報処理推進機構</a:t>
                      </a:r>
                      <a:endParaRPr lang="en-US" altLang="ja-JP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2"/>
                        </a:rPr>
                        <a:t>http://weblearn3.edu.city.kyoto.jp/ipa/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動画・アニメ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総務省国民のための情報セキュリティサイト　</a:t>
                      </a:r>
                      <a:r>
                        <a:rPr lang="en-US" altLang="ja-JP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for kids</a:t>
                      </a:r>
                      <a:endParaRPr lang="en-US" altLang="ja-JP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3"/>
                        </a:rPr>
                        <a:t>http://www.soumu.go.jp/main_sosiki/joho_tsusin/security/kids/intro/index.html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子ども用セキュリティサイト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インターネットの使い方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YAHOO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キッズガイド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4"/>
                        </a:rPr>
                        <a:t>http://kids.yahoo.co.jp/guide/kids/manner/mobile/index2.html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インターネットについて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シマンテック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5"/>
                        </a:rPr>
                        <a:t>http://japan.norton.com/edu/?inid=jp_hho_NortonLP_banner_discoverychannel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パンフレット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セキュリティ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ＮＨＫ　ニュースで知るサイバーセキュリティ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6"/>
                        </a:rPr>
                        <a:t>http://www3.nhk.or.jp/news/special/net-security/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セキュリティ動向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静岡大学 カスペルスキー 共同研究　ジュニアスマホ検定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7"/>
                        </a:rPr>
                        <a:t>https://www.sumaho-kentei.jp/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ジュニアスマホ検定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/>
                        </a:rPr>
                        <a:t>総務省　伸ばそうＩＣＴメディアリテラシー　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8"/>
                        </a:rPr>
                        <a:t>http://www.soumu.go.jp/ict-media/worksheet/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一般社団法人日本教育情報化振興会　ネット社会の歩き方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9"/>
                        </a:rPr>
                        <a:t>http://www2.japet.or.jp/net-walk/otona_model.html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アニメーション動画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一般財団法人インターネット協会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0"/>
                        </a:rPr>
                        <a:t>http://www.iajapan.org/rule/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ルール・マナー集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安心ネットづくり促進協議会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1"/>
                        </a:rPr>
                        <a:t>http://www.good-net.jp/mobami/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スキルチェック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フィルタリング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NPO</a:t>
                      </a:r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法人イーランチ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2"/>
                        </a:rPr>
                        <a:t>http://npoelunch.jp/news/636/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ワークシート・パンフレット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著作権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ts val="1100"/>
                        </a:lnSpc>
                      </a:pP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一般社団法人モバイルコンテンツ審査・運用監視機構</a:t>
                      </a:r>
                      <a:r>
                        <a:rPr lang="en-US" altLang="ja-JP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EMA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3"/>
                        </a:rPr>
                        <a:t>http://ema-edu.jp/index.html</a:t>
                      </a:r>
                      <a:endParaRPr lang="en-US" sz="1100" b="0" i="0" u="sng" strike="noStrike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指導案集とアニメーション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</a:t>
                      </a:r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4"/>
                        </a:rPr>
                        <a:t>http://www.soumu.go.jp/main_sosiki/joho_tsusin/kyouiku_joho-ka/jireishu.html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事例集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30245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670043"/>
              </p:ext>
            </p:extLst>
          </p:nvPr>
        </p:nvGraphicFramePr>
        <p:xfrm>
          <a:off x="35496" y="132928"/>
          <a:ext cx="9036496" cy="6608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056"/>
                <a:gridCol w="504056"/>
                <a:gridCol w="504056"/>
                <a:gridCol w="504056"/>
                <a:gridCol w="504056"/>
                <a:gridCol w="1584176"/>
                <a:gridCol w="1479070"/>
                <a:gridCol w="2121330"/>
                <a:gridCol w="1331640"/>
              </a:tblGrid>
              <a:tr h="36004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情報モラル５領域　分野</a:t>
                      </a: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内容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アドレス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chemeClr val="bg1"/>
                          </a:solidFill>
                          <a:effectLst/>
                          <a:latin typeface="ＭＳ Ｐゴシック"/>
                        </a:rPr>
                        <a:t>備考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スマートフォントラブル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2"/>
                        </a:rPr>
                        <a:t>http://www.soumu.go.jp/main_content/000311587.pdf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個人情報発信のリスク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3"/>
                        </a:rPr>
                        <a:t>http://www.soumu.go.jp/main_content/000311588.pdf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ID</a:t>
                      </a:r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・パスワードを他人に教えたことによる不正アクセス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4"/>
                        </a:rPr>
                        <a:t>http://www.soumu.go.jp/main_content/000311596.pdf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ショッピングサイトの利用に伴う代金詐取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5"/>
                        </a:rPr>
                        <a:t>http://www.soumu.go.jp/main_content/000311597.pdf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ゲームソフトの違法ダウンロード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6"/>
                        </a:rPr>
                        <a:t>http://www.soumu.go.jp/main_content/000311598.pdf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ネットを通じて知り合った人からの誘い出し・脅迫・画像の強要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7"/>
                        </a:rPr>
                        <a:t>http://www.soumu.go.jp/main_content/000311599.pdf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ソーシャルゲーム上での金銭の浪費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8"/>
                        </a:rPr>
                        <a:t>http://www.soumu.go.jp/main_content/000311600.pdf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 anchor="ctr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犯行予告など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総務省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9"/>
                        </a:rPr>
                        <a:t>http://www.soumu.go.jp/main_content/000311601.pdf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文部科学省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0"/>
                        </a:rPr>
                        <a:t>http://kayoo.org/moral-guidebook/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実践事例・モラルチェックシート（情報モラルキックオフガイド）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文部科学省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1"/>
                        </a:rPr>
                        <a:t>http://www.cec.or.jp/books/H12/pdf/b01.pdf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指導案集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警察庁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2"/>
                        </a:rPr>
                        <a:t>http://www.npa.go.jp/cyber/video/</a:t>
                      </a:r>
                      <a:endParaRPr lang="en-US" sz="1100" b="0" i="0" u="sng" strike="noStrike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動画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文部科学省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3"/>
                        </a:rPr>
                        <a:t>http://www.cec.or.jp/monbu/H21jmoralpdf/handbook.pdf</a:t>
                      </a:r>
                      <a:endParaRPr lang="en-US" sz="1100" b="0" i="0" u="sng" strike="noStrike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指導事例（指導者研修ハンドブック）</a:t>
                      </a: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情報社会の倫理</a:t>
                      </a:r>
                    </a:p>
                  </a:txBody>
                  <a:tcPr marL="9525" marR="9525" marT="9525" marB="0"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法の理解と遵守</a:t>
                      </a:r>
                    </a:p>
                  </a:txBody>
                  <a:tcPr marL="9525" marR="9525" marT="9525" marB="0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情報セキュリティ</a:t>
                      </a:r>
                    </a:p>
                  </a:txBody>
                  <a:tcPr marL="9525" marR="9525" marT="9525" marB="0"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ＭＳ Ｐゴシック"/>
                        </a:rPr>
                        <a:t>（多数）</a:t>
                      </a:r>
                      <a:endParaRPr lang="ja-JP" altLang="en-US" sz="11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ＭＳ Ｐゴシック"/>
                        </a:rPr>
                        <a:t>ＮＨＫ</a:t>
                      </a:r>
                      <a:endParaRPr lang="en-US" altLang="ja-JP" sz="1100" b="0" i="0" u="none" strike="noStrike" dirty="0" smtClean="0">
                        <a:solidFill>
                          <a:schemeClr val="tx1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4"/>
                        </a:rPr>
                        <a:t>http://www.nhk.or.jp/sougou/sumaho/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スマホリアルスートーリー（番組）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 smtClean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安全への知恵</a:t>
                      </a:r>
                    </a:p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公共的なネットワーク社会の構築</a:t>
                      </a:r>
                    </a:p>
                  </a:txBody>
                  <a:tcPr marL="9525" marR="9525" marT="9525" marB="0"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情報社会とどう付き合うか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ＮＨＫ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sng" strike="noStrike" dirty="0" smtClean="0">
                          <a:solidFill>
                            <a:srgbClr val="0000FF"/>
                          </a:solidFill>
                          <a:effectLst/>
                          <a:latin typeface="ＭＳ Ｐゴシック"/>
                          <a:hlinkClick r:id="rId15"/>
                        </a:rPr>
                        <a:t>http://www.nhk.or.jp/syakai/mirai/?das_id=D0005120397_00000</a:t>
                      </a:r>
                      <a:endParaRPr lang="en-US" sz="1100" b="0" i="0" u="sng" strike="noStrike" dirty="0">
                        <a:solidFill>
                          <a:srgbClr val="0000FF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未来広告ジャパン！</a:t>
                      </a:r>
                      <a:r>
                        <a:rPr lang="en-US" altLang="ja-JP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[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社会小５</a:t>
                      </a:r>
                      <a:r>
                        <a:rPr lang="en-US" altLang="ja-JP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]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10230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405</TotalTime>
  <Words>1077</Words>
  <Application>Microsoft Office PowerPoint</Application>
  <PresentationFormat>画面に合わせる (4:3)</PresentationFormat>
  <Paragraphs>377</Paragraphs>
  <Slides>4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5" baseType="lpstr">
      <vt:lpstr>Office ​​テーマ</vt:lpstr>
      <vt:lpstr>情報モラル参考教材リンク集</vt:lpstr>
      <vt:lpstr>PowerPoint プレゼンテーション</vt:lpstr>
      <vt:lpstr>PowerPoint プレゼンテーション</vt:lpstr>
      <vt:lpstr>PowerPoint プレゼンテーション</vt:lpstr>
    </vt:vector>
  </TitlesOfParts>
  <Company>京都市教育委員会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情報モラル参考資料・指導案 リンク集</dc:title>
  <dc:creator>京都市教育委員会</dc:creator>
  <cp:lastModifiedBy>京都市教育委員会</cp:lastModifiedBy>
  <cp:revision>23</cp:revision>
  <cp:lastPrinted>2016-08-08T04:17:51Z</cp:lastPrinted>
  <dcterms:created xsi:type="dcterms:W3CDTF">2016-08-08T01:43:55Z</dcterms:created>
  <dcterms:modified xsi:type="dcterms:W3CDTF">2017-03-02T07:43:39Z</dcterms:modified>
</cp:coreProperties>
</file>

<file path=docProps/thumbnail.jpeg>
</file>