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0693400" cy="7561263"/>
  <p:notesSz cx="6807200" cy="9939338"/>
  <p:defaultTextStyle>
    <a:defPPr>
      <a:defRPr lang="ja-JP"/>
    </a:defPPr>
    <a:lvl1pPr marL="0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11">
          <p15:clr>
            <a:srgbClr val="A4A3A4"/>
          </p15:clr>
        </p15:guide>
        <p15:guide id="2" orient="horz" pos="4755">
          <p15:clr>
            <a:srgbClr val="A4A3A4"/>
          </p15:clr>
        </p15:guide>
        <p15:guide id="3" orient="horz" pos="2382">
          <p15:clr>
            <a:srgbClr val="A4A3A4"/>
          </p15:clr>
        </p15:guide>
        <p15:guide id="4" orient="horz" pos="8">
          <p15:clr>
            <a:srgbClr val="A4A3A4"/>
          </p15:clr>
        </p15:guide>
        <p15:guide id="5" orient="horz" pos="810">
          <p15:clr>
            <a:srgbClr val="A4A3A4"/>
          </p15:clr>
        </p15:guide>
        <p15:guide id="6" orient="horz" pos="3152">
          <p15:clr>
            <a:srgbClr val="A4A3A4"/>
          </p15:clr>
        </p15:guide>
        <p15:guide id="7" orient="horz" pos="3953">
          <p15:clr>
            <a:srgbClr val="A4A3A4"/>
          </p15:clr>
        </p15:guide>
        <p15:guide id="8" pos="33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2504"/>
    <a:srgbClr val="75DBFF"/>
    <a:srgbClr val="FF6699"/>
    <a:srgbClr val="FF5B5B"/>
    <a:srgbClr val="FF6600"/>
    <a:srgbClr val="CC00CC"/>
    <a:srgbClr val="69EB35"/>
    <a:srgbClr val="FF8811"/>
    <a:srgbClr val="FFFFCC"/>
    <a:srgbClr val="15C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38" autoAdjust="0"/>
    <p:restoredTop sz="94636" autoAdjust="0"/>
  </p:normalViewPr>
  <p:slideViewPr>
    <p:cSldViewPr snapToGrid="0" snapToObjects="1" showGuides="1">
      <p:cViewPr>
        <p:scale>
          <a:sx n="66" d="100"/>
          <a:sy n="66" d="100"/>
        </p:scale>
        <p:origin x="-1278" y="-72"/>
      </p:cViewPr>
      <p:guideLst>
        <p:guide orient="horz" pos="1611"/>
        <p:guide orient="horz" pos="4755"/>
        <p:guide orient="horz" pos="2382"/>
        <p:guide orient="horz" pos="8"/>
        <p:guide orient="horz" pos="810"/>
        <p:guide orient="horz" pos="3152"/>
        <p:guide orient="horz" pos="3953"/>
        <p:guide pos="33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0375" cy="497368"/>
          </a:xfrm>
          <a:prstGeom prst="rect">
            <a:avLst/>
          </a:prstGeom>
        </p:spPr>
        <p:txBody>
          <a:bodyPr vert="horz" lIns="92212" tIns="46107" rIns="92212" bIns="4610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221" y="0"/>
            <a:ext cx="2950374" cy="497368"/>
          </a:xfrm>
          <a:prstGeom prst="rect">
            <a:avLst/>
          </a:prstGeom>
        </p:spPr>
        <p:txBody>
          <a:bodyPr vert="horz" lIns="92212" tIns="46107" rIns="92212" bIns="46107" rtlCol="0"/>
          <a:lstStyle>
            <a:lvl1pPr algn="r">
              <a:defRPr sz="1200"/>
            </a:lvl1pPr>
          </a:lstStyle>
          <a:p>
            <a:fld id="{2C8876CA-643B-407B-A2CD-83814524C63A}" type="datetimeFigureOut">
              <a:rPr kumimoji="1" lang="ja-JP" altLang="en-US" smtClean="0"/>
              <a:t>2017/2/23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66763" y="744538"/>
            <a:ext cx="5273675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12" tIns="46107" rIns="92212" bIns="4610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41" y="4720986"/>
            <a:ext cx="5446723" cy="4473102"/>
          </a:xfrm>
          <a:prstGeom prst="rect">
            <a:avLst/>
          </a:prstGeom>
        </p:spPr>
        <p:txBody>
          <a:bodyPr vert="horz" lIns="92212" tIns="46107" rIns="92212" bIns="4610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373"/>
            <a:ext cx="2950375" cy="497367"/>
          </a:xfrm>
          <a:prstGeom prst="rect">
            <a:avLst/>
          </a:prstGeom>
        </p:spPr>
        <p:txBody>
          <a:bodyPr vert="horz" lIns="92212" tIns="46107" rIns="92212" bIns="461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221" y="9440373"/>
            <a:ext cx="2950374" cy="497367"/>
          </a:xfrm>
          <a:prstGeom prst="rect">
            <a:avLst/>
          </a:prstGeom>
        </p:spPr>
        <p:txBody>
          <a:bodyPr vert="horz" lIns="92212" tIns="46107" rIns="92212" bIns="46107" rtlCol="0" anchor="b"/>
          <a:lstStyle>
            <a:lvl1pPr algn="r">
              <a:defRPr sz="1200"/>
            </a:lvl1pPr>
          </a:lstStyle>
          <a:p>
            <a:fld id="{14D31833-EB25-415A-9316-B1496B884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5891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31833-EB25-415A-9316-B1496B8840A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987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スライド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3720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582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769937"/>
            <a:ext cx="14785709" cy="833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694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txStyles>
    <p:titleStyle>
      <a:lvl1pPr algn="ctr" defTabSz="1043056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37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itchFamily="34" charset="0"/>
        <a:buChar char="–"/>
        <a:defRPr kumimoji="1" sz="32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kumimoji="1" sz="23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kumimoji="1" sz="23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gif"/><Relationship Id="rId10" Type="http://schemas.openxmlformats.org/officeDocument/2006/relationships/image" Target="../media/image8.jpeg"/><Relationship Id="rId4" Type="http://schemas.microsoft.com/office/2007/relationships/hdphoto" Target="../media/hdphoto1.wdp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382232" y="884963"/>
            <a:ext cx="6876215" cy="6060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正方形/長方形 109"/>
          <p:cNvSpPr/>
          <p:nvPr/>
        </p:nvSpPr>
        <p:spPr>
          <a:xfrm rot="2083289">
            <a:off x="7629529" y="1493704"/>
            <a:ext cx="2672782" cy="6060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正方形/長方形 111"/>
          <p:cNvSpPr/>
          <p:nvPr/>
        </p:nvSpPr>
        <p:spPr>
          <a:xfrm rot="16200000">
            <a:off x="8354998" y="3819168"/>
            <a:ext cx="3264051" cy="6060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正方形/長方形 118"/>
          <p:cNvSpPr/>
          <p:nvPr/>
        </p:nvSpPr>
        <p:spPr>
          <a:xfrm>
            <a:off x="8258447" y="5451194"/>
            <a:ext cx="1900050" cy="6060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正方形/長方形 123"/>
          <p:cNvSpPr/>
          <p:nvPr/>
        </p:nvSpPr>
        <p:spPr>
          <a:xfrm rot="5400000">
            <a:off x="7553182" y="4618977"/>
            <a:ext cx="1854030" cy="6060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正方形/長方形 127"/>
          <p:cNvSpPr/>
          <p:nvPr/>
        </p:nvSpPr>
        <p:spPr>
          <a:xfrm>
            <a:off x="1711842" y="3058272"/>
            <a:ext cx="5983056" cy="6060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9" name="正方形/長方形 138"/>
          <p:cNvSpPr/>
          <p:nvPr/>
        </p:nvSpPr>
        <p:spPr>
          <a:xfrm rot="2246702">
            <a:off x="7165405" y="3354148"/>
            <a:ext cx="1583822" cy="6060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1" name="正方形/長方形 140"/>
          <p:cNvSpPr/>
          <p:nvPr/>
        </p:nvSpPr>
        <p:spPr>
          <a:xfrm rot="19353298" flipH="1">
            <a:off x="509887" y="3354148"/>
            <a:ext cx="1583822" cy="6060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正方形/長方形 144"/>
          <p:cNvSpPr/>
          <p:nvPr/>
        </p:nvSpPr>
        <p:spPr>
          <a:xfrm rot="5400000">
            <a:off x="-176543" y="4618979"/>
            <a:ext cx="1854032" cy="6060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正方形/長方形 157"/>
          <p:cNvSpPr/>
          <p:nvPr/>
        </p:nvSpPr>
        <p:spPr>
          <a:xfrm>
            <a:off x="678768" y="5451194"/>
            <a:ext cx="5135855" cy="6060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310101" y="238273"/>
            <a:ext cx="1892410" cy="1899342"/>
          </a:xfrm>
          <a:prstGeom prst="roundRect">
            <a:avLst>
              <a:gd name="adj" fmla="val 10440"/>
            </a:avLst>
          </a:prstGeom>
          <a:solidFill>
            <a:srgbClr val="FF6699"/>
          </a:solidFill>
          <a:ln w="476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角丸四角形 96"/>
          <p:cNvSpPr/>
          <p:nvPr/>
        </p:nvSpPr>
        <p:spPr>
          <a:xfrm>
            <a:off x="2620371" y="632870"/>
            <a:ext cx="1079760" cy="1110148"/>
          </a:xfrm>
          <a:prstGeom prst="roundRect">
            <a:avLst>
              <a:gd name="adj" fmla="val 10440"/>
            </a:avLst>
          </a:prstGeom>
          <a:solidFill>
            <a:srgbClr val="75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角丸四角形 99"/>
          <p:cNvSpPr/>
          <p:nvPr/>
        </p:nvSpPr>
        <p:spPr>
          <a:xfrm>
            <a:off x="4331655" y="632870"/>
            <a:ext cx="1079760" cy="1110148"/>
          </a:xfrm>
          <a:prstGeom prst="roundRect">
            <a:avLst>
              <a:gd name="adj" fmla="val 10440"/>
            </a:avLst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角丸四角形 101"/>
          <p:cNvSpPr/>
          <p:nvPr/>
        </p:nvSpPr>
        <p:spPr>
          <a:xfrm>
            <a:off x="6064587" y="632869"/>
            <a:ext cx="1079760" cy="1110148"/>
          </a:xfrm>
          <a:prstGeom prst="roundRect">
            <a:avLst>
              <a:gd name="adj" fmla="val 10440"/>
            </a:avLst>
          </a:prstGeom>
          <a:solidFill>
            <a:srgbClr val="75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角丸四角形 110"/>
          <p:cNvSpPr/>
          <p:nvPr/>
        </p:nvSpPr>
        <p:spPr>
          <a:xfrm>
            <a:off x="9307373" y="1896474"/>
            <a:ext cx="1079760" cy="1110148"/>
          </a:xfrm>
          <a:prstGeom prst="roundRect">
            <a:avLst>
              <a:gd name="adj" fmla="val 1044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角丸四角形 113"/>
          <p:cNvSpPr/>
          <p:nvPr/>
        </p:nvSpPr>
        <p:spPr>
          <a:xfrm>
            <a:off x="9415878" y="3573868"/>
            <a:ext cx="1079760" cy="1110148"/>
          </a:xfrm>
          <a:prstGeom prst="roundRect">
            <a:avLst>
              <a:gd name="adj" fmla="val 10440"/>
            </a:avLst>
          </a:prstGeom>
          <a:solidFill>
            <a:srgbClr val="75DB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角丸四角形 122"/>
          <p:cNvSpPr/>
          <p:nvPr/>
        </p:nvSpPr>
        <p:spPr>
          <a:xfrm>
            <a:off x="7850020" y="5199149"/>
            <a:ext cx="1079760" cy="1110148"/>
          </a:xfrm>
          <a:prstGeom prst="roundRect">
            <a:avLst>
              <a:gd name="adj" fmla="val 10440"/>
            </a:avLst>
          </a:prstGeom>
          <a:solidFill>
            <a:srgbClr val="75DB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角丸四角形 124"/>
          <p:cNvSpPr/>
          <p:nvPr/>
        </p:nvSpPr>
        <p:spPr>
          <a:xfrm>
            <a:off x="5843205" y="2405106"/>
            <a:ext cx="1892410" cy="1899342"/>
          </a:xfrm>
          <a:prstGeom prst="roundRect">
            <a:avLst>
              <a:gd name="adj" fmla="val 10440"/>
            </a:avLst>
          </a:prstGeom>
          <a:solidFill>
            <a:srgbClr val="FF6600"/>
          </a:solidFill>
          <a:ln w="476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2" name="角丸四角形 131"/>
          <p:cNvSpPr/>
          <p:nvPr/>
        </p:nvSpPr>
        <p:spPr>
          <a:xfrm>
            <a:off x="4148406" y="2806992"/>
            <a:ext cx="1079760" cy="1110148"/>
          </a:xfrm>
          <a:prstGeom prst="roundRect">
            <a:avLst>
              <a:gd name="adj" fmla="val 10440"/>
            </a:avLst>
          </a:prstGeom>
          <a:pattFill prst="pct80">
            <a:fgClr>
              <a:srgbClr val="FFC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4" name="角丸四角形 133"/>
          <p:cNvSpPr/>
          <p:nvPr/>
        </p:nvSpPr>
        <p:spPr>
          <a:xfrm>
            <a:off x="2650788" y="2806992"/>
            <a:ext cx="1079760" cy="1110148"/>
          </a:xfrm>
          <a:prstGeom prst="roundRect">
            <a:avLst>
              <a:gd name="adj" fmla="val 1044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角丸四角形 134"/>
          <p:cNvSpPr/>
          <p:nvPr/>
        </p:nvSpPr>
        <p:spPr>
          <a:xfrm>
            <a:off x="1332742" y="2792869"/>
            <a:ext cx="1079760" cy="1110148"/>
          </a:xfrm>
          <a:prstGeom prst="roundRect">
            <a:avLst>
              <a:gd name="adj" fmla="val 10440"/>
            </a:avLst>
          </a:prstGeom>
          <a:solidFill>
            <a:srgbClr val="75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角丸四角形 136"/>
          <p:cNvSpPr/>
          <p:nvPr/>
        </p:nvSpPr>
        <p:spPr>
          <a:xfrm>
            <a:off x="7840809" y="3684804"/>
            <a:ext cx="1079760" cy="1110148"/>
          </a:xfrm>
          <a:prstGeom prst="roundRect">
            <a:avLst>
              <a:gd name="adj" fmla="val 10440"/>
            </a:avLst>
          </a:prstGeom>
          <a:solidFill>
            <a:srgbClr val="75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2" name="角丸四角形 141"/>
          <p:cNvSpPr/>
          <p:nvPr/>
        </p:nvSpPr>
        <p:spPr>
          <a:xfrm>
            <a:off x="138888" y="3793600"/>
            <a:ext cx="1079760" cy="1110148"/>
          </a:xfrm>
          <a:prstGeom prst="roundRect">
            <a:avLst>
              <a:gd name="adj" fmla="val 10440"/>
            </a:avLst>
          </a:prstGeom>
          <a:solidFill>
            <a:srgbClr val="75DB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角丸四角形 143"/>
          <p:cNvSpPr/>
          <p:nvPr/>
        </p:nvSpPr>
        <p:spPr>
          <a:xfrm>
            <a:off x="120296" y="5199149"/>
            <a:ext cx="1079760" cy="1110148"/>
          </a:xfrm>
          <a:prstGeom prst="roundRect">
            <a:avLst>
              <a:gd name="adj" fmla="val 10440"/>
            </a:avLst>
          </a:prstGeom>
          <a:pattFill prst="pct80">
            <a:fgClr>
              <a:srgbClr val="7030A0"/>
            </a:fgClr>
            <a:bgClr>
              <a:schemeClr val="accent4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星 32 6"/>
          <p:cNvSpPr/>
          <p:nvPr/>
        </p:nvSpPr>
        <p:spPr>
          <a:xfrm>
            <a:off x="4204353" y="4466487"/>
            <a:ext cx="2585057" cy="2585057"/>
          </a:xfrm>
          <a:prstGeom prst="star32">
            <a:avLst>
              <a:gd name="adj" fmla="val 43072"/>
            </a:avLst>
          </a:prstGeom>
          <a:gradFill>
            <a:gsLst>
              <a:gs pos="75000">
                <a:srgbClr val="FFCC00"/>
              </a:gs>
              <a:gs pos="11000">
                <a:srgbClr val="FFCC00">
                  <a:lumMod val="72000"/>
                </a:srgbClr>
              </a:gs>
              <a:gs pos="54000">
                <a:srgbClr val="FFCC00">
                  <a:lumMod val="88000"/>
                </a:srgbClr>
              </a:gs>
              <a:gs pos="33000">
                <a:srgbClr val="FFCC00">
                  <a:lumMod val="48000"/>
                  <a:lumOff val="52000"/>
                </a:srgbClr>
              </a:gs>
            </a:gsLst>
            <a:lin ang="2700000" scaled="0"/>
          </a:gradFill>
          <a:ln w="47625">
            <a:solidFill>
              <a:schemeClr val="bg1"/>
            </a:solidFill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グループ化 10"/>
          <p:cNvGrpSpPr/>
          <p:nvPr/>
        </p:nvGrpSpPr>
        <p:grpSpPr>
          <a:xfrm>
            <a:off x="436550" y="298871"/>
            <a:ext cx="1646926" cy="950005"/>
            <a:chOff x="425917" y="408055"/>
            <a:chExt cx="1646926" cy="950005"/>
          </a:xfrm>
        </p:grpSpPr>
        <p:sp>
          <p:nvSpPr>
            <p:cNvPr id="9" name="テキスト ボックス 8"/>
            <p:cNvSpPr txBox="1"/>
            <p:nvPr/>
          </p:nvSpPr>
          <p:spPr>
            <a:xfrm>
              <a:off x="425917" y="408055"/>
              <a:ext cx="1646926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5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Black" pitchFamily="34" charset="0"/>
                </a:rPr>
                <a:t>START</a:t>
              </a:r>
              <a:endParaRPr kumimoji="1" lang="ja-JP" altLang="en-US" sz="3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Black" pitchFamily="34" charset="0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638577" y="957950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スタート</a:t>
              </a:r>
              <a:endParaRPr kumimoji="1" lang="ja-JP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 rot="19911288">
            <a:off x="4560905" y="4935231"/>
            <a:ext cx="1429046" cy="936937"/>
            <a:chOff x="4796579" y="4971411"/>
            <a:chExt cx="1429046" cy="936937"/>
          </a:xfrm>
        </p:grpSpPr>
        <p:sp>
          <p:nvSpPr>
            <p:cNvPr id="35" name="テキスト ボックス 34"/>
            <p:cNvSpPr txBox="1"/>
            <p:nvPr/>
          </p:nvSpPr>
          <p:spPr>
            <a:xfrm>
              <a:off x="4796579" y="4971411"/>
              <a:ext cx="1429046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500" dirty="0" smtClean="0">
                  <a:solidFill>
                    <a:srgbClr val="4C250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Black" pitchFamily="34" charset="0"/>
                </a:rPr>
                <a:t>GOAL</a:t>
              </a:r>
              <a:endParaRPr kumimoji="1" lang="ja-JP" altLang="en-US" sz="3500" dirty="0">
                <a:solidFill>
                  <a:srgbClr val="4C25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Black" pitchFamily="34" charset="0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5044681" y="5508238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000" b="1" dirty="0" smtClean="0">
                  <a:solidFill>
                    <a:srgbClr val="4C250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ゴール</a:t>
              </a:r>
              <a:endParaRPr kumimoji="1" lang="ja-JP" altLang="en-US" sz="2000" b="1" dirty="0">
                <a:solidFill>
                  <a:srgbClr val="4C25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42" name="テキスト ボックス 41"/>
          <p:cNvSpPr txBox="1"/>
          <p:nvPr/>
        </p:nvSpPr>
        <p:spPr>
          <a:xfrm>
            <a:off x="4290382" y="896808"/>
            <a:ext cx="112103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7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</a:t>
            </a:r>
            <a:r>
              <a:rPr kumimoji="1"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マス</a:t>
            </a:r>
            <a:endParaRPr kumimoji="1"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すすむ</a:t>
            </a:r>
            <a:endParaRPr kumimoji="1" lang="ja-JP" altLang="en-US" sz="1600" b="1" dirty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9457588" y="2135496"/>
            <a:ext cx="80021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7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</a:t>
            </a:r>
            <a:r>
              <a:rPr kumimoji="1" lang="ja-JP" altLang="en-US" sz="1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マス</a:t>
            </a:r>
            <a:endParaRPr kumimoji="1" lang="en-US" altLang="ja-JP" sz="1600" b="1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もどる</a:t>
            </a:r>
            <a:endParaRPr kumimoji="1" lang="ja-JP" altLang="en-US" sz="1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2776017" y="3077971"/>
            <a:ext cx="80021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7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</a:t>
            </a:r>
            <a:r>
              <a:rPr kumimoji="1" lang="ja-JP" altLang="en-US" sz="17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回</a:t>
            </a:r>
            <a:endParaRPr kumimoji="1" lang="en-US" altLang="ja-JP" sz="1700" b="1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やすみ</a:t>
            </a:r>
            <a:endParaRPr kumimoji="1" lang="ja-JP" altLang="en-US" sz="1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123316" y="2976775"/>
            <a:ext cx="10823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b="1" dirty="0" smtClean="0">
                <a:solidFill>
                  <a:srgbClr val="4C25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もう</a:t>
            </a:r>
            <a:r>
              <a:rPr lang="en-US" altLang="ja-JP" sz="1600" b="1" dirty="0" smtClean="0">
                <a:solidFill>
                  <a:srgbClr val="4C25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</a:t>
            </a:r>
            <a:r>
              <a:rPr lang="ja-JP" altLang="en-US" sz="1400" b="1" dirty="0" smtClean="0">
                <a:solidFill>
                  <a:srgbClr val="4C25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回</a:t>
            </a:r>
            <a:endParaRPr lang="en-US" altLang="ja-JP" sz="1400" b="1" dirty="0" smtClean="0">
              <a:solidFill>
                <a:srgbClr val="4C25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kumimoji="1" lang="ja-JP" altLang="en-US" sz="1400" b="1" dirty="0" smtClean="0">
                <a:solidFill>
                  <a:srgbClr val="4C25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サイコロを</a:t>
            </a:r>
            <a:endParaRPr kumimoji="1" lang="en-US" altLang="ja-JP" sz="1400" b="1" dirty="0" smtClean="0">
              <a:solidFill>
                <a:srgbClr val="4C25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kumimoji="1" lang="ja-JP" altLang="en-US" sz="1400" b="1" dirty="0" smtClean="0">
                <a:solidFill>
                  <a:srgbClr val="4C25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ふる</a:t>
            </a:r>
            <a:endParaRPr kumimoji="1" lang="en-US" altLang="ja-JP" sz="1400" b="1" dirty="0" smtClean="0">
              <a:solidFill>
                <a:srgbClr val="4C25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69" name="グループ化 68"/>
          <p:cNvGrpSpPr/>
          <p:nvPr/>
        </p:nvGrpSpPr>
        <p:grpSpPr>
          <a:xfrm>
            <a:off x="5960291" y="2405106"/>
            <a:ext cx="1686680" cy="519405"/>
            <a:chOff x="7414163" y="234283"/>
            <a:chExt cx="1686680" cy="519405"/>
          </a:xfrm>
        </p:grpSpPr>
        <p:sp>
          <p:nvSpPr>
            <p:cNvPr id="70" name="テキスト ボックス 69"/>
            <p:cNvSpPr txBox="1"/>
            <p:nvPr/>
          </p:nvSpPr>
          <p:spPr>
            <a:xfrm>
              <a:off x="7414163" y="234283"/>
              <a:ext cx="16866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400" b="1" dirty="0" smtClean="0">
                  <a:ln w="73025">
                    <a:solidFill>
                      <a:srgbClr val="FF6600"/>
                    </a:solidFill>
                  </a:ln>
                  <a:solidFill>
                    <a:srgbClr val="FFFF00"/>
                  </a:solidFill>
                  <a:latin typeface="Segoe Black" pitchFamily="34" charset="0"/>
                  <a:ea typeface="メイリオ" pitchFamily="50" charset="-128"/>
                  <a:cs typeface="メイリオ" pitchFamily="50" charset="-128"/>
                </a:rPr>
                <a:t>クイズに答えよう</a:t>
              </a:r>
              <a:r>
                <a:rPr kumimoji="1" lang="en-US" altLang="ja-JP" sz="1400" b="1" dirty="0" smtClean="0">
                  <a:ln w="73025">
                    <a:solidFill>
                      <a:srgbClr val="FF6600"/>
                    </a:solidFill>
                  </a:ln>
                  <a:solidFill>
                    <a:srgbClr val="FFFF00"/>
                  </a:solidFill>
                  <a:latin typeface="Segoe Black" pitchFamily="34" charset="0"/>
                  <a:ea typeface="メイリオ" pitchFamily="50" charset="-128"/>
                  <a:cs typeface="メイリオ" pitchFamily="50" charset="-128"/>
                </a:rPr>
                <a:t>!</a:t>
              </a:r>
              <a:endParaRPr kumimoji="1" lang="ja-JP" altLang="en-US" sz="1400" b="1" dirty="0">
                <a:ln w="73025">
                  <a:solidFill>
                    <a:srgbClr val="FF6600"/>
                  </a:solidFill>
                </a:ln>
                <a:solidFill>
                  <a:srgbClr val="FFFF00"/>
                </a:solidFill>
                <a:latin typeface="Segoe Black" pitchFamily="34" charset="0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" name="テキスト ボックス 70"/>
            <p:cNvSpPr txBox="1"/>
            <p:nvPr/>
          </p:nvSpPr>
          <p:spPr>
            <a:xfrm>
              <a:off x="7491272" y="292023"/>
              <a:ext cx="1534394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400" b="1" dirty="0" smtClean="0">
                  <a:solidFill>
                    <a:srgbClr val="FF0000"/>
                  </a:solidFill>
                  <a:uFill>
                    <a:solidFill>
                      <a:schemeClr val="bg1"/>
                    </a:solidFill>
                  </a:u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ストップ</a:t>
              </a:r>
              <a:r>
                <a:rPr kumimoji="1" lang="en-US" altLang="ja-JP" sz="2400" b="1" dirty="0" smtClean="0">
                  <a:solidFill>
                    <a:srgbClr val="FF0000"/>
                  </a:solidFill>
                  <a:uFill>
                    <a:solidFill>
                      <a:schemeClr val="bg1"/>
                    </a:solidFill>
                  </a:u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!</a:t>
              </a:r>
              <a:endParaRPr kumimoji="1" lang="ja-JP" altLang="en-US" sz="2400" b="1" dirty="0">
                <a:solidFill>
                  <a:srgbClr val="FF0000"/>
                </a:solidFill>
                <a:uFill>
                  <a:solidFill>
                    <a:schemeClr val="bg1"/>
                  </a:solidFill>
                </a:u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pic>
        <p:nvPicPr>
          <p:cNvPr id="12" name="図 1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433" y="4026876"/>
            <a:ext cx="1163214" cy="895129"/>
          </a:xfrm>
          <a:prstGeom prst="rect">
            <a:avLst/>
          </a:prstGeom>
        </p:spPr>
      </p:pic>
      <p:sp>
        <p:nvSpPr>
          <p:cNvPr id="76" name="角丸四角形 75"/>
          <p:cNvSpPr/>
          <p:nvPr/>
        </p:nvSpPr>
        <p:spPr>
          <a:xfrm>
            <a:off x="7735615" y="632869"/>
            <a:ext cx="1079760" cy="1110148"/>
          </a:xfrm>
          <a:prstGeom prst="roundRect">
            <a:avLst>
              <a:gd name="adj" fmla="val 10440"/>
            </a:avLst>
          </a:prstGeom>
          <a:solidFill>
            <a:srgbClr val="75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角丸四角形 76"/>
          <p:cNvSpPr/>
          <p:nvPr/>
        </p:nvSpPr>
        <p:spPr>
          <a:xfrm>
            <a:off x="1526090" y="5198713"/>
            <a:ext cx="1079760" cy="1110148"/>
          </a:xfrm>
          <a:prstGeom prst="roundRect">
            <a:avLst>
              <a:gd name="adj" fmla="val 10440"/>
            </a:avLst>
          </a:prstGeom>
          <a:solidFill>
            <a:srgbClr val="75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角丸四角形 77"/>
          <p:cNvSpPr/>
          <p:nvPr/>
        </p:nvSpPr>
        <p:spPr>
          <a:xfrm>
            <a:off x="2890063" y="5168181"/>
            <a:ext cx="1079760" cy="1110148"/>
          </a:xfrm>
          <a:prstGeom prst="roundRect">
            <a:avLst>
              <a:gd name="adj" fmla="val 10440"/>
            </a:avLst>
          </a:prstGeom>
          <a:solidFill>
            <a:srgbClr val="75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2559964" y="786671"/>
            <a:ext cx="1211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とびあがり</a:t>
            </a:r>
            <a:endParaRPr kumimoji="1"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とびおり</a:t>
            </a:r>
            <a:endParaRPr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en-US" altLang="ja-JP" sz="1600" b="1" dirty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</a:t>
            </a:r>
            <a:r>
              <a:rPr kumimoji="1"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回</a:t>
            </a:r>
            <a:endParaRPr kumimoji="1" lang="ja-JP" altLang="en-US" sz="1600" b="1" dirty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9970" y="2086410"/>
            <a:ext cx="1607667" cy="1607667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722" y="1419790"/>
            <a:ext cx="1387202" cy="1387202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861" y="298871"/>
            <a:ext cx="1974375" cy="1570725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832" y="5973318"/>
            <a:ext cx="1706036" cy="1441745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587" y="4806848"/>
            <a:ext cx="1470313" cy="1685608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767" y="6278329"/>
            <a:ext cx="1243717" cy="1095543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11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93" y="1304341"/>
            <a:ext cx="1257801" cy="1257801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286" y="1617668"/>
            <a:ext cx="1373926" cy="1324486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59468"/>
            <a:ext cx="1783767" cy="1507434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738" y="6492456"/>
            <a:ext cx="1591059" cy="850394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767" y="3892476"/>
            <a:ext cx="1322501" cy="1322501"/>
          </a:xfrm>
          <a:prstGeom prst="rect">
            <a:avLst/>
          </a:prstGeom>
        </p:spPr>
      </p:pic>
      <p:sp>
        <p:nvSpPr>
          <p:cNvPr id="95" name="テキスト ボックス 94"/>
          <p:cNvSpPr txBox="1"/>
          <p:nvPr/>
        </p:nvSpPr>
        <p:spPr>
          <a:xfrm>
            <a:off x="5849931" y="786140"/>
            <a:ext cx="1464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こうもり</a:t>
            </a:r>
            <a:endParaRPr kumimoji="1"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kumimoji="1"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ふり</a:t>
            </a:r>
            <a:endParaRPr kumimoji="1"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en-US" altLang="ja-JP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</a:t>
            </a:r>
            <a:r>
              <a:rPr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回</a:t>
            </a:r>
            <a:endParaRPr kumimoji="1" lang="ja-JP" altLang="en-US" sz="1600" b="1" dirty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6" name="角丸四角形 95"/>
          <p:cNvSpPr/>
          <p:nvPr/>
        </p:nvSpPr>
        <p:spPr>
          <a:xfrm>
            <a:off x="9447143" y="5168181"/>
            <a:ext cx="1079760" cy="1110148"/>
          </a:xfrm>
          <a:prstGeom prst="roundRect">
            <a:avLst>
              <a:gd name="adj" fmla="val 10440"/>
            </a:avLst>
          </a:prstGeom>
          <a:solidFill>
            <a:srgbClr val="75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720" y="6118630"/>
            <a:ext cx="1594080" cy="1440650"/>
          </a:xfrm>
          <a:prstGeom prst="rect">
            <a:avLst/>
          </a:prstGeom>
        </p:spPr>
      </p:pic>
      <p:sp>
        <p:nvSpPr>
          <p:cNvPr id="99" name="テキスト ボックス 98"/>
          <p:cNvSpPr txBox="1"/>
          <p:nvPr/>
        </p:nvSpPr>
        <p:spPr>
          <a:xfrm>
            <a:off x="7570745" y="882908"/>
            <a:ext cx="1464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ぶら下がり</a:t>
            </a:r>
            <a:endParaRPr kumimoji="1"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en-US" altLang="ja-JP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</a:t>
            </a:r>
            <a:r>
              <a:rPr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びょう</a:t>
            </a:r>
            <a:endParaRPr kumimoji="1" lang="ja-JP" altLang="en-US" sz="1600" b="1" dirty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9238039" y="3737844"/>
            <a:ext cx="1464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まえまわり</a:t>
            </a:r>
            <a:endParaRPr kumimoji="1"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おり</a:t>
            </a:r>
            <a:endParaRPr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kumimoji="1" lang="en-US" altLang="ja-JP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</a:t>
            </a:r>
            <a:r>
              <a:rPr kumimoji="1"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回</a:t>
            </a:r>
            <a:endParaRPr kumimoji="1" lang="ja-JP" altLang="en-US" sz="1600" b="1" dirty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9270253" y="5461120"/>
            <a:ext cx="1464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おさ</a:t>
            </a:r>
            <a:r>
              <a:rPr lang="ja-JP" altLang="en-US" sz="1600" b="1" dirty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る</a:t>
            </a:r>
            <a:r>
              <a:rPr kumimoji="1" lang="ja-JP" altLang="en-US" sz="1600" b="1" dirty="0" err="1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さん</a:t>
            </a:r>
            <a:endParaRPr kumimoji="1"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すすみ</a:t>
            </a:r>
            <a:endParaRPr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1325574" y="5352372"/>
            <a:ext cx="1464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あしぬき</a:t>
            </a:r>
            <a:endParaRPr kumimoji="1"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まわり</a:t>
            </a:r>
            <a:endParaRPr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en-US" altLang="ja-JP" sz="1600" b="1" dirty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5</a:t>
            </a:r>
            <a:r>
              <a:rPr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回</a:t>
            </a:r>
            <a:endParaRPr kumimoji="1" lang="ja-JP" altLang="en-US" sz="1600" b="1" dirty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5960291" y="3113279"/>
            <a:ext cx="17205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自分ができる</a:t>
            </a:r>
            <a:endParaRPr kumimoji="1" lang="en-US" altLang="ja-JP" sz="2000" b="1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わざ</a:t>
            </a:r>
            <a:r>
              <a:rPr lang="ja-JP" altLang="en-US" sz="20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</a:t>
            </a:r>
            <a:endParaRPr lang="en-US" altLang="ja-JP" sz="2000" b="1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kumimoji="1" lang="en-US" altLang="ja-JP" sz="20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</a:t>
            </a:r>
            <a:r>
              <a:rPr kumimoji="1" lang="ja-JP" altLang="en-US" sz="20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つする！</a:t>
            </a:r>
            <a:endParaRPr kumimoji="1" lang="ja-JP" altLang="en-US" sz="20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7655394" y="5218431"/>
            <a:ext cx="14640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こうもり</a:t>
            </a:r>
            <a:endParaRPr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じゃんけん</a:t>
            </a:r>
            <a:endParaRPr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en-US" altLang="ja-JP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</a:t>
            </a:r>
            <a:r>
              <a:rPr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回</a:t>
            </a:r>
            <a:endParaRPr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かつまで</a:t>
            </a:r>
            <a:endParaRPr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7687374" y="3822581"/>
            <a:ext cx="1464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あしかけ</a:t>
            </a:r>
            <a:endParaRPr kumimoji="1"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ふり</a:t>
            </a:r>
            <a:endParaRPr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kumimoji="1" lang="en-US" altLang="ja-JP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</a:t>
            </a:r>
            <a:r>
              <a:rPr kumimoji="1"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回</a:t>
            </a:r>
            <a:endParaRPr kumimoji="1" lang="ja-JP" altLang="en-US" sz="1600" b="1" dirty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1156280" y="2956842"/>
            <a:ext cx="1464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あしかけ</a:t>
            </a:r>
            <a:endParaRPr kumimoji="1"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ふり</a:t>
            </a:r>
            <a:endParaRPr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kumimoji="1" lang="en-US" altLang="ja-JP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</a:t>
            </a:r>
            <a:r>
              <a:rPr kumimoji="1"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回</a:t>
            </a:r>
            <a:endParaRPr kumimoji="1" lang="ja-JP" altLang="en-US" sz="1600" b="1" dirty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-82836" y="3826530"/>
            <a:ext cx="14640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ふとんほし</a:t>
            </a:r>
            <a:endParaRPr kumimoji="1"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じゃんけん</a:t>
            </a:r>
            <a:endParaRPr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kumimoji="1" lang="en-US" altLang="ja-JP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</a:t>
            </a:r>
            <a:r>
              <a:rPr kumimoji="1"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回</a:t>
            </a:r>
            <a:endParaRPr kumimoji="1"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かつまで</a:t>
            </a:r>
            <a:endParaRPr kumimoji="1" lang="ja-JP" altLang="en-US" sz="1600" b="1" dirty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2698493" y="5314245"/>
            <a:ext cx="1464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ちきゅう</a:t>
            </a:r>
            <a:endParaRPr kumimoji="1"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まわり</a:t>
            </a:r>
            <a:endParaRPr lang="en-US" altLang="ja-JP" sz="1600" b="1" dirty="0" smtClean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kumimoji="1" lang="en-US" altLang="ja-JP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5</a:t>
            </a:r>
            <a:r>
              <a:rPr kumimoji="1" lang="ja-JP" altLang="en-US" sz="1600" b="1" dirty="0" smtClean="0">
                <a:solidFill>
                  <a:srgbClr val="4C2504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回</a:t>
            </a:r>
            <a:endParaRPr kumimoji="1" lang="ja-JP" altLang="en-US" sz="1600" b="1" dirty="0">
              <a:solidFill>
                <a:srgbClr val="4C2504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120296" y="5333012"/>
            <a:ext cx="10858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u="sng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ストップ</a:t>
            </a:r>
            <a:endParaRPr kumimoji="1" lang="en-US" altLang="ja-JP" sz="1600" b="1" u="sng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</a:t>
            </a:r>
            <a:endParaRPr lang="en-US" altLang="ja-JP" sz="1600" b="1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もどる！</a:t>
            </a:r>
            <a:endParaRPr kumimoji="1" lang="ja-JP" altLang="en-US" sz="1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475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4サイズ新規ファイル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21825_game_sugoroku_gotouchi.potx" id="{44A38227-006B-4A3A-A95C-1489D9A086DF}" vid="{2D31F3CA-E36B-4A43-B561-3852486A8B58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2473</TotalTime>
  <Words>92</Words>
  <Application>Microsoft Office PowerPoint</Application>
  <PresentationFormat>ユーザー設定</PresentationFormat>
  <Paragraphs>55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A4サイズ新規ファイル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西田　鉄平</dc:creator>
  <cp:lastModifiedBy>京都市教育委員会</cp:lastModifiedBy>
  <cp:revision>19</cp:revision>
  <cp:lastPrinted>2016-08-16T05:13:03Z</cp:lastPrinted>
  <dcterms:created xsi:type="dcterms:W3CDTF">2011-03-24T11:24:16Z</dcterms:created>
  <dcterms:modified xsi:type="dcterms:W3CDTF">2017-02-23T02:14:59Z</dcterms:modified>
</cp:coreProperties>
</file>