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6"/>
  </p:notesMasterIdLst>
  <p:sldIdLst>
    <p:sldId id="381" r:id="rId6"/>
    <p:sldId id="425" r:id="rId7"/>
    <p:sldId id="397" r:id="rId8"/>
    <p:sldId id="444" r:id="rId9"/>
    <p:sldId id="448" r:id="rId10"/>
    <p:sldId id="405" r:id="rId11"/>
    <p:sldId id="441" r:id="rId12"/>
    <p:sldId id="449" r:id="rId13"/>
    <p:sldId id="447" r:id="rId14"/>
    <p:sldId id="450" r:id="rId15"/>
  </p:sldIdLst>
  <p:sldSz cx="12192000" cy="6858000"/>
  <p:notesSz cx="10018713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324383-00BE-78AC-01D9-BCA5E4825DA5}" name="山口紗世" initials="k" userId="山口紗世" providerId="None"/>
  <p188:author id="{2EADF2E9-73BE-CA53-2FE0-78ACADE134AA}" name="梶浦祥代" initials="k" userId="梶浦祥代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1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6DA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57" autoAdjust="0"/>
  </p:normalViewPr>
  <p:slideViewPr>
    <p:cSldViewPr snapToGrid="0">
      <p:cViewPr varScale="1">
        <p:scale>
          <a:sx n="46" d="100"/>
          <a:sy n="46" d="100"/>
        </p:scale>
        <p:origin x="14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4952" y="1"/>
            <a:ext cx="4341442" cy="345604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372C0F3-283B-450F-97A2-3929FC195AB2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872" y="3314928"/>
            <a:ext cx="8014970" cy="2712215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2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583B7DF-06C7-40F2-B15E-2901F53CE0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06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66064" fontAlgn="base">
              <a:spcBef>
                <a:spcPct val="0"/>
              </a:spcBef>
              <a:spcAft>
                <a:spcPct val="0"/>
              </a:spcAft>
              <a:defRPr/>
            </a:pPr>
            <a:fld id="{0B587CEB-7834-4628-BF6E-87D3E70DC772}" type="slidenum">
              <a:rPr lang="ja-JP" altLang="en-US" sz="1300">
                <a:solidFill>
                  <a:srgbClr val="000000"/>
                </a:solidFill>
              </a:rPr>
              <a:pPr defTabSz="966064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ja-JP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z="18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 smtClean="0"/>
              <a:pPr/>
              <a:t>10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77376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14975" y="381000"/>
            <a:ext cx="3384550" cy="1903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300">
                <a:solidFill>
                  <a:srgbClr val="000000"/>
                </a:solidFill>
              </a:rPr>
              <a:pPr/>
              <a:t>2</a:t>
            </a:fld>
            <a:endParaRPr lang="ja-JP" alt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19738" y="381000"/>
            <a:ext cx="3382962" cy="1903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b="1" dirty="0">
              <a:ea typeface="ＭＳ Ｐゴシック"/>
            </a:endParaRPr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84927" indent="-301895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07580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90611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73643" indent="-241516"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56675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139707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622739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105770" indent="-241516" eaLnBrk="0" fontAlgn="base" hangingPunct="0">
              <a:spcBef>
                <a:spcPct val="0"/>
              </a:spcBef>
              <a:spcAft>
                <a:spcPct val="0"/>
              </a:spcAft>
              <a:defRPr kumimoji="1" sz="3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300"/>
              <a:pPr/>
              <a:t>3</a:t>
            </a:fld>
            <a:endParaRPr lang="ja-JP" altLang="en-US" sz="1300"/>
          </a:p>
        </p:txBody>
      </p:sp>
    </p:spTree>
    <p:extLst>
      <p:ext uri="{BB962C8B-B14F-4D97-AF65-F5344CB8AC3E}">
        <p14:creationId xmlns:p14="http://schemas.microsoft.com/office/powerpoint/2010/main" val="185273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5933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906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z="1800" dirty="0"/>
          </a:p>
        </p:txBody>
      </p:sp>
      <p:sp>
        <p:nvSpPr>
          <p:cNvPr id="5018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07241287-3C56-4190-8682-B951ED401058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6736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804863" indent="-3095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238250" indent="-2476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733550" indent="-2476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228850" indent="-2476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686050" indent="-2476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143250" indent="-2476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600450" indent="-2476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057650" indent="-2476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A2E8F681-3946-45A3-AE96-0B30129AB80D}" type="slidenum">
              <a:rPr lang="ja-JP" altLang="en-US" smtClean="0">
                <a:solidFill>
                  <a:srgbClr val="000000"/>
                </a:solidFill>
              </a:rPr>
              <a:pPr/>
              <a:t>7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1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z="1800" dirty="0"/>
          </a:p>
        </p:txBody>
      </p:sp>
      <p:sp>
        <p:nvSpPr>
          <p:cNvPr id="4813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E1C73BB-4F30-41A2-959B-8EBEA710AF8D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2308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b="1" dirty="0">
              <a:ea typeface="ＭＳ Ｐゴシック"/>
            </a:endParaRPr>
          </a:p>
        </p:txBody>
      </p:sp>
      <p:sp>
        <p:nvSpPr>
          <p:cNvPr id="6758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BA194E5-2461-429E-9081-71E78B85AA5A}" type="slidenum">
              <a:rPr lang="ja-JP" altLang="en-US" sz="1200">
                <a:latin typeface="Calibri" panose="020F0502020204030204" pitchFamily="34" charset="0"/>
              </a:rPr>
              <a:pPr/>
              <a:t>9</a:t>
            </a:fld>
            <a:endParaRPr lang="ja-JP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2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82A9149-47B1-4284-B401-FAC73CF0CC01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F597694-042F-45CF-99B2-F797FDE75CF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257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7F78AD7-ED59-4E32-B5D1-F3D84C77A049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70F1C55-496D-41FF-9ABF-16385D518E6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77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86B431F-C610-49DD-9356-4871359AC981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ACBED0B-E0DB-4E1D-A44A-C49448B3316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2212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670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7427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087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8298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9478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2286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054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60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A3D1005-9B42-4387-A867-2D042D6C6806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9BA39B6-E46C-4084-9E67-0017984C75C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3277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9820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0519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857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FB134FE-1DB6-4733-8BB9-58AF930F6A3C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5814E64-F4CE-46F5-897E-BBC778B4265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22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243A70F2-ECDF-4F7C-9B56-36A5FBC7A76E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795B7FA-4514-434D-BC72-D54F35EB3D4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555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3FC668E-859C-4B7F-9D71-8C0727C4B927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21542A9-CF97-4D0F-B5C6-5F74AD055F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410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7970D37B-C095-477E-A68A-C6A44DBD564C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775C5CD-FCF7-44C4-931D-8117381B669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631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47CF1B7-FA95-4F6F-9138-C31FEF5EB86E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8E903D2-0B45-4E90-812C-DF04F240A6D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142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DB1182F-3C7B-4D2A-BE23-5E5D51DF7E1D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86AFA36-0768-437F-BC37-C2F7075317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711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D67144B-B0CF-4D68-A5DB-C10E199AC8F6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4EBD447C-ECEF-415C-9685-FC126E228B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455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CBDAF11-0433-44F6-BE96-722BF8F1C64A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A7B7267-A083-40FB-A792-B533A98CCC1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348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513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png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r="62177"/>
          <a:stretch/>
        </p:blipFill>
        <p:spPr>
          <a:xfrm>
            <a:off x="8819944" y="2011757"/>
            <a:ext cx="2836038" cy="4583916"/>
          </a:xfrm>
          <a:prstGeom prst="rect">
            <a:avLst/>
          </a:prstGeom>
        </p:spPr>
      </p:pic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en-US" altLang="ja-JP" sz="6600" b="1">
                <a:latin typeface="UD デジタル 教科書体 NK-B"/>
                <a:ea typeface="UD デジタル 教科書体 NK-B"/>
              </a:rPr>
              <a:t>3</a:t>
            </a:r>
            <a:r>
              <a:rPr lang="ja-JP" altLang="en-US" sz="6600" b="1">
                <a:latin typeface="UD デジタル 教科書体 NK-B"/>
                <a:ea typeface="UD デジタル 教科書体 NK-B"/>
              </a:rPr>
              <a:t>月の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/>
                <a:ea typeface="UD デジタル 教科書体 NK-B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027832" y="418307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　　 　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　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5292989" y="6099244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653578" y="6212207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かずくん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9243033" y="47625"/>
            <a:ext cx="3040062" cy="736601"/>
            <a:chOff x="7967664" y="47625"/>
            <a:chExt cx="3040062" cy="736601"/>
          </a:xfrm>
        </p:grpSpPr>
        <p:sp>
          <p:nvSpPr>
            <p:cNvPr id="15" name="正方形/長方形 14"/>
            <p:cNvSpPr/>
            <p:nvPr/>
          </p:nvSpPr>
          <p:spPr>
            <a:xfrm>
              <a:off x="8256589" y="71439"/>
              <a:ext cx="2339975" cy="693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7967664" y="47625"/>
              <a:ext cx="3040062" cy="736601"/>
              <a:chOff x="7967664" y="47625"/>
              <a:chExt cx="3040062" cy="736601"/>
            </a:xfrm>
          </p:grpSpPr>
          <p:sp>
            <p:nvSpPr>
              <p:cNvPr id="5223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7967664" y="260351"/>
                <a:ext cx="30241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和食推進の日</a:t>
                </a:r>
              </a:p>
            </p:txBody>
          </p:sp>
          <p:sp>
            <p:nvSpPr>
              <p:cNvPr id="5223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8343901" y="47625"/>
                <a:ext cx="266382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わ しょくすいしん　 　　ひ  </a:t>
                </a:r>
              </a:p>
            </p:txBody>
          </p:sp>
        </p:grpSp>
      </p:grp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256589" y="6157914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みやこおばあちゃん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48485" r="43272" b="6182"/>
          <a:stretch/>
        </p:blipFill>
        <p:spPr>
          <a:xfrm>
            <a:off x="5027832" y="2423260"/>
            <a:ext cx="3101035" cy="402704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42808" r="48332" b="11591"/>
          <a:stretch/>
        </p:blipFill>
        <p:spPr>
          <a:xfrm>
            <a:off x="1233808" y="2452257"/>
            <a:ext cx="2628689" cy="38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/>
    </mc:Choice>
    <mc:Fallback xmlns="">
      <p:transition spd="med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"/>
          <p:cNvSpPr/>
          <p:nvPr/>
        </p:nvSpPr>
        <p:spPr>
          <a:xfrm>
            <a:off x="2703479" y="585272"/>
            <a:ext cx="7301153" cy="249076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タイトル 1"/>
          <p:cNvSpPr>
            <a:spLocks noGrp="1"/>
          </p:cNvSpPr>
          <p:nvPr>
            <p:ph type="ctrTitle"/>
          </p:nvPr>
        </p:nvSpPr>
        <p:spPr>
          <a:xfrm>
            <a:off x="4017991" y="1442036"/>
            <a:ext cx="4820246" cy="1013520"/>
          </a:xfrm>
        </p:spPr>
        <p:txBody>
          <a:bodyPr/>
          <a:lstStyle/>
          <a:p>
            <a:pPr eaLnBrk="1" hangingPunct="1"/>
            <a:r>
              <a:rPr lang="ja-JP" altLang="en-US" sz="48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48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48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22" name="タイトル 1"/>
          <p:cNvSpPr txBox="1">
            <a:spLocks/>
          </p:cNvSpPr>
          <p:nvPr/>
        </p:nvSpPr>
        <p:spPr bwMode="auto">
          <a:xfrm>
            <a:off x="6593345" y="976497"/>
            <a:ext cx="773311" cy="3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4522937" y="3408841"/>
            <a:ext cx="3810355" cy="2679938"/>
          </a:xfrm>
          <a:prstGeom prst="rect">
            <a:avLst/>
          </a:prstGeom>
        </p:spPr>
      </p:pic>
      <p:sp>
        <p:nvSpPr>
          <p:cNvPr id="26" name="タイトル 1">
            <a:extLst>
              <a:ext uri="{FF2B5EF4-FFF2-40B4-BE49-F238E27FC236}">
                <a16:creationId xmlns:a16="http://schemas.microsoft.com/office/drawing/2014/main" id="{C3B17462-6DCC-438D-A3B1-494F60B1847F}"/>
              </a:ext>
            </a:extLst>
          </p:cNvPr>
          <p:cNvSpPr txBox="1">
            <a:spLocks/>
          </p:cNvSpPr>
          <p:nvPr/>
        </p:nvSpPr>
        <p:spPr bwMode="auto">
          <a:xfrm>
            <a:off x="5197679" y="1739517"/>
            <a:ext cx="773311" cy="3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sp>
        <p:nvSpPr>
          <p:cNvPr id="13" name="円/楕円 2"/>
          <p:cNvSpPr/>
          <p:nvPr/>
        </p:nvSpPr>
        <p:spPr>
          <a:xfrm>
            <a:off x="2304178" y="506585"/>
            <a:ext cx="7726223" cy="2679937"/>
          </a:xfrm>
          <a:prstGeom prst="ellipse">
            <a:avLst/>
          </a:prstGeom>
          <a:solidFill>
            <a:srgbClr val="CCFF99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タイトル 1"/>
          <p:cNvSpPr txBox="1">
            <a:spLocks/>
          </p:cNvSpPr>
          <p:nvPr/>
        </p:nvSpPr>
        <p:spPr bwMode="auto">
          <a:xfrm>
            <a:off x="2963578" y="1102088"/>
            <a:ext cx="6407422" cy="169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</a:t>
            </a:r>
            <a:r>
              <a:rPr lang="en-US" altLang="ja-JP" sz="3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(</a:t>
            </a:r>
            <a:r>
              <a:rPr lang="ja-JP" altLang="en-US" sz="3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</a:t>
            </a:r>
            <a:r>
              <a:rPr lang="en-US" altLang="ja-JP" sz="3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)</a:t>
            </a:r>
            <a:r>
              <a:rPr lang="ja-JP" altLang="en-US" sz="3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こんだてを通して和食の</a:t>
            </a:r>
            <a:endParaRPr lang="en-US" altLang="ja-JP" sz="33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eaLnBrk="1" hangingPunct="1"/>
            <a:r>
              <a:rPr lang="ja-JP" altLang="en-US" sz="33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よさをみつけることができたかな？</a:t>
            </a:r>
          </a:p>
        </p:txBody>
      </p:sp>
      <p:sp>
        <p:nvSpPr>
          <p:cNvPr id="15" name="テキスト ボックス 30"/>
          <p:cNvSpPr txBox="1">
            <a:spLocks noChangeArrowheads="1"/>
          </p:cNvSpPr>
          <p:nvPr/>
        </p:nvSpPr>
        <p:spPr bwMode="auto">
          <a:xfrm>
            <a:off x="6781885" y="1191333"/>
            <a:ext cx="6433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とお　　　　　　　　　</a:t>
            </a:r>
          </a:p>
        </p:txBody>
      </p:sp>
      <p:sp>
        <p:nvSpPr>
          <p:cNvPr id="16" name="テキスト ボックス 30"/>
          <p:cNvSpPr txBox="1">
            <a:spLocks noChangeArrowheads="1"/>
          </p:cNvSpPr>
          <p:nvPr/>
        </p:nvSpPr>
        <p:spPr bwMode="auto">
          <a:xfrm>
            <a:off x="8021660" y="1175786"/>
            <a:ext cx="4251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わ　　　　　　　　　</a:t>
            </a:r>
          </a:p>
        </p:txBody>
      </p:sp>
      <p:sp>
        <p:nvSpPr>
          <p:cNvPr id="17" name="テキスト ボックス 30"/>
          <p:cNvSpPr txBox="1">
            <a:spLocks noChangeArrowheads="1"/>
          </p:cNvSpPr>
          <p:nvPr/>
        </p:nvSpPr>
        <p:spPr bwMode="auto">
          <a:xfrm>
            <a:off x="8379833" y="1191333"/>
            <a:ext cx="6433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しょく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FF9270-A182-D0C2-28AD-1ECFC3409D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007840" y="2672361"/>
            <a:ext cx="1996792" cy="34753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07BDDED-18DD-2BAD-3E04-EA1F477632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3215151" y="3172767"/>
            <a:ext cx="1576291" cy="28261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2DE888-D482-61D4-E06A-5339707AC8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1784149" y="2968928"/>
            <a:ext cx="1643731" cy="32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7017" y="3048127"/>
            <a:ext cx="4277969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45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97778" y="2780928"/>
            <a:ext cx="135015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1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  <p:extLst>
      <p:ext uri="{BB962C8B-B14F-4D97-AF65-F5344CB8AC3E}">
        <p14:creationId xmlns:p14="http://schemas.microsoft.com/office/powerpoint/2010/main" val="36809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extLst>
    <p:ext uri="{E180D4A7-C9FB-4DFB-919C-405C955672EB}">
      <p14:showEvtLst xmlns:p14="http://schemas.microsoft.com/office/powerpoint/2010/main">
        <p14:playEvt time="26" objId="3"/>
        <p14:playEvt time="27" objId="10"/>
        <p14:stopEvt time="2867" objId="3"/>
        <p14:stopEvt time="3099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727262" y="84382"/>
            <a:ext cx="8737476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scene3d>
            <a:camera prst="orthographicFront">
              <a:rot lat="300000" lon="0" rev="0"/>
            </a:camera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766117" y="3493281"/>
            <a:ext cx="30448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374172" y="6159625"/>
            <a:ext cx="1660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5258499" y="347902"/>
            <a:ext cx="4590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さわらのしおこうじあげ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4" name="テキスト ボックス 8"/>
          <p:cNvSpPr txBox="1">
            <a:spLocks noChangeArrowheads="1"/>
          </p:cNvSpPr>
          <p:nvPr/>
        </p:nvSpPr>
        <p:spPr bwMode="auto">
          <a:xfrm>
            <a:off x="2301876" y="204795"/>
            <a:ext cx="35718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だいこんばの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ごまいため</a:t>
            </a: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5924995" y="6160280"/>
            <a:ext cx="3792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みつばのみそしる</a:t>
            </a:r>
          </a:p>
        </p:txBody>
      </p:sp>
      <p:pic>
        <p:nvPicPr>
          <p:cNvPr id="18" name="Picture 2" descr="\\file.ad.edu.city.kyoto.jp\UNT2\prj\なごみ献立教材研究\写真データ\食器\深皿.JPG">
            <a:extLst>
              <a:ext uri="{FF2B5EF4-FFF2-40B4-BE49-F238E27FC236}">
                <a16:creationId xmlns:a16="http://schemas.microsoft.com/office/drawing/2014/main" id="{8CBF3139-80E4-4CB8-B4E3-564FA070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92" y="743404"/>
            <a:ext cx="2947325" cy="313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\\file.ad.edu.city.kyoto.jp\UNT2\prj\なごみ献立教材研究\写真データ\食器\小皿.JPG">
            <a:extLst>
              <a:ext uri="{FF2B5EF4-FFF2-40B4-BE49-F238E27FC236}">
                <a16:creationId xmlns:a16="http://schemas.microsoft.com/office/drawing/2014/main" id="{061BFF7A-3258-43DD-8F59-7142BF54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22675" r="29596" b="19052"/>
          <a:stretch>
            <a:fillRect/>
          </a:stretch>
        </p:blipFill>
        <p:spPr bwMode="auto">
          <a:xfrm>
            <a:off x="2944753" y="1129128"/>
            <a:ext cx="2291957" cy="203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\\file.ad.edu.city.kyoto.jp\UNT2\prj\なごみ献立教材研究\写真データ\食器\わん中.JPG">
            <a:extLst>
              <a:ext uri="{FF2B5EF4-FFF2-40B4-BE49-F238E27FC236}">
                <a16:creationId xmlns:a16="http://schemas.microsoft.com/office/drawing/2014/main" id="{E72EEC5C-EFAC-8320-4083-F1757513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9" y="2969083"/>
            <a:ext cx="2475798" cy="348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 descr="木製テーブルの上にあるスープ&#10;&#10;自動的に生成された説明">
            <a:extLst>
              <a:ext uri="{FF2B5EF4-FFF2-40B4-BE49-F238E27FC236}">
                <a16:creationId xmlns:a16="http://schemas.microsoft.com/office/drawing/2014/main" id="{F62D1CB9-3ECF-E0F3-6671-60590AB6D7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536" b="70000" l="20697" r="71278">
                        <a14:foregroundMark x1="38648" y1="46071" x2="38648" y2="46071"/>
                        <a14:foregroundMark x1="45407" y1="44821" x2="45407" y2="44821"/>
                        <a14:foregroundMark x1="64036" y1="48378" x2="59873" y2="43036"/>
                        <a14:foregroundMark x1="59873" y1="43036" x2="45301" y2="41905"/>
                        <a14:foregroundMark x1="45301" y1="41905" x2="30517" y2="46488"/>
                        <a14:foregroundMark x1="30517" y1="46488" x2="21436" y2="59762"/>
                        <a14:foregroundMark x1="21436" y1="59762" x2="29883" y2="66860"/>
                        <a14:foregroundMark x1="33846" y1="69222" x2="49730" y2="69942"/>
                        <a14:foregroundMark x1="70265" y1="58976" x2="69990" y2="56804"/>
                        <a14:foregroundMark x1="66734" y1="47977" x2="65470" y2="46071"/>
                        <a14:foregroundMark x1="39916" y1="41964" x2="39916" y2="41964"/>
                        <a14:foregroundMark x1="47307" y1="40536" x2="47307" y2="40536"/>
                        <a14:foregroundMark x1="33474" y1="44940" x2="30095" y2="52798"/>
                        <a14:foregroundMark x1="30095" y1="52798" x2="29884" y2="48869"/>
                        <a14:foregroundMark x1="23654" y1="49524" x2="20697" y2="56964"/>
                        <a14:foregroundMark x1="20697" y1="56964" x2="22386" y2="58512"/>
                        <a14:foregroundMark x1="68512" y1="56666" x2="68743" y2="57381"/>
                        <a14:foregroundMark x1="66260" y1="54747" x2="61563" y2="49762"/>
                        <a14:foregroundMark x1="68743" y1="57381" x2="67943" y2="56532"/>
                        <a14:foregroundMark x1="61563" y1="49762" x2="60084" y2="49286"/>
                        <a14:foregroundMark x1="27772" y1="52976" x2="26610" y2="55893"/>
                        <a14:foregroundMark x1="65470" y1="46429" x2="66219" y2="48054"/>
                        <a14:foregroundMark x1="66996" y1="56525" x2="60878" y2="64451"/>
                        <a14:foregroundMark x1="67582" y1="50298" x2="67582" y2="50298"/>
                        <a14:foregroundMark x1="68532" y1="51845" x2="68532" y2="51845"/>
                        <a14:foregroundMark x1="68743" y1="51488" x2="68743" y2="51488"/>
                        <a14:foregroundMark x1="68849" y1="51369" x2="68849" y2="51369"/>
                        <a14:foregroundMark x1="66315" y1="47917" x2="69060" y2="55952"/>
                        <a14:foregroundMark x1="69060" y1="55952" x2="69060" y2="56488"/>
                        <a14:foregroundMark x1="65576" y1="62976" x2="65576" y2="62976"/>
                        <a14:foregroundMark x1="68004" y1="59345" x2="58289" y2="67083"/>
                        <a14:foregroundMark x1="58289" y1="67083" x2="47624" y2="69940"/>
                        <a14:foregroundMark x1="65787" y1="49405" x2="68743" y2="58155"/>
                        <a14:foregroundMark x1="68743" y1="58155" x2="63464" y2="63988"/>
                        <a14:backgroundMark x1="34319" y1="69821" x2="31045" y2="68333"/>
                        <a14:backgroundMark x1="59250" y1="67417" x2="58974" y2="67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39168" r="22850" b="29139"/>
          <a:stretch/>
        </p:blipFill>
        <p:spPr>
          <a:xfrm rot="16200000">
            <a:off x="6798287" y="3852275"/>
            <a:ext cx="1969922" cy="179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A06BE1-7FF6-04E5-DB2D-F61E63DB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176">
            <a:off x="6657030" y="1014577"/>
            <a:ext cx="2129614" cy="21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0" descr="F:\DCIM\103_PANA\P1030425.JPG">
            <a:extLst>
              <a:ext uri="{FF2B5EF4-FFF2-40B4-BE49-F238E27FC236}">
                <a16:creationId xmlns:a16="http://schemas.microsoft.com/office/drawing/2014/main" id="{67F371F5-988E-2A3A-0BEE-C6B4633DB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6000" t="16214" r="28542" b="25037"/>
          <a:stretch/>
        </p:blipFill>
        <p:spPr bwMode="auto">
          <a:xfrm>
            <a:off x="3551486" y="1585809"/>
            <a:ext cx="1202912" cy="1158249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1602042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E25270-C6ED-79CE-F794-7BDC0E47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11"/>
          <a:stretch/>
        </p:blipFill>
        <p:spPr>
          <a:xfrm>
            <a:off x="235654" y="1267308"/>
            <a:ext cx="11720692" cy="3691596"/>
          </a:xfrm>
          <a:prstGeom prst="rect">
            <a:avLst/>
          </a:prstGeom>
        </p:spPr>
      </p:pic>
      <p:sp>
        <p:nvSpPr>
          <p:cNvPr id="11" name="雲形吹き出し 10"/>
          <p:cNvSpPr/>
          <p:nvPr/>
        </p:nvSpPr>
        <p:spPr>
          <a:xfrm>
            <a:off x="6795715" y="4347863"/>
            <a:ext cx="3217137" cy="2403541"/>
          </a:xfrm>
          <a:prstGeom prst="cloudCallout">
            <a:avLst>
              <a:gd name="adj1" fmla="val 49012"/>
              <a:gd name="adj2" fmla="val 35132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Picture 2"/>
          <p:cNvPicPr>
            <a:picLocks noGrp="1"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7213532" y="4528080"/>
            <a:ext cx="2381502" cy="214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20000">
            <a:off x="7744530" y="4879240"/>
            <a:ext cx="1413213" cy="136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-11868" y="4327841"/>
            <a:ext cx="2574816" cy="243446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 t="51558" b="23052"/>
          <a:stretch/>
        </p:blipFill>
        <p:spPr>
          <a:xfrm>
            <a:off x="9814358" y="4347863"/>
            <a:ext cx="2666751" cy="2510137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2843931" y="105708"/>
            <a:ext cx="7424727" cy="1322054"/>
            <a:chOff x="2015835" y="378537"/>
            <a:chExt cx="9890820" cy="1322054"/>
          </a:xfrm>
        </p:grpSpPr>
        <p:sp>
          <p:nvSpPr>
            <p:cNvPr id="6" name="角丸四角形 5"/>
            <p:cNvSpPr/>
            <p:nvPr/>
          </p:nvSpPr>
          <p:spPr>
            <a:xfrm>
              <a:off x="2015835" y="378537"/>
              <a:ext cx="9890820" cy="1322054"/>
            </a:xfrm>
            <a:prstGeom prst="roundRect">
              <a:avLst/>
            </a:prstGeom>
            <a:ln w="762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0000"/>
                </a:lnSpc>
              </a:pPr>
              <a:r>
                <a:rPr kumimoji="1" lang="ja-JP" altLang="en-US" sz="5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この</a:t>
              </a:r>
              <a:r>
                <a:rPr lang="ja-JP" altLang="en-US" sz="5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魚は何かな？</a:t>
              </a:r>
              <a:endParaRPr kumimoji="1"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961246" y="504033"/>
              <a:ext cx="939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なに</a:t>
              </a:r>
              <a:endParaRPr kumimoji="1" lang="en-US" altLang="ja-JP" sz="1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60993" y="489352"/>
              <a:ext cx="119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さかな</a:t>
              </a:r>
              <a:endParaRPr kumimoji="1" lang="ja-JP" altLang="en-US" sz="1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4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C428543-14C5-49F7-CD2A-E2902533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11"/>
          <a:stretch/>
        </p:blipFill>
        <p:spPr>
          <a:xfrm>
            <a:off x="235654" y="1893415"/>
            <a:ext cx="11720692" cy="3691596"/>
          </a:xfrm>
          <a:prstGeom prst="rect">
            <a:avLst/>
          </a:prstGeom>
        </p:spPr>
      </p:pic>
      <p:sp>
        <p:nvSpPr>
          <p:cNvPr id="5" name="テキスト ボックス 11"/>
          <p:cNvSpPr txBox="1">
            <a:spLocks noChangeArrowheads="1"/>
          </p:cNvSpPr>
          <p:nvPr/>
        </p:nvSpPr>
        <p:spPr bwMode="auto">
          <a:xfrm>
            <a:off x="5063805" y="356074"/>
            <a:ext cx="2528485" cy="271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700" b="1">
                <a:ln w="38100">
                  <a:solidFill>
                    <a:schemeClr val="tx1"/>
                  </a:solidFill>
                  <a:prstDash val="solid"/>
                </a:ln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鰆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-236917" y="93171"/>
            <a:ext cx="2540053" cy="24015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26125" y="-53479"/>
            <a:ext cx="2015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さわら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51301" r="20823" b="23309"/>
          <a:stretch/>
        </p:blipFill>
        <p:spPr>
          <a:xfrm>
            <a:off x="9648304" y="-1"/>
            <a:ext cx="2650420" cy="24947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1A8C781-950D-E7C7-CE05-0862AC7B1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337" y="4414339"/>
            <a:ext cx="2705121" cy="2607238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4456831-012D-5C27-3D8B-EE46F9585761}"/>
              </a:ext>
            </a:extLst>
          </p:cNvPr>
          <p:cNvGrpSpPr/>
          <p:nvPr/>
        </p:nvGrpSpPr>
        <p:grpSpPr>
          <a:xfrm>
            <a:off x="3123591" y="5929132"/>
            <a:ext cx="6592903" cy="852297"/>
            <a:chOff x="2630672" y="5945875"/>
            <a:chExt cx="7641709" cy="852297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2630672" y="5964694"/>
              <a:ext cx="7641709" cy="833478"/>
            </a:xfrm>
            <a:prstGeom prst="wedgeRoundRectCallout">
              <a:avLst>
                <a:gd name="adj1" fmla="val -58971"/>
                <a:gd name="adj2" fmla="val 8947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さわらは春においしい魚なんですよ。</a:t>
              </a:r>
              <a:endParaRPr lang="en-US" altLang="ja-JP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9" name="テキスト ボックス 12"/>
            <p:cNvSpPr txBox="1">
              <a:spLocks noChangeArrowheads="1"/>
            </p:cNvSpPr>
            <p:nvPr/>
          </p:nvSpPr>
          <p:spPr bwMode="auto">
            <a:xfrm>
              <a:off x="6806872" y="5945878"/>
              <a:ext cx="117296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さかな</a:t>
              </a:r>
              <a:r>
                <a:rPr lang="ja-JP" altLang="en-US" sz="160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　　　　　　　　　　　　</a:t>
              </a:r>
            </a:p>
          </p:txBody>
        </p:sp>
        <p:sp>
          <p:nvSpPr>
            <p:cNvPr id="30" name="テキスト ボックス 12"/>
            <p:cNvSpPr txBox="1">
              <a:spLocks noChangeArrowheads="1"/>
            </p:cNvSpPr>
            <p:nvPr/>
          </p:nvSpPr>
          <p:spPr bwMode="auto">
            <a:xfrm>
              <a:off x="4117053" y="5945875"/>
              <a:ext cx="12034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Arial"/>
                </a:rPr>
                <a:t>はる</a:t>
              </a:r>
              <a:r>
                <a:rPr lang="ja-JP" altLang="en-US" sz="160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　　　　　　　　　　　　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DB2B4DF-E59A-57A6-B522-E91BF9326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6786" y="391612"/>
            <a:ext cx="1011320" cy="233304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893B31C-5A74-3913-D704-2B6E656E6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960" y="502718"/>
            <a:ext cx="1338816" cy="21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/>
          <p:cNvSpPr/>
          <p:nvPr/>
        </p:nvSpPr>
        <p:spPr bwMode="auto">
          <a:xfrm>
            <a:off x="1719263" y="127000"/>
            <a:ext cx="8928100" cy="660876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80C6A87-529A-2F75-6EC8-0BAEA8A5F5F9}"/>
              </a:ext>
            </a:extLst>
          </p:cNvPr>
          <p:cNvGrpSpPr/>
          <p:nvPr/>
        </p:nvGrpSpPr>
        <p:grpSpPr>
          <a:xfrm>
            <a:off x="2287996" y="423578"/>
            <a:ext cx="2365376" cy="799466"/>
            <a:chOff x="2287996" y="423578"/>
            <a:chExt cx="2365376" cy="799466"/>
          </a:xfrm>
        </p:grpSpPr>
        <p:sp>
          <p:nvSpPr>
            <p:cNvPr id="49183" name="テキスト ボックス 55"/>
            <p:cNvSpPr txBox="1">
              <a:spLocks noChangeArrowheads="1"/>
            </p:cNvSpPr>
            <p:nvPr/>
          </p:nvSpPr>
          <p:spPr bwMode="auto">
            <a:xfrm>
              <a:off x="2287996" y="423578"/>
              <a:ext cx="2365376" cy="307777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しゅん　　　　 た　　　   　もの　</a:t>
              </a:r>
            </a:p>
          </p:txBody>
        </p:sp>
        <p:sp>
          <p:nvSpPr>
            <p:cNvPr id="49182" name="テキスト ボックス 16"/>
            <p:cNvSpPr txBox="1">
              <a:spLocks noChangeArrowheads="1"/>
            </p:cNvSpPr>
            <p:nvPr/>
          </p:nvSpPr>
          <p:spPr bwMode="auto">
            <a:xfrm>
              <a:off x="2287996" y="638844"/>
              <a:ext cx="2365376" cy="584200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旬の食べ物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303912" y="1248636"/>
            <a:ext cx="3308276" cy="2867752"/>
            <a:chOff x="5303912" y="1248636"/>
            <a:chExt cx="3308276" cy="2867752"/>
          </a:xfrm>
        </p:grpSpPr>
        <p:sp>
          <p:nvSpPr>
            <p:cNvPr id="49171" name="テキスト ボックス 11"/>
            <p:cNvSpPr txBox="1">
              <a:spLocks noChangeArrowheads="1"/>
            </p:cNvSpPr>
            <p:nvPr/>
          </p:nvSpPr>
          <p:spPr bwMode="auto">
            <a:xfrm>
              <a:off x="5303912" y="1477963"/>
              <a:ext cx="16510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3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秋</a:t>
              </a: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727700" y="1257300"/>
              <a:ext cx="2884488" cy="2859088"/>
              <a:chOff x="5727700" y="1257300"/>
              <a:chExt cx="2884488" cy="2859088"/>
            </a:xfrm>
          </p:grpSpPr>
          <p:sp>
            <p:nvSpPr>
              <p:cNvPr id="5" name="円/楕円 4"/>
              <p:cNvSpPr/>
              <p:nvPr/>
            </p:nvSpPr>
            <p:spPr bwMode="auto">
              <a:xfrm>
                <a:off x="5727700" y="1257300"/>
                <a:ext cx="2884488" cy="285908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pic>
            <p:nvPicPr>
              <p:cNvPr id="49156" name="図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66701">
                <a:off x="5825333" y="2672399"/>
                <a:ext cx="2397125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57" name="図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4876" y="1736725"/>
                <a:ext cx="1357313" cy="1206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179" name="テキスト ボックス 30"/>
            <p:cNvSpPr txBox="1">
              <a:spLocks noChangeArrowheads="1"/>
            </p:cNvSpPr>
            <p:nvPr/>
          </p:nvSpPr>
          <p:spPr bwMode="auto">
            <a:xfrm>
              <a:off x="5314995" y="1248636"/>
              <a:ext cx="85090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あき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351442" y="3805238"/>
            <a:ext cx="3293834" cy="2904589"/>
            <a:chOff x="3351442" y="3805238"/>
            <a:chExt cx="3293834" cy="2904589"/>
          </a:xfrm>
        </p:grpSpPr>
        <p:sp>
          <p:nvSpPr>
            <p:cNvPr id="49173" name="テキスト ボックス 11"/>
            <p:cNvSpPr txBox="1">
              <a:spLocks noChangeArrowheads="1"/>
            </p:cNvSpPr>
            <p:nvPr/>
          </p:nvSpPr>
          <p:spPr bwMode="auto">
            <a:xfrm>
              <a:off x="3351442" y="6063715"/>
              <a:ext cx="163036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3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夏</a:t>
              </a:r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3792539" y="3805238"/>
              <a:ext cx="2852737" cy="2843212"/>
              <a:chOff x="3792539" y="3805238"/>
              <a:chExt cx="2852737" cy="2843212"/>
            </a:xfrm>
          </p:grpSpPr>
          <p:sp>
            <p:nvSpPr>
              <p:cNvPr id="19" name="円/楕円 18"/>
              <p:cNvSpPr/>
              <p:nvPr/>
            </p:nvSpPr>
            <p:spPr bwMode="auto">
              <a:xfrm>
                <a:off x="3792539" y="3805238"/>
                <a:ext cx="2852737" cy="2843212"/>
              </a:xfrm>
              <a:prstGeom prst="ellipse">
                <a:avLst/>
              </a:prstGeom>
              <a:solidFill>
                <a:srgbClr val="CCFFCC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pic>
            <p:nvPicPr>
              <p:cNvPr id="49163" name="図 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284" y="5060247"/>
                <a:ext cx="1081497" cy="1076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4" name="図 2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3338" y="4770438"/>
                <a:ext cx="1376362" cy="151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28605">
                <a:off x="4678096" y="4017562"/>
                <a:ext cx="1211913" cy="1390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180" name="テキスト ボックス 31"/>
            <p:cNvSpPr txBox="1">
              <a:spLocks noChangeArrowheads="1"/>
            </p:cNvSpPr>
            <p:nvPr/>
          </p:nvSpPr>
          <p:spPr bwMode="auto">
            <a:xfrm>
              <a:off x="3367089" y="5850169"/>
              <a:ext cx="85090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なつ</a:t>
              </a:r>
            </a:p>
          </p:txBody>
        </p:sp>
      </p:grpSp>
      <p:pic>
        <p:nvPicPr>
          <p:cNvPr id="1026" name="Picture 2" descr="里芋の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22" y="1885001"/>
            <a:ext cx="1259843" cy="11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DC28388-DF20-6031-6ACD-391B6612689E}"/>
              </a:ext>
            </a:extLst>
          </p:cNvPr>
          <p:cNvGrpSpPr/>
          <p:nvPr/>
        </p:nvGrpSpPr>
        <p:grpSpPr>
          <a:xfrm>
            <a:off x="6960055" y="3798889"/>
            <a:ext cx="3347584" cy="2932111"/>
            <a:chOff x="6960055" y="3798889"/>
            <a:chExt cx="3347584" cy="2932111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6960055" y="3798889"/>
              <a:ext cx="3347584" cy="2932111"/>
              <a:chOff x="6960055" y="3798889"/>
              <a:chExt cx="3347584" cy="2932111"/>
            </a:xfrm>
          </p:grpSpPr>
          <p:sp>
            <p:nvSpPr>
              <p:cNvPr id="49172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6960055" y="6084888"/>
                <a:ext cx="1658938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36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冬</a:t>
                </a:r>
              </a:p>
            </p:txBody>
          </p:sp>
          <p:sp>
            <p:nvSpPr>
              <p:cNvPr id="49181" name="テキスト ボックス 33"/>
              <p:cNvSpPr txBox="1">
                <a:spLocks noChangeArrowheads="1"/>
              </p:cNvSpPr>
              <p:nvPr/>
            </p:nvSpPr>
            <p:spPr bwMode="auto">
              <a:xfrm>
                <a:off x="6969447" y="5853730"/>
                <a:ext cx="850900" cy="37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ふゆ</a:t>
                </a:r>
              </a:p>
            </p:txBody>
          </p:sp>
          <p:grpSp>
            <p:nvGrpSpPr>
              <p:cNvPr id="11" name="グループ化 10"/>
              <p:cNvGrpSpPr/>
              <p:nvPr/>
            </p:nvGrpSpPr>
            <p:grpSpPr>
              <a:xfrm>
                <a:off x="7402514" y="3798889"/>
                <a:ext cx="2905125" cy="2854325"/>
                <a:chOff x="7402514" y="3798889"/>
                <a:chExt cx="2905125" cy="2854325"/>
              </a:xfrm>
            </p:grpSpPr>
            <p:sp>
              <p:nvSpPr>
                <p:cNvPr id="26" name="円/楕円 25"/>
                <p:cNvSpPr/>
                <p:nvPr/>
              </p:nvSpPr>
              <p:spPr bwMode="auto">
                <a:xfrm>
                  <a:off x="7402514" y="3798889"/>
                  <a:ext cx="2905125" cy="2854325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  <p:pic>
              <p:nvPicPr>
                <p:cNvPr id="49168" name="図 4300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975601">
                  <a:off x="7453313" y="4892299"/>
                  <a:ext cx="1600200" cy="1597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625182" y="4904204"/>
                  <a:ext cx="1486685" cy="15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B87648E6-E26A-1896-833B-F2FB86D6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74137" y="3982502"/>
              <a:ext cx="2173956" cy="1030076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506838-4191-5864-FD37-31F26543D66E}"/>
              </a:ext>
            </a:extLst>
          </p:cNvPr>
          <p:cNvGrpSpPr/>
          <p:nvPr/>
        </p:nvGrpSpPr>
        <p:grpSpPr>
          <a:xfrm>
            <a:off x="1820370" y="1316046"/>
            <a:ext cx="3353936" cy="2783083"/>
            <a:chOff x="1820370" y="1316046"/>
            <a:chExt cx="3353936" cy="2783083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1820370" y="1316046"/>
              <a:ext cx="3353936" cy="2783083"/>
              <a:chOff x="1754734" y="1274763"/>
              <a:chExt cx="3261767" cy="2824162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2132014" y="1274763"/>
                <a:ext cx="2884487" cy="2824162"/>
                <a:chOff x="2132014" y="1274763"/>
                <a:chExt cx="2884487" cy="2824162"/>
              </a:xfrm>
            </p:grpSpPr>
            <p:sp>
              <p:nvSpPr>
                <p:cNvPr id="12" name="円/楕円 11"/>
                <p:cNvSpPr/>
                <p:nvPr/>
              </p:nvSpPr>
              <p:spPr bwMode="auto">
                <a:xfrm>
                  <a:off x="2132014" y="1274763"/>
                  <a:ext cx="2884487" cy="2824162"/>
                </a:xfrm>
                <a:prstGeom prst="ellipse">
                  <a:avLst/>
                </a:prstGeom>
                <a:solidFill>
                  <a:srgbClr val="FFCCFF"/>
                </a:solidFill>
                <a:ln>
                  <a:solidFill>
                    <a:srgbClr val="FF66CC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prstClr val="black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endParaRPr>
                </a:p>
              </p:txBody>
            </p:sp>
            <p:pic>
              <p:nvPicPr>
                <p:cNvPr id="49160" name="図 21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39141">
                  <a:off x="2503488" y="1371601"/>
                  <a:ext cx="2284412" cy="1395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9170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1754734" y="1530351"/>
                <a:ext cx="1604962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36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春</a:t>
                </a:r>
              </a:p>
            </p:txBody>
          </p:sp>
        </p:grpSp>
        <p:sp>
          <p:nvSpPr>
            <p:cNvPr id="49178" name="テキスト ボックス 3"/>
            <p:cNvSpPr txBox="1">
              <a:spLocks noChangeArrowheads="1"/>
            </p:cNvSpPr>
            <p:nvPr/>
          </p:nvSpPr>
          <p:spPr bwMode="auto">
            <a:xfrm>
              <a:off x="1844850" y="1316046"/>
              <a:ext cx="874944" cy="36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はる</a:t>
              </a:r>
            </a:p>
          </p:txBody>
        </p:sp>
        <p:pic>
          <p:nvPicPr>
            <p:cNvPr id="2052" name="Picture 4" descr="三つ葉のイラスト | かわいいフリー素材集 いらすとや">
              <a:extLst>
                <a:ext uri="{FF2B5EF4-FFF2-40B4-BE49-F238E27FC236}">
                  <a16:creationId xmlns:a16="http://schemas.microsoft.com/office/drawing/2014/main" id="{C4DB5A7A-DBB3-5967-C9D9-06E35F359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948" flipH="1">
              <a:off x="2340597" y="2310190"/>
              <a:ext cx="1223681" cy="106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地面から生えた筍のイラスト | かわいいフリー素材集 いらすとや">
              <a:extLst>
                <a:ext uri="{FF2B5EF4-FFF2-40B4-BE49-F238E27FC236}">
                  <a16:creationId xmlns:a16="http://schemas.microsoft.com/office/drawing/2014/main" id="{C76F2EBB-23E0-B4D9-6919-842686820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953" y="2261021"/>
              <a:ext cx="1571741" cy="1544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906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7454">
        <p:fade/>
      </p:transition>
    </mc:Choice>
    <mc:Fallback xmlns="">
      <p:transition spd="med" advClick="0" advTm="47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43"/>
          <p:cNvSpPr/>
          <p:nvPr/>
        </p:nvSpPr>
        <p:spPr>
          <a:xfrm>
            <a:off x="1031972" y="117692"/>
            <a:ext cx="10428270" cy="6697182"/>
          </a:xfrm>
          <a:prstGeom prst="roundRec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31748" name="グループ化 15"/>
          <p:cNvGrpSpPr>
            <a:grpSpLocks/>
          </p:cNvGrpSpPr>
          <p:nvPr/>
        </p:nvGrpSpPr>
        <p:grpSpPr bwMode="auto">
          <a:xfrm>
            <a:off x="5025131" y="4159978"/>
            <a:ext cx="2257607" cy="2663216"/>
            <a:chOff x="4809947" y="4648073"/>
            <a:chExt cx="1714500" cy="1877094"/>
          </a:xfrm>
        </p:grpSpPr>
        <p:grpSp>
          <p:nvGrpSpPr>
            <p:cNvPr id="51225" name="グループ化 54"/>
            <p:cNvGrpSpPr>
              <a:grpSpLocks/>
            </p:cNvGrpSpPr>
            <p:nvPr/>
          </p:nvGrpSpPr>
          <p:grpSpPr bwMode="auto">
            <a:xfrm>
              <a:off x="4809947" y="4648073"/>
              <a:ext cx="1714500" cy="1877094"/>
              <a:chOff x="4818618" y="1196351"/>
              <a:chExt cx="3446856" cy="1876936"/>
            </a:xfrm>
          </p:grpSpPr>
          <p:pic>
            <p:nvPicPr>
              <p:cNvPr id="20" name="Picture 17" descr="Q:\なごみ献立教材研究\Ｂグループ\写真\しば漬\DSCN005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8738" t="17450" r="24800" b="21651"/>
              <a:stretch>
                <a:fillRect/>
              </a:stretch>
            </p:blipFill>
            <p:spPr bwMode="auto">
              <a:xfrm>
                <a:off x="4818618" y="1196351"/>
                <a:ext cx="3446856" cy="151253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1228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5409509" y="2747922"/>
                <a:ext cx="2304472" cy="325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ja-JP" altLang="en-US" sz="2400" dirty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しば漬</a:t>
                </a:r>
              </a:p>
            </p:txBody>
          </p:sp>
        </p:grpSp>
        <p:sp>
          <p:nvSpPr>
            <p:cNvPr id="51226" name="テキスト ボックス 63"/>
            <p:cNvSpPr txBox="1">
              <a:spLocks noChangeArrowheads="1"/>
            </p:cNvSpPr>
            <p:nvPr/>
          </p:nvSpPr>
          <p:spPr bwMode="auto">
            <a:xfrm>
              <a:off x="5637515" y="6075318"/>
              <a:ext cx="477217" cy="21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づけ</a:t>
              </a:r>
            </a:p>
          </p:txBody>
        </p:sp>
      </p:grpSp>
      <p:grpSp>
        <p:nvGrpSpPr>
          <p:cNvPr id="51205" name="グループ化 98"/>
          <p:cNvGrpSpPr>
            <a:grpSpLocks/>
          </p:cNvGrpSpPr>
          <p:nvPr/>
        </p:nvGrpSpPr>
        <p:grpSpPr bwMode="auto">
          <a:xfrm>
            <a:off x="1862477" y="397514"/>
            <a:ext cx="1958113" cy="809375"/>
            <a:chOff x="4716016" y="1004602"/>
            <a:chExt cx="1467176" cy="1655948"/>
          </a:xfrm>
        </p:grpSpPr>
        <p:sp>
          <p:nvSpPr>
            <p:cNvPr id="51224" name="テキスト ボックス 55"/>
            <p:cNvSpPr txBox="1">
              <a:spLocks noChangeArrowheads="1"/>
            </p:cNvSpPr>
            <p:nvPr/>
          </p:nvSpPr>
          <p:spPr bwMode="auto">
            <a:xfrm>
              <a:off x="4716016" y="1004602"/>
              <a:ext cx="1467176" cy="629699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ち    さん   ち   しょう　</a:t>
              </a:r>
            </a:p>
          </p:txBody>
        </p:sp>
        <p:sp>
          <p:nvSpPr>
            <p:cNvPr id="51223" name="テキスト ボックス 16"/>
            <p:cNvSpPr txBox="1">
              <a:spLocks noChangeArrowheads="1"/>
            </p:cNvSpPr>
            <p:nvPr/>
          </p:nvSpPr>
          <p:spPr bwMode="auto">
            <a:xfrm>
              <a:off x="4716016" y="1464125"/>
              <a:ext cx="1467176" cy="119642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地産地消</a:t>
              </a:r>
            </a:p>
          </p:txBody>
        </p:sp>
      </p:grpSp>
      <p:grpSp>
        <p:nvGrpSpPr>
          <p:cNvPr id="31751" name="グループ化 5"/>
          <p:cNvGrpSpPr>
            <a:grpSpLocks/>
          </p:cNvGrpSpPr>
          <p:nvPr/>
        </p:nvGrpSpPr>
        <p:grpSpPr bwMode="auto">
          <a:xfrm>
            <a:off x="7999813" y="4270752"/>
            <a:ext cx="2271027" cy="2568507"/>
            <a:chOff x="4928120" y="1271908"/>
            <a:chExt cx="2361472" cy="2714405"/>
          </a:xfrm>
        </p:grpSpPr>
        <p:sp>
          <p:nvSpPr>
            <p:cNvPr id="102" name="円/楕円 101"/>
            <p:cNvSpPr/>
            <p:nvPr/>
          </p:nvSpPr>
          <p:spPr>
            <a:xfrm>
              <a:off x="4928120" y="1271908"/>
              <a:ext cx="2361472" cy="2071336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51221" name="テキスト ボックス 11"/>
            <p:cNvSpPr txBox="1">
              <a:spLocks noChangeArrowheads="1"/>
            </p:cNvSpPr>
            <p:nvPr/>
          </p:nvSpPr>
          <p:spPr bwMode="auto">
            <a:xfrm>
              <a:off x="5443793" y="3503488"/>
              <a:ext cx="1576266" cy="48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京北みそ</a:t>
              </a:r>
            </a:p>
          </p:txBody>
        </p:sp>
        <p:sp>
          <p:nvSpPr>
            <p:cNvPr id="51222" name="テキスト ボックス 103"/>
            <p:cNvSpPr txBox="1">
              <a:spLocks noChangeArrowheads="1"/>
            </p:cNvSpPr>
            <p:nvPr/>
          </p:nvSpPr>
          <p:spPr bwMode="auto">
            <a:xfrm>
              <a:off x="5230812" y="3326190"/>
              <a:ext cx="1451922" cy="32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けいほく</a:t>
              </a:r>
            </a:p>
          </p:txBody>
        </p:sp>
      </p:grpSp>
      <p:grpSp>
        <p:nvGrpSpPr>
          <p:cNvPr id="2" name="グループ化 1"/>
          <p:cNvGrpSpPr>
            <a:grpSpLocks/>
          </p:cNvGrpSpPr>
          <p:nvPr/>
        </p:nvGrpSpPr>
        <p:grpSpPr bwMode="auto">
          <a:xfrm>
            <a:off x="4207088" y="1089212"/>
            <a:ext cx="2257607" cy="3186411"/>
            <a:chOff x="4630048" y="1507691"/>
            <a:chExt cx="2050610" cy="2833391"/>
          </a:xfrm>
        </p:grpSpPr>
        <p:pic>
          <p:nvPicPr>
            <p:cNvPr id="51217" name="図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9" t="19730" r="7863" b="13596"/>
            <a:stretch>
              <a:fillRect/>
            </a:stretch>
          </p:blipFill>
          <p:spPr bwMode="auto">
            <a:xfrm>
              <a:off x="4630048" y="1507691"/>
              <a:ext cx="2050610" cy="22698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8" name="テキスト ボックス 22"/>
            <p:cNvSpPr txBox="1">
              <a:spLocks noChangeArrowheads="1"/>
            </p:cNvSpPr>
            <p:nvPr/>
          </p:nvSpPr>
          <p:spPr bwMode="auto">
            <a:xfrm>
              <a:off x="4630048" y="3858222"/>
              <a:ext cx="1939924" cy="48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賀茂なす</a:t>
              </a:r>
              <a:endParaRPr lang="ja-JP" altLang="en-US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51219" name="テキスト ボックス 63"/>
            <p:cNvSpPr txBox="1">
              <a:spLocks noChangeArrowheads="1"/>
            </p:cNvSpPr>
            <p:nvPr/>
          </p:nvSpPr>
          <p:spPr bwMode="auto">
            <a:xfrm>
              <a:off x="4911883" y="3706555"/>
              <a:ext cx="863600" cy="27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か  も</a:t>
              </a:r>
            </a:p>
          </p:txBody>
        </p:sp>
      </p:grpSp>
      <p:grpSp>
        <p:nvGrpSpPr>
          <p:cNvPr id="24" name="グループ化 98"/>
          <p:cNvGrpSpPr>
            <a:grpSpLocks/>
          </p:cNvGrpSpPr>
          <p:nvPr/>
        </p:nvGrpSpPr>
        <p:grpSpPr bwMode="auto">
          <a:xfrm>
            <a:off x="3884626" y="530568"/>
            <a:ext cx="5890891" cy="1002711"/>
            <a:chOff x="4581365" y="1277663"/>
            <a:chExt cx="1483111" cy="2051512"/>
          </a:xfrm>
          <a:noFill/>
        </p:grpSpPr>
        <p:sp>
          <p:nvSpPr>
            <p:cNvPr id="25" name="テキスト ボックス 16"/>
            <p:cNvSpPr txBox="1">
              <a:spLocks noChangeArrowheads="1"/>
            </p:cNvSpPr>
            <p:nvPr/>
          </p:nvSpPr>
          <p:spPr bwMode="auto">
            <a:xfrm>
              <a:off x="4581365" y="1628984"/>
              <a:ext cx="1467176" cy="17001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地域で作られたものをその地域で食べる</a:t>
              </a:r>
            </a:p>
          </p:txBody>
        </p:sp>
        <p:sp>
          <p:nvSpPr>
            <p:cNvPr id="26" name="テキスト ボックス 55"/>
            <p:cNvSpPr txBox="1">
              <a:spLocks noChangeArrowheads="1"/>
            </p:cNvSpPr>
            <p:nvPr/>
          </p:nvSpPr>
          <p:spPr bwMode="auto">
            <a:xfrm>
              <a:off x="4638833" y="1277663"/>
              <a:ext cx="1425643" cy="5352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825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  <a:r>
                <a:rPr lang="ja-JP" altLang="en-US" sz="11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ち 　いき  　　　　つく　　　　　　　　　　　　　　　　　　　　　　　　　　　　　　ち　いき　　　　　 た</a:t>
              </a:r>
              <a:endParaRPr lang="ja-JP" altLang="en-US" sz="825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31" name="グループ化 30"/>
          <p:cNvGrpSpPr>
            <a:grpSpLocks/>
          </p:cNvGrpSpPr>
          <p:nvPr/>
        </p:nvGrpSpPr>
        <p:grpSpPr bwMode="auto">
          <a:xfrm>
            <a:off x="6997945" y="1089212"/>
            <a:ext cx="3911069" cy="3186411"/>
            <a:chOff x="3053028" y="1701277"/>
            <a:chExt cx="4401264" cy="3710638"/>
          </a:xfrm>
        </p:grpSpPr>
        <p:pic>
          <p:nvPicPr>
            <p:cNvPr id="32" name="Picture 15" descr="IMG_4668"/>
            <p:cNvPicPr>
              <a:picLocks noChangeAspect="1" noChangeArrowheads="1"/>
            </p:cNvPicPr>
            <p:nvPr/>
          </p:nvPicPr>
          <p:blipFill>
            <a:blip r:embed="rId7" cstate="print">
              <a:lum bright="18000" contrast="20000"/>
            </a:blip>
            <a:srcRect b="9032"/>
            <a:stretch/>
          </p:blipFill>
          <p:spPr bwMode="auto">
            <a:xfrm>
              <a:off x="3053028" y="1701277"/>
              <a:ext cx="4401264" cy="3004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1212" name="テキスト ボックス 4"/>
            <p:cNvSpPr txBox="1">
              <a:spLocks noChangeArrowheads="1"/>
            </p:cNvSpPr>
            <p:nvPr/>
          </p:nvSpPr>
          <p:spPr bwMode="auto">
            <a:xfrm>
              <a:off x="4226524" y="4874297"/>
              <a:ext cx="2509608" cy="53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聖護院だいこん</a:t>
              </a:r>
            </a:p>
          </p:txBody>
        </p:sp>
        <p:sp>
          <p:nvSpPr>
            <p:cNvPr id="51213" name="テキスト ボックス 20"/>
            <p:cNvSpPr txBox="1">
              <a:spLocks noChangeArrowheads="1"/>
            </p:cNvSpPr>
            <p:nvPr/>
          </p:nvSpPr>
          <p:spPr bwMode="auto">
            <a:xfrm>
              <a:off x="3939765" y="4655154"/>
              <a:ext cx="1718506" cy="35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しょうごいん　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464861" y="1277689"/>
            <a:ext cx="3063529" cy="5242710"/>
            <a:chOff x="293484" y="1452738"/>
            <a:chExt cx="2991189" cy="5322533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293484" y="1452738"/>
              <a:ext cx="2991189" cy="5322533"/>
              <a:chOff x="293484" y="1452738"/>
              <a:chExt cx="2991189" cy="5322533"/>
            </a:xfrm>
          </p:grpSpPr>
          <p:pic>
            <p:nvPicPr>
              <p:cNvPr id="1026" name="Picture 2" descr="DSCN8387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21" r="33349" b="3967"/>
              <a:stretch/>
            </p:blipFill>
            <p:spPr bwMode="auto">
              <a:xfrm>
                <a:off x="451797" y="1452738"/>
                <a:ext cx="2095438" cy="461608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293484" y="6292412"/>
                <a:ext cx="2991189" cy="482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240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万願寺とうがらし</a:t>
                </a:r>
              </a:p>
            </p:txBody>
          </p:sp>
        </p:grpSp>
        <p:sp>
          <p:nvSpPr>
            <p:cNvPr id="34" name="テキスト ボックス 63"/>
            <p:cNvSpPr txBox="1">
              <a:spLocks noChangeArrowheads="1"/>
            </p:cNvSpPr>
            <p:nvPr/>
          </p:nvSpPr>
          <p:spPr bwMode="auto">
            <a:xfrm>
              <a:off x="339639" y="6114051"/>
              <a:ext cx="1286463" cy="321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まんがんじ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36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 bwMode="auto">
          <a:xfrm>
            <a:off x="118739" y="1103083"/>
            <a:ext cx="7762123" cy="481074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47126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60" y="1977233"/>
            <a:ext cx="1746361" cy="120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EF9255A-CC17-A664-84B2-CD88BE9E6C9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5031192" y="2561388"/>
            <a:ext cx="2782191" cy="251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EFFC54B-B25E-5608-DA00-6BCAA6FBB7D6}"/>
              </a:ext>
            </a:extLst>
          </p:cNvPr>
          <p:cNvGrpSpPr/>
          <p:nvPr/>
        </p:nvGrpSpPr>
        <p:grpSpPr>
          <a:xfrm>
            <a:off x="5672569" y="3132106"/>
            <a:ext cx="1339530" cy="1369953"/>
            <a:chOff x="8193601" y="1651235"/>
            <a:chExt cx="1339530" cy="1369953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B3BF1597-A7AB-8811-51ED-7CBE548A7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9" t="26468" r="31129" b="6850"/>
            <a:stretch/>
          </p:blipFill>
          <p:spPr>
            <a:xfrm rot="917174">
              <a:off x="8193601" y="1736756"/>
              <a:ext cx="1170720" cy="128443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80408F5B-FF66-392E-80D6-5233C6843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9" t="26468" r="31129" b="6850"/>
            <a:stretch/>
          </p:blipFill>
          <p:spPr>
            <a:xfrm rot="9432222">
              <a:off x="8334705" y="1651235"/>
              <a:ext cx="1198426" cy="1314830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D0ED48C-FAB6-6073-800D-D10619AB5BAD}"/>
              </a:ext>
            </a:extLst>
          </p:cNvPr>
          <p:cNvGrpSpPr/>
          <p:nvPr/>
        </p:nvGrpSpPr>
        <p:grpSpPr>
          <a:xfrm>
            <a:off x="2640710" y="2133823"/>
            <a:ext cx="2684128" cy="3366520"/>
            <a:chOff x="2553562" y="2121924"/>
            <a:chExt cx="2684128" cy="3366520"/>
          </a:xfrm>
        </p:grpSpPr>
        <p:pic>
          <p:nvPicPr>
            <p:cNvPr id="19" name="Picture 4" descr="\\file.ad.edu.city.kyoto.jp\UNT2\prj\なごみ献立教材研究\写真データ\食器\小皿.JPG">
              <a:extLst>
                <a:ext uri="{FF2B5EF4-FFF2-40B4-BE49-F238E27FC236}">
                  <a16:creationId xmlns:a16="http://schemas.microsoft.com/office/drawing/2014/main" id="{344CB640-130C-458F-0830-B79BCD74D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1" t="22675" r="29596" b="19052"/>
            <a:stretch>
              <a:fillRect/>
            </a:stretch>
          </p:blipFill>
          <p:spPr bwMode="auto">
            <a:xfrm>
              <a:off x="2553562" y="2654380"/>
              <a:ext cx="2593045" cy="226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C0343970-1AC9-71BF-AFBD-422D9EB90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A349A4"/>
                </a:clrFrom>
                <a:clrTo>
                  <a:srgbClr val="A349A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342" y="3354997"/>
              <a:ext cx="1452786" cy="100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図 2">
              <a:extLst>
                <a:ext uri="{FF2B5EF4-FFF2-40B4-BE49-F238E27FC236}">
                  <a16:creationId xmlns:a16="http://schemas.microsoft.com/office/drawing/2014/main" id="{C0600259-EA8E-21ED-F7FB-DA281198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926" y="2121924"/>
              <a:ext cx="819764" cy="81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12">
              <a:extLst>
                <a:ext uri="{FF2B5EF4-FFF2-40B4-BE49-F238E27FC236}">
                  <a16:creationId xmlns:a16="http://schemas.microsoft.com/office/drawing/2014/main" id="{12ABF0DE-6E17-666B-5DBB-25DB2737A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033" y="5026779"/>
              <a:ext cx="21449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ごまめ</a:t>
              </a:r>
              <a:endParaRPr lang="en-US" altLang="ja-JP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sp>
        <p:nvSpPr>
          <p:cNvPr id="47150" name="テキスト ボックス 55"/>
          <p:cNvSpPr txBox="1">
            <a:spLocks noChangeArrowheads="1"/>
          </p:cNvSpPr>
          <p:nvPr/>
        </p:nvSpPr>
        <p:spPr bwMode="auto">
          <a:xfrm>
            <a:off x="405810" y="1374501"/>
            <a:ext cx="1582343" cy="30777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ぎょう  じ   しょく　</a:t>
            </a:r>
          </a:p>
        </p:txBody>
      </p:sp>
      <p:sp>
        <p:nvSpPr>
          <p:cNvPr id="47149" name="テキスト ボックス 16"/>
          <p:cNvSpPr txBox="1">
            <a:spLocks noChangeArrowheads="1"/>
          </p:cNvSpPr>
          <p:nvPr/>
        </p:nvSpPr>
        <p:spPr bwMode="auto">
          <a:xfrm>
            <a:off x="405810" y="1600936"/>
            <a:ext cx="1582342" cy="5847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行事食</a:t>
            </a:r>
          </a:p>
        </p:txBody>
      </p:sp>
      <p:sp>
        <p:nvSpPr>
          <p:cNvPr id="3" name="角丸四角形 1">
            <a:extLst>
              <a:ext uri="{FF2B5EF4-FFF2-40B4-BE49-F238E27FC236}">
                <a16:creationId xmlns:a16="http://schemas.microsoft.com/office/drawing/2014/main" id="{06C98F0E-57C5-C334-AE01-2BBEDF80A847}"/>
              </a:ext>
            </a:extLst>
          </p:cNvPr>
          <p:cNvSpPr/>
          <p:nvPr/>
        </p:nvSpPr>
        <p:spPr bwMode="auto">
          <a:xfrm>
            <a:off x="8044410" y="1103083"/>
            <a:ext cx="4064501" cy="481074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C86EC08-5536-720F-211B-DC7C1D21D47B}"/>
              </a:ext>
            </a:extLst>
          </p:cNvPr>
          <p:cNvGrpSpPr/>
          <p:nvPr/>
        </p:nvGrpSpPr>
        <p:grpSpPr>
          <a:xfrm>
            <a:off x="8693770" y="2400735"/>
            <a:ext cx="3020190" cy="3067549"/>
            <a:chOff x="4436386" y="3415675"/>
            <a:chExt cx="3472450" cy="3887901"/>
          </a:xfrm>
        </p:grpSpPr>
        <p:sp>
          <p:nvSpPr>
            <p:cNvPr id="6" name="テキスト ボックス 11">
              <a:extLst>
                <a:ext uri="{FF2B5EF4-FFF2-40B4-BE49-F238E27FC236}">
                  <a16:creationId xmlns:a16="http://schemas.microsoft.com/office/drawing/2014/main" id="{2558457E-CBF6-94DC-C421-B99EF1EE4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2431" y="6718448"/>
              <a:ext cx="2493921" cy="585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ういろう　　</a:t>
              </a:r>
            </a:p>
          </p:txBody>
        </p:sp>
        <p:pic>
          <p:nvPicPr>
            <p:cNvPr id="7" name="Picture 2" descr="X:\☆和（なごみ）献立\小皿.JPG">
              <a:extLst>
                <a:ext uri="{FF2B5EF4-FFF2-40B4-BE49-F238E27FC236}">
                  <a16:creationId xmlns:a16="http://schemas.microsoft.com/office/drawing/2014/main" id="{9D64BE77-4643-8C30-6919-9101797D1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7" t="20003" r="26929" b="17992"/>
            <a:stretch>
              <a:fillRect/>
            </a:stretch>
          </p:blipFill>
          <p:spPr bwMode="auto">
            <a:xfrm>
              <a:off x="4436386" y="3415675"/>
              <a:ext cx="3472450" cy="31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図 10" descr="カップ, 屋内, ドーナツ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6EB36D7A-EAF3-ED9D-9BAD-60A912DF9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484" b="73113" l="32647" r="71684">
                          <a14:foregroundMark x1="41187" y1="36819" x2="42308" y2="41179"/>
                          <a14:foregroundMark x1="42308" y1="41179" x2="38552" y2="37747"/>
                          <a14:foregroundMark x1="38552" y1="37747" x2="41066" y2="35890"/>
                          <a14:foregroundMark x1="41066" y1="35890" x2="40006" y2="39847"/>
                          <a14:foregroundMark x1="40006" y1="39847" x2="37220" y2="41219"/>
                          <a14:foregroundMark x1="37220" y1="41219" x2="33858" y2="40452"/>
                          <a14:foregroundMark x1="33858" y1="40452" x2="32465" y2="45256"/>
                          <a14:foregroundMark x1="32465" y1="45256" x2="32647" y2="54340"/>
                          <a14:foregroundMark x1="32647" y1="54340" x2="34888" y2="62535"/>
                          <a14:foregroundMark x1="34888" y1="62535" x2="37492" y2="65886"/>
                          <a14:foregroundMark x1="37492" y1="65886" x2="37674" y2="67784"/>
                          <a14:foregroundMark x1="37977" y1="68591" x2="37977" y2="68591"/>
                          <a14:foregroundMark x1="37735" y1="35204" x2="39612" y2="32297"/>
                          <a14:foregroundMark x1="39612" y1="32297" x2="44973" y2="27937"/>
                          <a14:foregroundMark x1="44973" y1="27937" x2="47820" y2="27977"/>
                          <a14:foregroundMark x1="47820" y1="27977" x2="54543" y2="26564"/>
                          <a14:foregroundMark x1="54482" y1="26928" x2="55713" y2="26678"/>
                          <a14:foregroundMark x1="65206" y1="28677" x2="68231" y2="32095"/>
                          <a14:foregroundMark x1="68231" y1="32095" x2="70260" y2="35567"/>
                          <a14:foregroundMark x1="70260" y1="35567" x2="71411" y2="39403"/>
                          <a14:foregroundMark x1="71411" y1="39403" x2="70533" y2="43278"/>
                          <a14:foregroundMark x1="70533" y1="43278" x2="68443" y2="47154"/>
                          <a14:foregroundMark x1="68443" y1="47154" x2="67626" y2="50182"/>
                          <a14:foregroundMark x1="55179" y1="28099" x2="57965" y2="30077"/>
                          <a14:foregroundMark x1="57965" y1="30077" x2="64627" y2="31530"/>
                          <a14:foregroundMark x1="64627" y1="31530" x2="68474" y2="37909"/>
                          <a14:foregroundMark x1="68474" y1="37909" x2="68595" y2="38797"/>
                          <a14:foregroundMark x1="45942" y1="27856" x2="55930" y2="26234"/>
                          <a14:foregroundMark x1="66257" y1="28889" x2="68686" y2="32943"/>
                          <a14:foregroundMark x1="68686" y1="32943" x2="71684" y2="42188"/>
                          <a14:foregroundMark x1="71684" y1="42188" x2="69231" y2="44610"/>
                          <a14:foregroundMark x1="67323" y1="59427" x2="65263" y2="70892"/>
                          <a14:foregroundMark x1="39673" y1="68308" x2="46093" y2="71821"/>
                          <a14:foregroundMark x1="46093" y1="71821" x2="61114" y2="74970"/>
                          <a14:foregroundMark x1="61114" y1="74970" x2="64749" y2="73113"/>
                          <a14:foregroundMark x1="64749" y1="73113" x2="64991" y2="70610"/>
                          <a14:backgroundMark x1="55966" y1="26161" x2="59176" y2="26322"/>
                          <a14:backgroundMark x1="59176" y1="26322" x2="64809" y2="28664"/>
                          <a14:backgroundMark x1="64809" y1="28664" x2="61236" y2="26524"/>
                          <a14:backgroundMark x1="61236" y1="26524" x2="64900" y2="25797"/>
                          <a14:backgroundMark x1="64900" y1="25797" x2="65506" y2="26807"/>
                          <a14:backgroundMark x1="62962" y1="26484" x2="65809" y2="27654"/>
                          <a14:backgroundMark x1="65809" y1="27654" x2="63446" y2="259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88" t="23545" r="27749" b="23474"/>
            <a:stretch/>
          </p:blipFill>
          <p:spPr>
            <a:xfrm>
              <a:off x="5048055" y="4238837"/>
              <a:ext cx="1975028" cy="1818217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2301CA5-1D63-1582-1F7B-49022580219D}"/>
              </a:ext>
            </a:extLst>
          </p:cNvPr>
          <p:cNvGrpSpPr/>
          <p:nvPr/>
        </p:nvGrpSpPr>
        <p:grpSpPr>
          <a:xfrm>
            <a:off x="9329987" y="1378638"/>
            <a:ext cx="1480886" cy="793425"/>
            <a:chOff x="9265160" y="1325233"/>
            <a:chExt cx="1480886" cy="793425"/>
          </a:xfrm>
        </p:grpSpPr>
        <p:sp>
          <p:nvSpPr>
            <p:cNvPr id="47148" name="テキスト ボックス 55"/>
            <p:cNvSpPr txBox="1">
              <a:spLocks noChangeArrowheads="1"/>
            </p:cNvSpPr>
            <p:nvPr/>
          </p:nvSpPr>
          <p:spPr bwMode="auto">
            <a:xfrm>
              <a:off x="9265160" y="1325233"/>
              <a:ext cx="1479698" cy="307777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わ     が    し</a:t>
              </a:r>
            </a:p>
          </p:txBody>
        </p:sp>
        <p:sp>
          <p:nvSpPr>
            <p:cNvPr id="47147" name="テキスト ボックス 16"/>
            <p:cNvSpPr txBox="1">
              <a:spLocks noChangeArrowheads="1"/>
            </p:cNvSpPr>
            <p:nvPr/>
          </p:nvSpPr>
          <p:spPr bwMode="auto">
            <a:xfrm>
              <a:off x="9266348" y="1533883"/>
              <a:ext cx="1479698" cy="584775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和菓子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29D9611-8651-F7B2-A901-F454787E8BB3}"/>
              </a:ext>
            </a:extLst>
          </p:cNvPr>
          <p:cNvGrpSpPr/>
          <p:nvPr/>
        </p:nvGrpSpPr>
        <p:grpSpPr>
          <a:xfrm>
            <a:off x="171546" y="2159943"/>
            <a:ext cx="3146262" cy="3308341"/>
            <a:chOff x="137427" y="2180103"/>
            <a:chExt cx="3146262" cy="3308341"/>
          </a:xfrm>
        </p:grpSpPr>
        <p:pic>
          <p:nvPicPr>
            <p:cNvPr id="47134" name="図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340" y="2180103"/>
              <a:ext cx="890279" cy="880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372FCDC6-40FD-B4A9-A2D2-679527D84694}"/>
                </a:ext>
              </a:extLst>
            </p:cNvPr>
            <p:cNvGrpSpPr/>
            <p:nvPr/>
          </p:nvGrpSpPr>
          <p:grpSpPr>
            <a:xfrm>
              <a:off x="137427" y="2476736"/>
              <a:ext cx="3146262" cy="3011708"/>
              <a:chOff x="-360503" y="1581091"/>
              <a:chExt cx="4592327" cy="4235066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C6420F60-9DF6-E590-06CC-2FE80B77DFB4}"/>
                  </a:ext>
                </a:extLst>
              </p:cNvPr>
              <p:cNvGrpSpPr/>
              <p:nvPr/>
            </p:nvGrpSpPr>
            <p:grpSpPr>
              <a:xfrm>
                <a:off x="-360503" y="1581091"/>
                <a:ext cx="4058476" cy="3446043"/>
                <a:chOff x="-62053" y="1557361"/>
                <a:chExt cx="3507658" cy="3107606"/>
              </a:xfrm>
            </p:grpSpPr>
            <p:pic>
              <p:nvPicPr>
                <p:cNvPr id="16" name="図 5">
                  <a:extLst>
                    <a:ext uri="{FF2B5EF4-FFF2-40B4-BE49-F238E27FC236}">
                      <a16:creationId xmlns:a16="http://schemas.microsoft.com/office/drawing/2014/main" id="{81D30BA7-EB8B-D6AF-2651-ED097D3A97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2053" y="1557361"/>
                  <a:ext cx="3507658" cy="31076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図 13" descr="C:\Users\cb057090\AppData\Local\Temp\SOWDIR0\CIMG3101.JPG">
                  <a:extLst>
                    <a:ext uri="{FF2B5EF4-FFF2-40B4-BE49-F238E27FC236}">
                      <a16:creationId xmlns:a16="http://schemas.microsoft.com/office/drawing/2014/main" id="{652333A7-9132-C215-1442-4591220078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108" t="8801" r="38422" b="63037"/>
                <a:stretch>
                  <a:fillRect/>
                </a:stretch>
              </p:blipFill>
              <p:spPr bwMode="auto">
                <a:xfrm>
                  <a:off x="513891" y="2254836"/>
                  <a:ext cx="2176850" cy="1904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テキスト ボックス 11">
                <a:extLst>
                  <a:ext uri="{FF2B5EF4-FFF2-40B4-BE49-F238E27FC236}">
                    <a16:creationId xmlns:a16="http://schemas.microsoft.com/office/drawing/2014/main" id="{93A147A0-5D42-BD42-3063-9AAE956FB4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90871" y="5166963"/>
                <a:ext cx="4422695" cy="649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2400" b="1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里いもの煮つけ</a:t>
                </a:r>
              </a:p>
            </p:txBody>
          </p:sp>
        </p:grpSp>
        <p:sp>
          <p:nvSpPr>
            <p:cNvPr id="12" name="テキスト ボックス 63">
              <a:extLst>
                <a:ext uri="{FF2B5EF4-FFF2-40B4-BE49-F238E27FC236}">
                  <a16:creationId xmlns:a16="http://schemas.microsoft.com/office/drawing/2014/main" id="{E659BB27-4E6B-59E4-79B6-D3DF979051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061" y="4831074"/>
              <a:ext cx="599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に</a:t>
              </a:r>
            </a:p>
          </p:txBody>
        </p:sp>
        <p:sp>
          <p:nvSpPr>
            <p:cNvPr id="9" name="テキスト ボックス 63">
              <a:extLst>
                <a:ext uri="{FF2B5EF4-FFF2-40B4-BE49-F238E27FC236}">
                  <a16:creationId xmlns:a16="http://schemas.microsoft.com/office/drawing/2014/main" id="{0162F343-ED7F-9B91-93B0-ADAD45936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852" y="4831074"/>
              <a:ext cx="599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さと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7FED699-0699-E187-32AC-51F7141F65E1}"/>
              </a:ext>
            </a:extLst>
          </p:cNvPr>
          <p:cNvGrpSpPr/>
          <p:nvPr/>
        </p:nvGrpSpPr>
        <p:grpSpPr>
          <a:xfrm>
            <a:off x="5146607" y="4841592"/>
            <a:ext cx="2151063" cy="641047"/>
            <a:chOff x="5146607" y="4841592"/>
            <a:chExt cx="2151063" cy="641047"/>
          </a:xfrm>
        </p:grpSpPr>
        <p:sp>
          <p:nvSpPr>
            <p:cNvPr id="27" name="テキスト ボックス 12">
              <a:extLst>
                <a:ext uri="{FF2B5EF4-FFF2-40B4-BE49-F238E27FC236}">
                  <a16:creationId xmlns:a16="http://schemas.microsoft.com/office/drawing/2014/main" id="{95C9D133-63C1-ADE6-0943-3EA4098F0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6607" y="5020974"/>
              <a:ext cx="21449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ちらしずしの具</a:t>
              </a:r>
              <a:endParaRPr lang="en-US" altLang="ja-JP" sz="2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0" name="テキスト ボックス 63">
              <a:extLst>
                <a:ext uri="{FF2B5EF4-FFF2-40B4-BE49-F238E27FC236}">
                  <a16:creationId xmlns:a16="http://schemas.microsoft.com/office/drawing/2014/main" id="{3B5C810C-8950-C13A-4D97-A6E800174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8267" y="4841592"/>
              <a:ext cx="599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1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ぐ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4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テキスト ボックス 3"/>
          <p:cNvSpPr txBox="1">
            <a:spLocks noChangeArrowheads="1"/>
          </p:cNvSpPr>
          <p:nvPr/>
        </p:nvSpPr>
        <p:spPr bwMode="auto">
          <a:xfrm>
            <a:off x="13452475" y="168592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7349" name="テキスト ボックス 7"/>
          <p:cNvSpPr txBox="1">
            <a:spLocks noChangeArrowheads="1"/>
          </p:cNvSpPr>
          <p:nvPr/>
        </p:nvSpPr>
        <p:spPr bwMode="auto">
          <a:xfrm>
            <a:off x="2876550" y="120650"/>
            <a:ext cx="6192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57350" name="グループ化 23"/>
          <p:cNvGrpSpPr>
            <a:grpSpLocks/>
          </p:cNvGrpSpPr>
          <p:nvPr/>
        </p:nvGrpSpPr>
        <p:grpSpPr bwMode="auto">
          <a:xfrm>
            <a:off x="3494400" y="324567"/>
            <a:ext cx="5184775" cy="1348481"/>
            <a:chOff x="-1836712" y="1588"/>
            <a:chExt cx="5184775" cy="1339634"/>
          </a:xfrm>
        </p:grpSpPr>
        <p:sp>
          <p:nvSpPr>
            <p:cNvPr id="19" name="角丸四角形 18"/>
            <p:cNvSpPr/>
            <p:nvPr/>
          </p:nvSpPr>
          <p:spPr>
            <a:xfrm>
              <a:off x="-1836712" y="1588"/>
              <a:ext cx="5184775" cy="1270000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7366" name="テキスト ボックス 6"/>
            <p:cNvSpPr txBox="1">
              <a:spLocks noChangeArrowheads="1"/>
            </p:cNvSpPr>
            <p:nvPr/>
          </p:nvSpPr>
          <p:spPr bwMode="auto">
            <a:xfrm>
              <a:off x="-1260450" y="325222"/>
              <a:ext cx="40322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0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旬の食べ物</a:t>
              </a:r>
            </a:p>
          </p:txBody>
        </p:sp>
        <p:sp>
          <p:nvSpPr>
            <p:cNvPr id="57367" name="テキスト ボックス 7"/>
            <p:cNvSpPr txBox="1">
              <a:spLocks noChangeArrowheads="1"/>
            </p:cNvSpPr>
            <p:nvPr/>
          </p:nvSpPr>
          <p:spPr bwMode="auto">
            <a:xfrm>
              <a:off x="-1322235" y="36828"/>
              <a:ext cx="966931" cy="45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しゅん</a:t>
              </a:r>
            </a:p>
          </p:txBody>
        </p:sp>
        <p:sp>
          <p:nvSpPr>
            <p:cNvPr id="57368" name="テキスト ボックス 8"/>
            <p:cNvSpPr txBox="1">
              <a:spLocks noChangeArrowheads="1"/>
            </p:cNvSpPr>
            <p:nvPr/>
          </p:nvSpPr>
          <p:spPr bwMode="auto">
            <a:xfrm>
              <a:off x="468338" y="36828"/>
              <a:ext cx="471604" cy="45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</a:t>
              </a:r>
            </a:p>
          </p:txBody>
        </p:sp>
        <p:sp>
          <p:nvSpPr>
            <p:cNvPr id="57369" name="テキスト ボックス 9"/>
            <p:cNvSpPr txBox="1">
              <a:spLocks noChangeArrowheads="1"/>
            </p:cNvSpPr>
            <p:nvPr/>
          </p:nvSpPr>
          <p:spPr bwMode="auto">
            <a:xfrm>
              <a:off x="1848561" y="36828"/>
              <a:ext cx="739305" cy="45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もの</a:t>
              </a:r>
            </a:p>
          </p:txBody>
        </p:sp>
      </p:grpSp>
      <p:sp>
        <p:nvSpPr>
          <p:cNvPr id="57351" name="テキスト ボックス 3"/>
          <p:cNvSpPr txBox="1">
            <a:spLocks noChangeArrowheads="1"/>
          </p:cNvSpPr>
          <p:nvPr/>
        </p:nvSpPr>
        <p:spPr bwMode="auto">
          <a:xfrm>
            <a:off x="13739813" y="2276475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BFE2DAC7-1DBC-3C0B-9ACE-BC5E25B1C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430" y="5453761"/>
            <a:ext cx="1871860" cy="64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みつば</a:t>
            </a:r>
          </a:p>
        </p:txBody>
      </p:sp>
      <p:pic>
        <p:nvPicPr>
          <p:cNvPr id="8" name="Picture 11" descr="\\file.ad.edu.city.kyoto.jp\UNT2\prj\なごみ献立教材研究\Ａグループ\冨永\みつば３.jpg">
            <a:extLst>
              <a:ext uri="{FF2B5EF4-FFF2-40B4-BE49-F238E27FC236}">
                <a16:creationId xmlns:a16="http://schemas.microsoft.com/office/drawing/2014/main" id="{91F52AF3-BA80-E088-EDB0-B6A353211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531" b="2699"/>
          <a:stretch/>
        </p:blipFill>
        <p:spPr bwMode="auto">
          <a:xfrm>
            <a:off x="727267" y="2069427"/>
            <a:ext cx="2292187" cy="311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1A457CB-A283-84A1-4B77-38652CDF35B5}"/>
              </a:ext>
            </a:extLst>
          </p:cNvPr>
          <p:cNvGrpSpPr/>
          <p:nvPr/>
        </p:nvGrpSpPr>
        <p:grpSpPr>
          <a:xfrm>
            <a:off x="3445609" y="3062633"/>
            <a:ext cx="8618537" cy="3037207"/>
            <a:chOff x="3445609" y="3062633"/>
            <a:chExt cx="8618537" cy="3037207"/>
          </a:xfrm>
        </p:grpSpPr>
        <p:sp>
          <p:nvSpPr>
            <p:cNvPr id="17" name="テキスト ボックス 18">
              <a:extLst>
                <a:ext uri="{FF2B5EF4-FFF2-40B4-BE49-F238E27FC236}">
                  <a16:creationId xmlns:a16="http://schemas.microsoft.com/office/drawing/2014/main" id="{BFC3CAE3-EA30-3005-13AC-FECDCEB8D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6962" y="5453502"/>
              <a:ext cx="2195830" cy="64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36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さわら</a:t>
              </a:r>
              <a:endPara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grpSp>
          <p:nvGrpSpPr>
            <p:cNvPr id="18" name="グループ化 4">
              <a:extLst>
                <a:ext uri="{FF2B5EF4-FFF2-40B4-BE49-F238E27FC236}">
                  <a16:creationId xmlns:a16="http://schemas.microsoft.com/office/drawing/2014/main" id="{4CBD1B8E-67B1-4A77-9FC7-25AA4C94B1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5609" y="3062633"/>
              <a:ext cx="8618537" cy="2087465"/>
              <a:chOff x="107504" y="3537428"/>
              <a:chExt cx="5855815" cy="1703373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6AC7148-40F5-3B63-49DE-9059051600E2}"/>
                  </a:ext>
                </a:extLst>
              </p:cNvPr>
              <p:cNvSpPr/>
              <p:nvPr/>
            </p:nvSpPr>
            <p:spPr bwMode="auto">
              <a:xfrm>
                <a:off x="107504" y="3537348"/>
                <a:ext cx="5855815" cy="1703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1" name="図 19">
                <a:extLst>
                  <a:ext uri="{FF2B5EF4-FFF2-40B4-BE49-F238E27FC236}">
                    <a16:creationId xmlns:a16="http://schemas.microsoft.com/office/drawing/2014/main" id="{BB452A95-4F75-308F-D5C1-96D7718DB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24" y="3641712"/>
                <a:ext cx="5616575" cy="1471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068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2.4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6.8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5.3|3.6"/>
</p:tagLst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7" ma:contentTypeDescription="新しいドキュメントを作成します。" ma:contentTypeScope="" ma:versionID="4170320e808174d925893eed18d1d9cf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9f7155be485bc28e7602bdda8dfe70c7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A02AE6-DC86-4859-B86F-4C0B54C6B3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6558DE-DF66-4F7C-9143-DDE74C31BB35}">
  <ds:schemaRefs>
    <ds:schemaRef ds:uri="http://purl.org/dc/elements/1.1/"/>
    <ds:schemaRef ds:uri="568903fa-c7eb-4110-a242-edf4570a66c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cccc959-cbcd-4f5a-8246-4a64457110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692C99-9F66-495B-8294-10550D5571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195</Words>
  <Application>Microsoft Office PowerPoint</Application>
  <PresentationFormat>ワイド画面</PresentationFormat>
  <Paragraphs>81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ＭＳ Ｐゴシック</vt:lpstr>
      <vt:lpstr>UD デジタル 教科書体 NK-B</vt:lpstr>
      <vt:lpstr>游ゴシック</vt:lpstr>
      <vt:lpstr>Arial</vt:lpstr>
      <vt:lpstr>Calibri</vt:lpstr>
      <vt:lpstr>Century</vt:lpstr>
      <vt:lpstr>1_Office テーマ</vt:lpstr>
      <vt:lpstr>Office ​​テーマ</vt:lpstr>
      <vt:lpstr>3月の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京都市教育委員会</dc:creator>
  <cp:lastModifiedBy>京都市教育委員会</cp:lastModifiedBy>
  <cp:revision>8</cp:revision>
  <cp:lastPrinted>2025-09-12T05:49:43Z</cp:lastPrinted>
  <dcterms:created xsi:type="dcterms:W3CDTF">2024-08-19T01:43:14Z</dcterms:created>
  <dcterms:modified xsi:type="dcterms:W3CDTF">2026-03-30T01:37:55Z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