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0" r:id="rId4"/>
    <p:sldMasterId id="2147502521" r:id="rId5"/>
  </p:sldMasterIdLst>
  <p:notesMasterIdLst>
    <p:notesMasterId r:id="rId14"/>
  </p:notesMasterIdLst>
  <p:handoutMasterIdLst>
    <p:handoutMasterId r:id="rId15"/>
  </p:handoutMasterIdLst>
  <p:sldIdLst>
    <p:sldId id="381" r:id="rId6"/>
    <p:sldId id="432" r:id="rId7"/>
    <p:sldId id="430" r:id="rId8"/>
    <p:sldId id="436" r:id="rId9"/>
    <p:sldId id="313" r:id="rId10"/>
    <p:sldId id="351" r:id="rId11"/>
    <p:sldId id="425" r:id="rId12"/>
    <p:sldId id="404" r:id="rId13"/>
  </p:sldIdLst>
  <p:sldSz cx="12192000" cy="6858000"/>
  <p:notesSz cx="987266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京都市教育委員会" initials="k" lastIdx="83" clrIdx="0">
    <p:extLst>
      <p:ext uri="{19B8F6BF-5375-455C-9EA6-DF929625EA0E}">
        <p15:presenceInfo xmlns:p15="http://schemas.microsoft.com/office/powerpoint/2012/main" userId="京都市教育委員会" providerId="None"/>
      </p:ext>
    </p:extLst>
  </p:cmAuthor>
  <p:cmAuthor id="2" name="長谷川　みずほ" initials="長谷" lastIdx="3" clrIdx="1">
    <p:extLst>
      <p:ext uri="{19B8F6BF-5375-455C-9EA6-DF929625EA0E}">
        <p15:presenceInfo xmlns:p15="http://schemas.microsoft.com/office/powerpoint/2012/main" userId="S::e0002040@m365.edu.city.kyoto.jp::bbe54550-c65d-466e-b1e1-719c7ab6f3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BAE18F"/>
    <a:srgbClr val="79D9D7"/>
    <a:srgbClr val="FFFF99"/>
    <a:srgbClr val="F27264"/>
    <a:srgbClr val="ED331F"/>
    <a:srgbClr val="15E0DB"/>
    <a:srgbClr val="FF99FF"/>
    <a:srgbClr val="FFCCCC"/>
    <a:srgbClr val="0AF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F80F0-9259-4986-B2BE-1D1700C3B6B6}" v="1" dt="2025-09-12T06:11:04.459"/>
    <p1510:client id="{98034D11-9A31-4324-8065-7265B5F4EA15}" v="685" dt="2025-09-12T07:54:30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14" autoAdjust="0"/>
  </p:normalViewPr>
  <p:slideViewPr>
    <p:cSldViewPr snapToGrid="0">
      <p:cViewPr varScale="1">
        <p:scale>
          <a:sx n="48" d="100"/>
          <a:sy n="48" d="100"/>
        </p:scale>
        <p:origin x="134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9008" cy="3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329" y="0"/>
            <a:ext cx="4279006" cy="3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0FC3338-593A-41A8-9710-D755A012BF55}" type="datetimeFigureOut">
              <a:rPr lang="ja-JP" altLang="en-US"/>
              <a:pPr>
                <a:defRPr/>
              </a:pPr>
              <a:t>2025/12/9</a:t>
            </a:fld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7620"/>
            <a:ext cx="4279008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329" y="6397620"/>
            <a:ext cx="4279006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27041F6-7715-4C2E-B436-9CD59B0E3F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810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9008" cy="337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329" y="0"/>
            <a:ext cx="4279006" cy="337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D652150-E263-48AB-B838-6FAA224879C7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569" y="3199352"/>
            <a:ext cx="7899527" cy="30313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620"/>
            <a:ext cx="4279008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329" y="6397620"/>
            <a:ext cx="4279006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57B8E-EB12-4C8E-82FB-E38F4BD313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58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B587CEB-7834-4628-BF6E-87D3E70DC772}" type="slidenum">
              <a:rPr lang="ja-JP" altLang="en-US" sz="1200" smtClean="0">
                <a:solidFill>
                  <a:srgbClr val="000000"/>
                </a:solidFill>
              </a:rPr>
              <a:pPr/>
              <a:t>1</a:t>
            </a:fld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C4FDC3-E7DB-463C-BA51-FD6AD8412506}" type="slidenum">
              <a:rPr lang="ja-JP" altLang="en-US" sz="1200" smtClean="0">
                <a:solidFill>
                  <a:srgbClr val="000000"/>
                </a:solidFill>
              </a:rPr>
              <a:pPr/>
              <a:t>2</a:t>
            </a:fld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8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7A7D0C2-B060-4BF4-A3BE-3EDCBC1C44A2}" type="slidenum">
              <a:rPr lang="ja-JP" altLang="en-US" sz="1200" smtClean="0"/>
              <a:pPr/>
              <a:t>3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5254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475C3EDB-EB66-4697-AE3E-88EECB674DB8}" type="slidenum">
              <a:rPr lang="ja-JP" altLang="en-US">
                <a:solidFill>
                  <a:srgbClr val="000000"/>
                </a:solidFill>
              </a:rPr>
              <a:pPr/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dirty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9C479662-A9D1-4930-AE63-DE4E2471D255}" type="slidenum">
              <a:rPr lang="ja-JP" altLang="en-US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791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B98D2D5B-D5F0-44AC-81F1-4F7D1A914309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2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675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BA194E5-2461-429E-9081-71E78B85AA5A}" type="slidenum">
              <a:rPr lang="ja-JP" altLang="en-US" sz="1200">
                <a:latin typeface="Calibri" panose="020F0502020204030204" pitchFamily="34" charset="0"/>
              </a:rPr>
              <a:pPr/>
              <a:t>7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2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5CBB31-3D9C-4FB1-A909-12B23A4DBC09}" type="slidenum">
              <a:rPr lang="ja-JP" altLang="en-US" sz="1200" smtClean="0"/>
              <a:pPr/>
              <a:t>8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65366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0CB1C-A28D-4203-B130-208184B9B138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5CE62D-7A24-42B7-89C9-A39BCF83D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4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1DE386-8879-4EC8-AFBD-6CFC134C6649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714857-83F9-4BA6-9713-A0CA04691C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43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507FF9-9AB4-4612-A162-A93EB6D5E57F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6DBBF4-F31B-408F-894E-11E892CA6F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2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9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3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2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9B71F-3245-4C7D-9F27-037C2CAAD7AD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AE776A-5491-4B24-809E-939B185ABA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68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B1303E-F5D5-485C-860B-3395F4B819BD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76232D-29CE-4E24-BE09-C35A6E923D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9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635FB6-96F3-4F55-99B5-24D5F0FA0CB1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82CDEF-433F-479A-B924-47210378B8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5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B47DF2B-6644-4E76-919E-D8F989549747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3D3A43-E41E-489D-822F-4F5EC3EA8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5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84C01A-B24E-4E25-9825-A740316AC7BA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6966F-6337-406D-8531-0B867311C2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5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47E0F7-02C8-471A-89B4-FA2524E137F5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D85B62-C730-4BBC-B009-E6E307D256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2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8F989B-691F-444A-83B6-A80A051124BE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CE1F7E-92A1-4377-B8A9-F7C66485DE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16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D5A04F-BD83-48DE-97CB-9AB4A8A152EF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C02634-FE47-457A-8A86-9D0105BC16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73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27000">
              <a:srgbClr val="FFCCFF"/>
            </a:gs>
            <a:gs pos="50000">
              <a:srgbClr val="DCE6F2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215A84-BA97-4307-981B-E7895CC25F82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0C32F-2E8E-4F03-BD26-48DA174A35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99" r:id="rId1"/>
    <p:sldLayoutId id="2147502500" r:id="rId2"/>
    <p:sldLayoutId id="2147502501" r:id="rId3"/>
    <p:sldLayoutId id="2147502502" r:id="rId4"/>
    <p:sldLayoutId id="2147502503" r:id="rId5"/>
    <p:sldLayoutId id="2147502504" r:id="rId6"/>
    <p:sldLayoutId id="2147502505" r:id="rId7"/>
    <p:sldLayoutId id="2147502506" r:id="rId8"/>
    <p:sldLayoutId id="2147502507" r:id="rId9"/>
    <p:sldLayoutId id="2147502508" r:id="rId10"/>
    <p:sldLayoutId id="214750250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522" r:id="rId1"/>
    <p:sldLayoutId id="2147502523" r:id="rId2"/>
    <p:sldLayoutId id="2147502524" r:id="rId3"/>
    <p:sldLayoutId id="2147502525" r:id="rId4"/>
    <p:sldLayoutId id="2147502526" r:id="rId5"/>
    <p:sldLayoutId id="2147502527" r:id="rId6"/>
    <p:sldLayoutId id="2147502528" r:id="rId7"/>
    <p:sldLayoutId id="2147502529" r:id="rId8"/>
    <p:sldLayoutId id="2147502530" r:id="rId9"/>
    <p:sldLayoutId id="2147502531" r:id="rId10"/>
    <p:sldLayoutId id="2147502532" r:id="rId11"/>
    <p:sldLayoutId id="2147502533" r:id="rId12"/>
    <p:sldLayoutId id="2147502534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19918"/>
    </mc:Choice>
    <mc:Fallback xmlns="">
      <p:transition advClick="0" advTm="19918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2.png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9" r="62177"/>
          <a:stretch/>
        </p:blipFill>
        <p:spPr>
          <a:xfrm>
            <a:off x="8319104" y="2162733"/>
            <a:ext cx="2836038" cy="4583916"/>
          </a:xfrm>
          <a:prstGeom prst="rect">
            <a:avLst/>
          </a:prstGeom>
        </p:spPr>
      </p:pic>
      <p:sp>
        <p:nvSpPr>
          <p:cNvPr id="52229" name="タイトル 1"/>
          <p:cNvSpPr>
            <a:spLocks noGrp="1"/>
          </p:cNvSpPr>
          <p:nvPr>
            <p:ph type="ctrTitle"/>
          </p:nvPr>
        </p:nvSpPr>
        <p:spPr>
          <a:xfrm>
            <a:off x="1811339" y="611145"/>
            <a:ext cx="8569325" cy="1801812"/>
          </a:xfrm>
        </p:spPr>
        <p:txBody>
          <a:bodyPr/>
          <a:lstStyle/>
          <a:p>
            <a:pPr eaLnBrk="1" hangingPunct="1"/>
            <a:r>
              <a:rPr lang="ja-JP" altLang="en-US" sz="6600" b="1" dirty="0">
                <a:latin typeface="UD デジタル 教科書体 NK-B"/>
                <a:ea typeface="UD デジタル 教科書体 NK-B"/>
              </a:rPr>
              <a:t>11月の</a:t>
            </a:r>
            <a:br>
              <a:rPr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 dirty="0">
                <a:latin typeface="UD デジタル 教科書体 NK-B"/>
                <a:ea typeface="UD デジタル 教科書体 NK-B"/>
              </a:rPr>
              <a:t>和（なごみ）こんだて</a:t>
            </a:r>
          </a:p>
        </p:txBody>
      </p:sp>
      <p:sp>
        <p:nvSpPr>
          <p:cNvPr id="52230" name="テキスト ボックス 1"/>
          <p:cNvSpPr txBox="1">
            <a:spLocks noChangeArrowheads="1"/>
          </p:cNvSpPr>
          <p:nvPr/>
        </p:nvSpPr>
        <p:spPr bwMode="auto">
          <a:xfrm>
            <a:off x="5286316" y="19821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0000"/>
                </a:solidFill>
              </a:rPr>
              <a:t>　　 　</a:t>
            </a:r>
            <a:r>
              <a:rPr lang="ja-JP" altLang="en-US" sz="1800" b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がつ</a:t>
            </a:r>
          </a:p>
        </p:txBody>
      </p:sp>
      <p:sp>
        <p:nvSpPr>
          <p:cNvPr id="52233" name="テキスト ボックス 1"/>
          <p:cNvSpPr txBox="1">
            <a:spLocks noChangeArrowheads="1"/>
          </p:cNvSpPr>
          <p:nvPr/>
        </p:nvSpPr>
        <p:spPr bwMode="auto">
          <a:xfrm>
            <a:off x="4830146" y="6186404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なごみちゃん</a:t>
            </a:r>
          </a:p>
        </p:txBody>
      </p:sp>
      <p:sp>
        <p:nvSpPr>
          <p:cNvPr id="52234" name="テキスト ボックス 10"/>
          <p:cNvSpPr txBox="1">
            <a:spLocks noChangeArrowheads="1"/>
          </p:cNvSpPr>
          <p:nvPr/>
        </p:nvSpPr>
        <p:spPr bwMode="auto">
          <a:xfrm>
            <a:off x="1343139" y="6175066"/>
            <a:ext cx="201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かずくん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9243033" y="47625"/>
            <a:ext cx="3040062" cy="736601"/>
            <a:chOff x="7967664" y="47625"/>
            <a:chExt cx="3040062" cy="736601"/>
          </a:xfrm>
        </p:grpSpPr>
        <p:sp>
          <p:nvSpPr>
            <p:cNvPr id="15" name="正方形/長方形 14"/>
            <p:cNvSpPr/>
            <p:nvPr/>
          </p:nvSpPr>
          <p:spPr>
            <a:xfrm>
              <a:off x="8256589" y="71439"/>
              <a:ext cx="2339975" cy="6937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967664" y="47625"/>
              <a:ext cx="3040062" cy="736601"/>
              <a:chOff x="7967664" y="47625"/>
              <a:chExt cx="3040062" cy="736601"/>
            </a:xfrm>
          </p:grpSpPr>
          <p:sp>
            <p:nvSpPr>
              <p:cNvPr id="5223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7967664" y="260351"/>
                <a:ext cx="302418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800" b="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和食推進の日</a:t>
                </a:r>
              </a:p>
            </p:txBody>
          </p:sp>
          <p:sp>
            <p:nvSpPr>
              <p:cNvPr id="5223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8343901" y="47625"/>
                <a:ext cx="2663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 b="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わ しょくすいしん　 　　ひ  </a:t>
                </a:r>
              </a:p>
            </p:txBody>
          </p:sp>
        </p:grpSp>
      </p:grp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7735802" y="6200332"/>
            <a:ext cx="4002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みやこおばあちゃん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8" t="48485" r="43272" b="6182"/>
          <a:stretch/>
        </p:blipFill>
        <p:spPr>
          <a:xfrm>
            <a:off x="4539311" y="2452257"/>
            <a:ext cx="3101035" cy="402704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42808" r="48332" b="11591"/>
          <a:stretch/>
        </p:blipFill>
        <p:spPr>
          <a:xfrm>
            <a:off x="1036858" y="2452257"/>
            <a:ext cx="2628689" cy="3891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5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6333" objId="2"/>
        <p14:stopEvt time="11898" objId="2"/>
        <p14:playEvt time="12622" objId="3"/>
        <p14:playEvt time="15601" objId="7"/>
        <p14:stopEvt time="15800" objId="3"/>
        <p14:stopEvt time="19918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4021" y="2921169"/>
            <a:ext cx="57039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60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今日のこんだて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1704" y="2564904"/>
            <a:ext cx="18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28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 ょ 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E180D4A7-C9FB-4DFB-919C-405C955672EB}">
      <p14:showEvtLst xmlns:p14="http://schemas.microsoft.com/office/powerpoint/2010/main">
        <p14:playEvt time="660" objId="2"/>
        <p14:stopEvt time="336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665387" y="89589"/>
            <a:ext cx="8861225" cy="6678821"/>
          </a:xfrm>
          <a:prstGeom prst="roundRect">
            <a:avLst/>
          </a:prstGeom>
          <a:solidFill>
            <a:srgbClr val="FBC093"/>
          </a:solidFill>
          <a:ln>
            <a:noFill/>
          </a:ln>
          <a:effectLst>
            <a:softEdge rad="25400"/>
          </a:effectLst>
          <a:scene3d>
            <a:camera prst="orthographicFront">
              <a:rot lat="20999999" lon="0" rev="0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rgbClr val="FF5050"/>
                </a:solidFill>
              </a:ln>
            </a:endParaRPr>
          </a:p>
        </p:txBody>
      </p:sp>
      <p:pic>
        <p:nvPicPr>
          <p:cNvPr id="31749" name="Picture 3" descr="X:\☆和（なごみ）献立\写真\わん大 (2)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6776" r="23323" b="14325"/>
          <a:stretch>
            <a:fillRect/>
          </a:stretch>
        </p:blipFill>
        <p:spPr bwMode="auto">
          <a:xfrm>
            <a:off x="3006850" y="3466821"/>
            <a:ext cx="302371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テキスト ボックス 8"/>
          <p:cNvSpPr txBox="1">
            <a:spLocks noChangeArrowheads="1"/>
          </p:cNvSpPr>
          <p:nvPr/>
        </p:nvSpPr>
        <p:spPr bwMode="auto">
          <a:xfrm>
            <a:off x="3428164" y="6067292"/>
            <a:ext cx="1832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ごはん</a:t>
            </a: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5783834" y="258824"/>
            <a:ext cx="39689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ぎゅうにくとひじきのいために</a:t>
            </a: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5950307" y="6067292"/>
            <a:ext cx="391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みずなのみそしる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3095292" y="258824"/>
            <a:ext cx="2707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/>
                <a:ea typeface="UD デジタル 教科書体 NK-B"/>
              </a:rPr>
              <a:t>さつまいものとがのおに</a:t>
            </a:r>
            <a:endParaRPr lang="en-US" altLang="ja-JP" dirty="0">
              <a:latin typeface="UD デジタル 教科書体 NK-B"/>
              <a:ea typeface="UD デジタル 教科書体 NK-B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3D03871-67E3-48F5-8FD7-4CA221A8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t="14001" r="25804" b="7990"/>
          <a:stretch>
            <a:fillRect/>
          </a:stretch>
        </p:blipFill>
        <p:spPr bwMode="auto">
          <a:xfrm>
            <a:off x="6595188" y="3608528"/>
            <a:ext cx="2629857" cy="25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5">
            <a:extLst>
              <a:ext uri="{FF2B5EF4-FFF2-40B4-BE49-F238E27FC236}">
                <a16:creationId xmlns:a16="http://schemas.microsoft.com/office/drawing/2014/main" id="{8B3DCCF0-C93C-474E-91C3-FB1B4A5C3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34" y="972402"/>
            <a:ext cx="3202469" cy="285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FF3BCF0-27B2-AB14-37D6-0F41B85AC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3083" y1="33914" x2="29474" y2="18384"/>
                        <a14:backgroundMark x1="47820" y1="15214" x2="67368" y2="18700"/>
                        <a14:backgroundMark x1="75338" y1="28051" x2="85113" y2="47544"/>
                        <a14:backgroundMark x1="85113" y1="47544" x2="85414" y2="48811"/>
                        <a14:backgroundMark x1="85414" y1="54041" x2="67669" y2="89540"/>
                        <a14:backgroundMark x1="59549" y1="88114" x2="33534" y2="87797"/>
                        <a14:backgroundMark x1="33534" y1="87797" x2="18496" y2="81775"/>
                        <a14:backgroundMark x1="10376" y1="42314" x2="22105" y2="84786"/>
                        <a14:backgroundMark x1="71429" y1="17908" x2="76692" y2="25674"/>
                        <a14:backgroundMark x1="76692" y1="25674" x2="76692" y2="25674"/>
                        <a14:backgroundMark x1="66466" y1="21078" x2="75940" y2="30745"/>
                        <a14:backgroundMark x1="79248" y1="43106" x2="78947" y2="5847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697" t="15614" r="17243" b="15616"/>
          <a:stretch/>
        </p:blipFill>
        <p:spPr>
          <a:xfrm>
            <a:off x="6981132" y="3994741"/>
            <a:ext cx="1828532" cy="1753139"/>
          </a:xfrm>
          <a:prstGeom prst="rect">
            <a:avLst/>
          </a:prstGeom>
        </p:spPr>
      </p:pic>
      <p:pic>
        <p:nvPicPr>
          <p:cNvPr id="4" name="図 5">
            <a:extLst>
              <a:ext uri="{FF2B5EF4-FFF2-40B4-BE49-F238E27FC236}">
                <a16:creationId xmlns:a16="http://schemas.microsoft.com/office/drawing/2014/main" id="{2900923C-4672-5557-5F4E-B9113512C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9" y="1210295"/>
            <a:ext cx="2406062" cy="21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C24965-8FFE-B80A-7B7B-5B89C2292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89" b="70597" l="24717" r="78698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22888" r="14555" b="24102"/>
          <a:stretch/>
        </p:blipFill>
        <p:spPr bwMode="auto">
          <a:xfrm rot="5400000">
            <a:off x="6511155" y="1091796"/>
            <a:ext cx="2607520" cy="273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EA1C7F-373E-3CF8-51B7-FAD8138F0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403" b="89551" l="19477" r="74658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7260" r="18445" b="1306"/>
          <a:stretch/>
        </p:blipFill>
        <p:spPr bwMode="auto">
          <a:xfrm>
            <a:off x="3249292" y="1193107"/>
            <a:ext cx="2210650" cy="21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3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extLst>
    <p:ext uri="{E180D4A7-C9FB-4DFB-919C-405C955672EB}">
      <p14:showEvtLst xmlns:p14="http://schemas.microsoft.com/office/powerpoint/2010/main">
        <p14:playEvt time="1272" objId="4"/>
        <p14:playEvt time="10576" objId="7"/>
        <p14:stopEvt time="10626" objId="4"/>
        <p14:stopEvt time="14683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>
            <a:extLst>
              <a:ext uri="{FF2B5EF4-FFF2-40B4-BE49-F238E27FC236}">
                <a16:creationId xmlns:a16="http://schemas.microsoft.com/office/drawing/2014/main" id="{92427FB6-4F52-B0B6-A175-229508CB8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503" y="370142"/>
            <a:ext cx="3000994" cy="515251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DC565DF-64CD-47BA-824D-EF35570C17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7" t="51301" r="20823" b="23309"/>
          <a:stretch/>
        </p:blipFill>
        <p:spPr>
          <a:xfrm flipH="1">
            <a:off x="690760" y="-103955"/>
            <a:ext cx="1607753" cy="1565264"/>
          </a:xfrm>
          <a:prstGeom prst="rect">
            <a:avLst/>
          </a:prstGeom>
        </p:spPr>
      </p:pic>
      <p:pic>
        <p:nvPicPr>
          <p:cNvPr id="20" name="図 5">
            <a:extLst>
              <a:ext uri="{FF2B5EF4-FFF2-40B4-BE49-F238E27FC236}">
                <a16:creationId xmlns:a16="http://schemas.microsoft.com/office/drawing/2014/main" id="{1FB8E591-ECA8-E199-1F65-CDA6C6DD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6" y="1328757"/>
            <a:ext cx="3874988" cy="345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7723B09-558D-64B2-6717-11048E0499AD}"/>
              </a:ext>
            </a:extLst>
          </p:cNvPr>
          <p:cNvGrpSpPr>
            <a:grpSpLocks/>
          </p:cNvGrpSpPr>
          <p:nvPr/>
        </p:nvGrpSpPr>
        <p:grpSpPr bwMode="auto">
          <a:xfrm>
            <a:off x="5191175" y="3265489"/>
            <a:ext cx="4691013" cy="2232764"/>
            <a:chOff x="3235375" y="4217988"/>
            <a:chExt cx="4691013" cy="2232764"/>
          </a:xfrm>
        </p:grpSpPr>
        <p:sp>
          <p:nvSpPr>
            <p:cNvPr id="6" name="円/楕円 2">
              <a:extLst>
                <a:ext uri="{FF2B5EF4-FFF2-40B4-BE49-F238E27FC236}">
                  <a16:creationId xmlns:a16="http://schemas.microsoft.com/office/drawing/2014/main" id="{FE781670-6A3B-FC70-F659-DDB46DA73D93}"/>
                </a:ext>
              </a:extLst>
            </p:cNvPr>
            <p:cNvSpPr/>
            <p:nvPr/>
          </p:nvSpPr>
          <p:spPr bwMode="auto">
            <a:xfrm>
              <a:off x="7818438" y="4217988"/>
              <a:ext cx="107950" cy="1079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746519C-2D84-35CD-1621-46A4EC212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5375" y="5611083"/>
              <a:ext cx="2594865" cy="839669"/>
              <a:chOff x="3234606" y="5611682"/>
              <a:chExt cx="2594865" cy="838665"/>
            </a:xfrm>
          </p:grpSpPr>
          <p:sp>
            <p:nvSpPr>
              <p:cNvPr id="8" name="線吹き出し 2 (枠付き) 12">
                <a:extLst>
                  <a:ext uri="{FF2B5EF4-FFF2-40B4-BE49-F238E27FC236}">
                    <a16:creationId xmlns:a16="http://schemas.microsoft.com/office/drawing/2014/main" id="{7B066C3D-DDE6-B299-A7EB-38B5BC5586FC}"/>
                  </a:ext>
                </a:extLst>
              </p:cNvPr>
              <p:cNvSpPr/>
              <p:nvPr/>
            </p:nvSpPr>
            <p:spPr bwMode="auto">
              <a:xfrm flipH="1">
                <a:off x="3234606" y="5611682"/>
                <a:ext cx="2298596" cy="838665"/>
              </a:xfrm>
              <a:prstGeom prst="borderCallout2">
                <a:avLst>
                  <a:gd name="adj1" fmla="val 55307"/>
                  <a:gd name="adj2" fmla="val 133"/>
                  <a:gd name="adj3" fmla="val 57231"/>
                  <a:gd name="adj4" fmla="val -18254"/>
                  <a:gd name="adj5" fmla="val -161067"/>
                  <a:gd name="adj6" fmla="val -102186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ja-JP" altLang="en-US" sz="3200" b="1" kern="0" dirty="0">
                    <a:solidFill>
                      <a:prstClr val="black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右京区栂尾</a:t>
                </a:r>
              </a:p>
            </p:txBody>
          </p:sp>
          <p:sp>
            <p:nvSpPr>
              <p:cNvPr id="9" name="テキスト ボックス 47">
                <a:extLst>
                  <a:ext uri="{FF2B5EF4-FFF2-40B4-BE49-F238E27FC236}">
                    <a16:creationId xmlns:a16="http://schemas.microsoft.com/office/drawing/2014/main" id="{ACA5098B-9075-AE98-BF42-1AF99C2B8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3954" y="5648886"/>
                <a:ext cx="2435517" cy="33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う　きょう く　とがのお</a:t>
                </a:r>
              </a:p>
            </p:txBody>
          </p:sp>
        </p:grp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C2ED7E4-1373-262C-1DF4-F019DC657159}"/>
              </a:ext>
            </a:extLst>
          </p:cNvPr>
          <p:cNvGrpSpPr/>
          <p:nvPr/>
        </p:nvGrpSpPr>
        <p:grpSpPr>
          <a:xfrm>
            <a:off x="4422703" y="1157317"/>
            <a:ext cx="4098269" cy="4095206"/>
            <a:chOff x="4326266" y="1104275"/>
            <a:chExt cx="4098269" cy="4095206"/>
          </a:xfrm>
        </p:grpSpPr>
        <p:pic>
          <p:nvPicPr>
            <p:cNvPr id="37" name="図 36" descr="時計が付いている建物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BD2B694-0B72-39D5-3942-18A03DE58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266" y="1328319"/>
              <a:ext cx="4098269" cy="3871162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52363D2E-CB25-8B3D-0C01-9AB53DFFE1DF}"/>
                </a:ext>
              </a:extLst>
            </p:cNvPr>
            <p:cNvSpPr txBox="1"/>
            <p:nvPr/>
          </p:nvSpPr>
          <p:spPr>
            <a:xfrm>
              <a:off x="5546145" y="1290219"/>
              <a:ext cx="1574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高山寺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64A618B-6FB3-6399-78EA-DABE1E8DE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516" y="1104275"/>
              <a:ext cx="19186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こう　ざん　じ</a:t>
              </a:r>
              <a:endParaRPr lang="en-US" altLang="ja-JP"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3BFDA77-4B45-3C3E-3778-012A0CFCF34A}"/>
              </a:ext>
            </a:extLst>
          </p:cNvPr>
          <p:cNvSpPr txBox="1"/>
          <p:nvPr/>
        </p:nvSpPr>
        <p:spPr>
          <a:xfrm>
            <a:off x="1049305" y="4643019"/>
            <a:ext cx="2412840" cy="124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さつまいもの</a:t>
            </a:r>
            <a:endParaRPr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栂尾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煮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A293676-7329-DD9A-BEEB-9BAD96BFC083}"/>
              </a:ext>
            </a:extLst>
          </p:cNvPr>
          <p:cNvGrpSpPr/>
          <p:nvPr/>
        </p:nvGrpSpPr>
        <p:grpSpPr>
          <a:xfrm>
            <a:off x="1859785" y="5876074"/>
            <a:ext cx="8122415" cy="855485"/>
            <a:chOff x="1859785" y="5876074"/>
            <a:chExt cx="8122415" cy="855485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E3EE5FFF-D62C-4E70-9E3B-A78D48E4B669}"/>
                </a:ext>
              </a:extLst>
            </p:cNvPr>
            <p:cNvGrpSpPr/>
            <p:nvPr/>
          </p:nvGrpSpPr>
          <p:grpSpPr>
            <a:xfrm>
              <a:off x="2024968" y="5876074"/>
              <a:ext cx="7957232" cy="855485"/>
              <a:chOff x="4100907" y="5060333"/>
              <a:chExt cx="8025936" cy="1000265"/>
            </a:xfrm>
          </p:grpSpPr>
          <p:sp>
            <p:nvSpPr>
              <p:cNvPr id="24" name="AutoShape 6">
                <a:extLst>
                  <a:ext uri="{FF2B5EF4-FFF2-40B4-BE49-F238E27FC236}">
                    <a16:creationId xmlns:a16="http://schemas.microsoft.com/office/drawing/2014/main" id="{A783A22E-CF83-4F44-B800-511A396E7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0907" y="5060333"/>
                <a:ext cx="8025936" cy="1000265"/>
              </a:xfrm>
              <a:prstGeom prst="wedgeRoundRectCallout">
                <a:avLst>
                  <a:gd name="adj1" fmla="val 54035"/>
                  <a:gd name="adj2" fmla="val 21350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ja-JP" altLang="en-US" dirty="0">
                    <a:solidFill>
                      <a:srgbClr val="00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京都で昔から食べられてきた料理なのよ。</a:t>
                </a:r>
                <a:endParaRPr lang="en-US" altLang="ja-JP" dirty="0">
                  <a:solidFill>
                    <a:srgbClr val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5" name="テキスト ボックス 12">
                <a:extLst>
                  <a:ext uri="{FF2B5EF4-FFF2-40B4-BE49-F238E27FC236}">
                    <a16:creationId xmlns:a16="http://schemas.microsoft.com/office/drawing/2014/main" id="{2E92059C-8635-4D85-937B-10A46EA32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9384" y="5397030"/>
                <a:ext cx="1075949" cy="39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UD デジタル 教科書体 NP-B"/>
                    <a:ea typeface="UD デジタル 教科書体 NP-B"/>
                  </a:rPr>
                  <a:t>　</a:t>
                </a:r>
                <a:r>
                  <a:rPr lang="ja-JP" altLang="en-US" sz="160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　　　　　　　　　　　　　　</a:t>
                </a:r>
              </a:p>
            </p:txBody>
          </p:sp>
          <p:sp>
            <p:nvSpPr>
              <p:cNvPr id="26" name="テキスト ボックス 12">
                <a:extLst>
                  <a:ext uri="{FF2B5EF4-FFF2-40B4-BE49-F238E27FC236}">
                    <a16:creationId xmlns:a16="http://schemas.microsoft.com/office/drawing/2014/main" id="{9CAE7CD1-B86A-4356-BC75-F38EA479E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727" y="5407710"/>
                <a:ext cx="1075949" cy="39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solidFill>
                      <a:srgbClr val="000000"/>
                    </a:solidFill>
                    <a:latin typeface="Arial"/>
                    <a:ea typeface="ＭＳ Ｐゴシック"/>
                    <a:cs typeface="Arial"/>
                  </a:rPr>
                  <a:t>　　　　　　　　　　　　</a:t>
                </a:r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65CD1B3-CFB8-4522-AC48-2913F1915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785" y="5892175"/>
              <a:ext cx="1281170" cy="34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きょう と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F0112858-5EB6-AF6F-3CEF-36BAF0D33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884" y="5879475"/>
              <a:ext cx="1441488" cy="34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むかし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3084BD6-7F6B-72C8-6D13-A21BB8A8B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684" y="5879475"/>
              <a:ext cx="1441488" cy="34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2B4060B-EB06-B3DA-865D-D0F051873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9484" y="5892175"/>
              <a:ext cx="1441488" cy="34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りょう　り</a:t>
              </a: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61D60D82-22B1-C089-2EB8-A6BECFEE0C8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AF9F8"/>
              </a:clrFrom>
              <a:clrTo>
                <a:srgbClr val="FAF9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280962" y="5224633"/>
            <a:ext cx="1662925" cy="16896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163E52-374A-D9E5-C5F6-F1D66E689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0" b="91484" l="9960" r="89841">
                        <a14:foregroundMark x1="25100" y1="67033" x2="27291" y2="71429"/>
                        <a14:foregroundMark x1="43227" y1="91484" x2="46414" y2="91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92" y="2166541"/>
            <a:ext cx="2699436" cy="19573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5741AA-A464-3FE6-4D00-14EECC0E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183" y="5102875"/>
            <a:ext cx="1705238" cy="34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とがの お　 に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C82EA6C-F8D3-4608-6730-4C13F69EA5F0}"/>
              </a:ext>
            </a:extLst>
          </p:cNvPr>
          <p:cNvGrpSpPr/>
          <p:nvPr/>
        </p:nvGrpSpPr>
        <p:grpSpPr>
          <a:xfrm>
            <a:off x="2747490" y="168146"/>
            <a:ext cx="4877907" cy="855485"/>
            <a:chOff x="2747490" y="168146"/>
            <a:chExt cx="4877907" cy="855485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023DCA2C-BA32-6617-B3FD-032A393946DE}"/>
                </a:ext>
              </a:extLst>
            </p:cNvPr>
            <p:cNvGrpSpPr/>
            <p:nvPr/>
          </p:nvGrpSpPr>
          <p:grpSpPr>
            <a:xfrm>
              <a:off x="2747490" y="168146"/>
              <a:ext cx="4877907" cy="855485"/>
              <a:chOff x="919351" y="5735943"/>
              <a:chExt cx="6915022" cy="855485"/>
            </a:xfrm>
          </p:grpSpPr>
          <p:sp>
            <p:nvSpPr>
              <p:cNvPr id="28" name="AutoShape 6">
                <a:extLst>
                  <a:ext uri="{FF2B5EF4-FFF2-40B4-BE49-F238E27FC236}">
                    <a16:creationId xmlns:a16="http://schemas.microsoft.com/office/drawing/2014/main" id="{6C803C45-12FF-4A54-8676-50BB35750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351" y="5735943"/>
                <a:ext cx="6915022" cy="855485"/>
              </a:xfrm>
              <a:prstGeom prst="wedgeRoundRectCallout">
                <a:avLst>
                  <a:gd name="adj1" fmla="val -55615"/>
                  <a:gd name="adj2" fmla="val 21637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ja-JP" altLang="en-US" dirty="0">
                    <a:solidFill>
                      <a:srgbClr val="00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「栂尾煮」って何かな。</a:t>
                </a:r>
                <a:endParaRPr lang="en-US" altLang="ja-JP" dirty="0">
                  <a:solidFill>
                    <a:srgbClr val="00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5C7D4A5-47C8-4AD2-8854-DA0130EC6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1013" y="5775566"/>
                <a:ext cx="1359836" cy="34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なに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E747DBF-9957-F4B1-5E9F-E11B6192D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489" y="219237"/>
              <a:ext cx="1705238" cy="34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spc="-15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とがの</a:t>
              </a:r>
              <a:r>
                <a:rPr lang="ja-JP" altLang="en-US" sz="16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お　 に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53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6"/>
        <p14:playEvt time="9252" objId="2"/>
        <p14:stopEvt time="9583" objId="36"/>
        <p14:stopEvt time="29039" objId="2"/>
        <p14:playEvt time="29449" objId="38"/>
        <p14:playEvt time="35340" objId="39"/>
        <p14:stopEvt time="35450" objId="38"/>
        <p14:stopEvt time="39044" objId="39"/>
        <p14:playEvt time="39624" objId="10"/>
        <p14:playEvt time="44807" objId="18"/>
        <p14:stopEvt time="45181" objId="10"/>
        <p14:playEvt time="47423" objId="20"/>
        <p14:stopEvt time="47965" objId="18"/>
        <p14:stopEvt time="53182" objId="20"/>
        <p14:playEvt time="53255" objId="37"/>
        <p14:stopEvt time="57057" objId="37"/>
        <p14:playEvt time="57215" objId="41"/>
        <p14:playEvt time="65483" objId="40"/>
        <p14:stopEvt time="67456" objId="41"/>
        <p14:stopEvt time="69321" objId="4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 descr="CIMG2899"/>
          <p:cNvSpPr>
            <a:spLocks noChangeArrowheads="1"/>
          </p:cNvSpPr>
          <p:nvPr/>
        </p:nvSpPr>
        <p:spPr bwMode="auto">
          <a:xfrm rot="17953540">
            <a:off x="3744845" y="1805322"/>
            <a:ext cx="4835971" cy="44594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B65A0848-71E5-3648-B4F1-BE52D53C9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0" y="5657292"/>
            <a:ext cx="2677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水菜のみそ汁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42889C-E4FE-7319-20A2-DEA53A05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t="14001" r="25804" b="7990"/>
          <a:stretch>
            <a:fillRect/>
          </a:stretch>
        </p:blipFill>
        <p:spPr bwMode="auto">
          <a:xfrm>
            <a:off x="152846" y="2206249"/>
            <a:ext cx="3500340" cy="341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4977C41-8396-6EB9-8951-2154385C4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3083" y1="33914" x2="29474" y2="18384"/>
                        <a14:backgroundMark x1="47820" y1="15214" x2="67368" y2="18700"/>
                        <a14:backgroundMark x1="75338" y1="28051" x2="85113" y2="47544"/>
                        <a14:backgroundMark x1="85113" y1="47544" x2="85414" y2="48811"/>
                        <a14:backgroundMark x1="85414" y1="54041" x2="67669" y2="89540"/>
                        <a14:backgroundMark x1="59549" y1="88114" x2="33534" y2="87797"/>
                        <a14:backgroundMark x1="33534" y1="87797" x2="18496" y2="81775"/>
                        <a14:backgroundMark x1="10376" y1="42314" x2="22105" y2="84786"/>
                        <a14:backgroundMark x1="71429" y1="17908" x2="76692" y2="25674"/>
                        <a14:backgroundMark x1="76692" y1="25674" x2="76692" y2="25674"/>
                        <a14:backgroundMark x1="66466" y1="21078" x2="75940" y2="30745"/>
                        <a14:backgroundMark x1="79248" y1="43106" x2="78947" y2="5847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697" t="15614" r="17243" b="15616"/>
          <a:stretch/>
        </p:blipFill>
        <p:spPr>
          <a:xfrm>
            <a:off x="671410" y="2726696"/>
            <a:ext cx="2433776" cy="233342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80BFE14-F801-44BB-2BF1-2691F1E154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9" t="30935" r="34254" b="37889"/>
          <a:stretch/>
        </p:blipFill>
        <p:spPr>
          <a:xfrm>
            <a:off x="-58618" y="143963"/>
            <a:ext cx="1801524" cy="14308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100227-5383-DE74-5A6F-5D25BE013E37}"/>
              </a:ext>
            </a:extLst>
          </p:cNvPr>
          <p:cNvSpPr txBox="1"/>
          <p:nvPr/>
        </p:nvSpPr>
        <p:spPr>
          <a:xfrm>
            <a:off x="437640" y="5443469"/>
            <a:ext cx="1250387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ja-JP" altLang="en-US" sz="1600" spc="-300">
                <a:latin typeface="UD デジタル 教科書体 N-B"/>
                <a:ea typeface="UD デジタル 教科書体 N-B"/>
              </a:rPr>
              <a:t>みず  な</a:t>
            </a:r>
            <a:endParaRPr lang="ja-JP" altLang="en-US" sz="1600" spc="-3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D269B4-2F53-FD76-EA35-7EC3F9015924}"/>
              </a:ext>
            </a:extLst>
          </p:cNvPr>
          <p:cNvSpPr txBox="1"/>
          <p:nvPr/>
        </p:nvSpPr>
        <p:spPr>
          <a:xfrm>
            <a:off x="2227774" y="5459391"/>
            <a:ext cx="1250387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ja-JP" altLang="en-US" sz="1600" spc="-300">
                <a:latin typeface="UD デジタル 教科書体 N-B"/>
                <a:ea typeface="UD デジタル 教科書体 N-B"/>
              </a:rPr>
              <a:t>しる</a:t>
            </a:r>
            <a:endParaRPr lang="en-US" altLang="ja-JP" sz="1600" spc="-300">
              <a:latin typeface="UD デジタル 教科書体 N-B"/>
              <a:ea typeface="UD デジタル 教科書体 N-B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9641C5A-5386-AE74-16A5-E6D6E5E4736F}"/>
              </a:ext>
            </a:extLst>
          </p:cNvPr>
          <p:cNvGrpSpPr/>
          <p:nvPr/>
        </p:nvGrpSpPr>
        <p:grpSpPr>
          <a:xfrm>
            <a:off x="5074154" y="5421333"/>
            <a:ext cx="2132539" cy="1446224"/>
            <a:chOff x="2354964" y="130778"/>
            <a:chExt cx="2063825" cy="144622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4692087-CB84-AE7D-DA6A-A1DFA7CD1394}"/>
                </a:ext>
              </a:extLst>
            </p:cNvPr>
            <p:cNvSpPr/>
            <p:nvPr/>
          </p:nvSpPr>
          <p:spPr>
            <a:xfrm>
              <a:off x="2419039" y="376673"/>
              <a:ext cx="196587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/>
              <a:r>
                <a:rPr lang="ja-JP" altLang="en-US" sz="7200" b="1" cap="none" spc="0" dirty="0">
                  <a:ln w="381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水菜</a:t>
              </a:r>
            </a:p>
          </p:txBody>
        </p:sp>
        <p:sp>
          <p:nvSpPr>
            <p:cNvPr id="19" name="テキスト ボックス 8">
              <a:extLst>
                <a:ext uri="{FF2B5EF4-FFF2-40B4-BE49-F238E27FC236}">
                  <a16:creationId xmlns:a16="http://schemas.microsoft.com/office/drawing/2014/main" id="{E62E5A77-3E90-AB57-0652-94EE957B4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964" y="143838"/>
              <a:ext cx="1164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ln w="12700">
                    <a:solidFill>
                      <a:schemeClr val="accent1"/>
                    </a:solidFill>
                  </a:ln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みず</a:t>
              </a:r>
            </a:p>
          </p:txBody>
        </p:sp>
        <p:sp>
          <p:nvSpPr>
            <p:cNvPr id="22" name="テキスト ボックス 8">
              <a:extLst>
                <a:ext uri="{FF2B5EF4-FFF2-40B4-BE49-F238E27FC236}">
                  <a16:creationId xmlns:a16="http://schemas.microsoft.com/office/drawing/2014/main" id="{5CC314E1-8DA6-4A25-BD23-BB7643416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751" y="130778"/>
              <a:ext cx="11640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600" b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ln w="12700">
                    <a:solidFill>
                      <a:schemeClr val="accent1"/>
                    </a:solidFill>
                  </a:ln>
                  <a:solidFill>
                    <a:srgbClr val="00B0F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な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1E4E9C5-D0E8-FCE5-9642-319B37448629}"/>
              </a:ext>
            </a:extLst>
          </p:cNvPr>
          <p:cNvGrpSpPr/>
          <p:nvPr/>
        </p:nvGrpSpPr>
        <p:grpSpPr>
          <a:xfrm>
            <a:off x="8545515" y="2767012"/>
            <a:ext cx="3129623" cy="2655887"/>
            <a:chOff x="8545515" y="2614612"/>
            <a:chExt cx="3129623" cy="2655887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>
              <a:off x="8545515" y="2614612"/>
              <a:ext cx="3129623" cy="2655887"/>
            </a:xfrm>
            <a:prstGeom prst="wedgeRoundRectCallout">
              <a:avLst>
                <a:gd name="adj1" fmla="val -37149"/>
                <a:gd name="adj2" fmla="val 4617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Blip>
                  <a:blip r:embed="rId8"/>
                </a:buBlip>
                <a:defRPr kumimoji="1" sz="32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8"/>
                </a:buBlip>
                <a:defRPr kumimoji="1" sz="28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8"/>
                </a:buBlip>
                <a:defRPr kumimoji="1" sz="24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8"/>
                </a:buBlip>
                <a:defRPr kumimoji="1" sz="2000">
                  <a:solidFill>
                    <a:srgbClr val="FF9900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ja-JP" altLang="en-US" kern="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昔は、肥料を</a:t>
              </a: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ja-JP" altLang="en-US" kern="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使わずに</a:t>
              </a: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ja-JP" altLang="en-US" kern="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たっぷりの水で</a:t>
              </a: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ja-JP" altLang="en-US" kern="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育てていました。</a:t>
              </a: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eaLnBrk="1" fontAlgn="auto" hangingPunct="1">
                <a:lnSpc>
                  <a:spcPts val="23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en-US" altLang="ja-JP" kern="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8683" name="Text Box 19"/>
            <p:cNvSpPr txBox="1">
              <a:spLocks noChangeArrowheads="1"/>
            </p:cNvSpPr>
            <p:nvPr/>
          </p:nvSpPr>
          <p:spPr bwMode="auto">
            <a:xfrm>
              <a:off x="9697207" y="2699725"/>
              <a:ext cx="1136347" cy="3385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ひ りょう</a:t>
              </a:r>
            </a:p>
          </p:txBody>
        </p:sp>
        <p:sp>
          <p:nvSpPr>
            <p:cNvPr id="28684" name="Text Box 19"/>
            <p:cNvSpPr txBox="1">
              <a:spLocks noChangeArrowheads="1"/>
            </p:cNvSpPr>
            <p:nvPr/>
          </p:nvSpPr>
          <p:spPr bwMode="auto">
            <a:xfrm>
              <a:off x="10513376" y="3904884"/>
              <a:ext cx="647893" cy="3385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みず　　</a:t>
              </a:r>
            </a:p>
          </p:txBody>
        </p:sp>
        <p:sp>
          <p:nvSpPr>
            <p:cNvPr id="28686" name="Text Box 19"/>
            <p:cNvSpPr txBox="1">
              <a:spLocks noChangeArrowheads="1"/>
            </p:cNvSpPr>
            <p:nvPr/>
          </p:nvSpPr>
          <p:spPr bwMode="auto">
            <a:xfrm>
              <a:off x="8628980" y="4480982"/>
              <a:ext cx="709839" cy="33857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そだ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C513D5C3-07E2-8C02-0643-7254A324C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1946" y="2685684"/>
              <a:ext cx="783950" cy="3385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むかし　　</a:t>
              </a:r>
            </a:p>
          </p:txBody>
        </p:sp>
        <p:sp>
          <p:nvSpPr>
            <p:cNvPr id="28" name="Text Box 19">
              <a:extLst>
                <a:ext uri="{FF2B5EF4-FFF2-40B4-BE49-F238E27FC236}">
                  <a16:creationId xmlns:a16="http://schemas.microsoft.com/office/drawing/2014/main" id="{63DD6AC5-D25E-AE68-E9DC-AAA7449E8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8146" y="3307984"/>
              <a:ext cx="783950" cy="3385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つか　　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9EBE6DA-D1E8-9C7E-6BF6-C129B0688E90}"/>
              </a:ext>
            </a:extLst>
          </p:cNvPr>
          <p:cNvGrpSpPr/>
          <p:nvPr/>
        </p:nvGrpSpPr>
        <p:grpSpPr>
          <a:xfrm>
            <a:off x="1969900" y="178074"/>
            <a:ext cx="9705238" cy="1470464"/>
            <a:chOff x="1969900" y="178074"/>
            <a:chExt cx="9705238" cy="147046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3492D46-E4F4-1B05-2DFD-6CD001E69AEE}"/>
                </a:ext>
              </a:extLst>
            </p:cNvPr>
            <p:cNvGrpSpPr/>
            <p:nvPr/>
          </p:nvGrpSpPr>
          <p:grpSpPr>
            <a:xfrm>
              <a:off x="1969900" y="178074"/>
              <a:ext cx="9705238" cy="1470464"/>
              <a:chOff x="1969900" y="178074"/>
              <a:chExt cx="9705238" cy="1470464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BC0C6363-A2FE-0AF8-38C9-A6336C64D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900" y="182841"/>
                <a:ext cx="9705238" cy="1465697"/>
              </a:xfrm>
              <a:prstGeom prst="wedgeRoundRectCallout">
                <a:avLst>
                  <a:gd name="adj1" fmla="val -53106"/>
                  <a:gd name="adj2" fmla="val 370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35000" tIns="162000" rIns="0" bIns="3429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30000"/>
                  </a:spcBef>
                  <a:buNone/>
                </a:pPr>
                <a:r>
                  <a:rPr lang="ja-JP" altLang="en-US" dirty="0">
                    <a:latin typeface="Calibri"/>
                    <a:ea typeface="UD デジタル 教科書体 N-B"/>
                    <a:cs typeface="Calibri"/>
                  </a:rPr>
                  <a:t>　今日のみそ汁には、京都で昔から食べられてきた</a:t>
                </a:r>
                <a:endParaRPr lang="en-US" altLang="ja-JP" dirty="0">
                  <a:latin typeface="Calibri"/>
                  <a:ea typeface="UD デジタル 教科書体 N-B"/>
                  <a:cs typeface="Calibri"/>
                </a:endParaRPr>
              </a:p>
              <a:p>
                <a:pPr>
                  <a:lnSpc>
                    <a:spcPct val="130000"/>
                  </a:lnSpc>
                  <a:spcBef>
                    <a:spcPct val="30000"/>
                  </a:spcBef>
                  <a:buNone/>
                </a:pPr>
                <a:r>
                  <a:rPr lang="ja-JP" altLang="en-US" dirty="0">
                    <a:latin typeface="Calibri"/>
                    <a:ea typeface="UD デジタル 教科書体 N-B"/>
                    <a:cs typeface="Calibri"/>
                  </a:rPr>
                  <a:t>野菜が入っているのよ。</a:t>
                </a:r>
                <a:endParaRPr lang="en-US" altLang="ja-JP" dirty="0">
                  <a:latin typeface="Calibri"/>
                  <a:ea typeface="UD デジタル 教科書体 N-B"/>
                  <a:cs typeface="Calibri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A7E39B4-1AAF-169A-C548-94C535FE11D8}"/>
                  </a:ext>
                </a:extLst>
              </p:cNvPr>
              <p:cNvSpPr txBox="1"/>
              <p:nvPr/>
            </p:nvSpPr>
            <p:spPr>
              <a:xfrm>
                <a:off x="3082641" y="946166"/>
                <a:ext cx="987757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>
                    <a:latin typeface="UD デジタル 教科書体 N-B"/>
                    <a:ea typeface="UD デジタル 教科書体 N-B"/>
                  </a:rPr>
                  <a:t>はい</a:t>
                </a:r>
                <a:endParaRPr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F6A0276-5ADC-19C3-A8D9-F46B49085A9E}"/>
                  </a:ext>
                </a:extLst>
              </p:cNvPr>
              <p:cNvSpPr txBox="1"/>
              <p:nvPr/>
            </p:nvSpPr>
            <p:spPr>
              <a:xfrm>
                <a:off x="1986596" y="961645"/>
                <a:ext cx="1212385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>
                    <a:latin typeface="UD デジタル 教科書体 N-B"/>
                    <a:ea typeface="UD デジタル 教科書体 N-B"/>
                  </a:rPr>
                  <a:t>や さい</a:t>
                </a:r>
                <a:endParaRPr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86FFD8B-C765-2111-0F74-6AE2B4B6B34D}"/>
                  </a:ext>
                </a:extLst>
              </p:cNvPr>
              <p:cNvSpPr txBox="1"/>
              <p:nvPr/>
            </p:nvSpPr>
            <p:spPr>
              <a:xfrm>
                <a:off x="5938543" y="190774"/>
                <a:ext cx="1195183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 spc="-300" dirty="0">
                    <a:latin typeface="UD デジタル 教科書体 N-B"/>
                    <a:ea typeface="UD デジタル 教科書体 N-B"/>
                  </a:rPr>
                  <a:t>きょう と</a:t>
                </a:r>
                <a:endParaRPr lang="ja-JP" altLang="en-US" sz="1600" spc="-3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6C941EF-6539-0E71-68C8-EC977F37AE99}"/>
                  </a:ext>
                </a:extLst>
              </p:cNvPr>
              <p:cNvSpPr txBox="1"/>
              <p:nvPr/>
            </p:nvSpPr>
            <p:spPr>
              <a:xfrm>
                <a:off x="8355876" y="193008"/>
                <a:ext cx="1001974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>
                    <a:latin typeface="UD デジタル 教科書体 N-B"/>
                    <a:ea typeface="UD デジタル 教科書体 N-B"/>
                  </a:rPr>
                  <a:t>た</a:t>
                </a:r>
                <a:endParaRPr lang="ja-JP" altLang="en-US" sz="16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E06981E-E70B-0902-2039-871237756DBD}"/>
                  </a:ext>
                </a:extLst>
              </p:cNvPr>
              <p:cNvSpPr txBox="1"/>
              <p:nvPr/>
            </p:nvSpPr>
            <p:spPr>
              <a:xfrm>
                <a:off x="7166686" y="188203"/>
                <a:ext cx="939433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 spc="-300" dirty="0">
                    <a:latin typeface="UD デジタル 教科書体 N-B"/>
                    <a:ea typeface="UD デジタル 教科書体 N-B"/>
                  </a:rPr>
                  <a:t>むかし</a:t>
                </a:r>
                <a:endParaRPr lang="ja-JP" altLang="en-US" sz="1600" spc="-3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1B83C77-B500-643C-92FC-59DB68FC30E8}"/>
                  </a:ext>
                </a:extLst>
              </p:cNvPr>
              <p:cNvSpPr txBox="1"/>
              <p:nvPr/>
            </p:nvSpPr>
            <p:spPr>
              <a:xfrm>
                <a:off x="2313148" y="178074"/>
                <a:ext cx="1250387" cy="31547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/>
                <a:r>
                  <a:rPr lang="ja-JP" altLang="en-US" sz="1600" spc="-300" dirty="0">
                    <a:latin typeface="UD デジタル 教科書体 N-B"/>
                    <a:ea typeface="UD デジタル 教科書体 N-B"/>
                  </a:rPr>
                  <a:t>きょう</a:t>
                </a:r>
                <a:endParaRPr lang="ja-JP" altLang="en-US" sz="1600" spc="-3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80331C5-E562-EBEF-9EDF-A4A877A75F51}"/>
                </a:ext>
              </a:extLst>
            </p:cNvPr>
            <p:cNvSpPr txBox="1"/>
            <p:nvPr/>
          </p:nvSpPr>
          <p:spPr>
            <a:xfrm>
              <a:off x="4257817" y="186440"/>
              <a:ext cx="987757" cy="31547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ja-JP" altLang="en-US" sz="1600" dirty="0">
                  <a:latin typeface="UD デジタル 教科書体 N-B"/>
                  <a:ea typeface="UD デジタル 教科書体 N-B"/>
                </a:rPr>
                <a:t>しる</a:t>
              </a:r>
              <a:endPara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91" y="1164234"/>
            <a:ext cx="5550206" cy="44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8C9C18D-CE0F-CAB0-DAC3-FF4167E815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7" t="51301" r="20823" b="23309"/>
          <a:stretch/>
        </p:blipFill>
        <p:spPr>
          <a:xfrm flipH="1">
            <a:off x="614747" y="-1407"/>
            <a:ext cx="1607753" cy="15652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1DF3F2D-5C15-B6BC-1A45-556FCC042A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642" r="75825" b="66419"/>
          <a:stretch/>
        </p:blipFill>
        <p:spPr>
          <a:xfrm>
            <a:off x="10232576" y="5465574"/>
            <a:ext cx="1492223" cy="12827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A02C698-1A06-B3A9-D052-18E166185114}"/>
              </a:ext>
            </a:extLst>
          </p:cNvPr>
          <p:cNvGrpSpPr/>
          <p:nvPr/>
        </p:nvGrpSpPr>
        <p:grpSpPr>
          <a:xfrm>
            <a:off x="8758969" y="2004160"/>
            <a:ext cx="3115710" cy="2785182"/>
            <a:chOff x="8758969" y="2004160"/>
            <a:chExt cx="3115710" cy="2785182"/>
          </a:xfrm>
        </p:grpSpPr>
        <p:sp>
          <p:nvSpPr>
            <p:cNvPr id="12" name="思考の吹き出し: 雲形 11">
              <a:extLst>
                <a:ext uri="{FF2B5EF4-FFF2-40B4-BE49-F238E27FC236}">
                  <a16:creationId xmlns:a16="http://schemas.microsoft.com/office/drawing/2014/main" id="{05CD8ED1-B303-2AF6-9426-FF3078540F77}"/>
                </a:ext>
              </a:extLst>
            </p:cNvPr>
            <p:cNvSpPr/>
            <p:nvPr/>
          </p:nvSpPr>
          <p:spPr>
            <a:xfrm rot="510697">
              <a:off x="8758969" y="2004160"/>
              <a:ext cx="3115710" cy="2785182"/>
            </a:xfrm>
            <a:prstGeom prst="cloudCallout">
              <a:avLst>
                <a:gd name="adj1" fmla="val -71092"/>
                <a:gd name="adj2" fmla="val -621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3DA2FBC7-3A67-EE1C-1373-6ABE0DFE8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7E00"/>
                </a:clrFrom>
                <a:clrTo>
                  <a:srgbClr val="FF7E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597" y="2340761"/>
              <a:ext cx="2290007" cy="227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D5418C0-7825-F05F-1856-1A6E4CE46EF4}"/>
              </a:ext>
            </a:extLst>
          </p:cNvPr>
          <p:cNvGrpSpPr/>
          <p:nvPr/>
        </p:nvGrpSpPr>
        <p:grpSpPr>
          <a:xfrm>
            <a:off x="4039126" y="5665789"/>
            <a:ext cx="5962650" cy="936625"/>
            <a:chOff x="2797175" y="5665789"/>
            <a:chExt cx="5962650" cy="936625"/>
          </a:xfrm>
        </p:grpSpPr>
        <p:sp>
          <p:nvSpPr>
            <p:cNvPr id="41991" name="AutoShape 6"/>
            <p:cNvSpPr>
              <a:spLocks noChangeArrowheads="1"/>
            </p:cNvSpPr>
            <p:nvPr/>
          </p:nvSpPr>
          <p:spPr bwMode="auto">
            <a:xfrm>
              <a:off x="2797175" y="5665790"/>
              <a:ext cx="5962650" cy="936624"/>
            </a:xfrm>
            <a:prstGeom prst="wedgeRoundRectCallout">
              <a:avLst>
                <a:gd name="adj1" fmla="val 53963"/>
                <a:gd name="adj2" fmla="val 33005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ja-JP" altLang="en-US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  <a:endPara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ja-JP" altLang="en-US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「白みそ」を使っているからだよ。</a:t>
              </a:r>
              <a:endParaRPr lang="en-US" altLang="ja-JP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41992" name="テキスト ボックス 18"/>
            <p:cNvSpPr txBox="1">
              <a:spLocks noChangeArrowheads="1"/>
            </p:cNvSpPr>
            <p:nvPr/>
          </p:nvSpPr>
          <p:spPr bwMode="auto">
            <a:xfrm>
              <a:off x="2935285" y="5665789"/>
              <a:ext cx="9329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しろ</a:t>
              </a:r>
              <a:endParaRPr lang="ja-JP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FBBDA06-2DDA-B0A7-268F-8F03C2DCA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585" y="5665789"/>
              <a:ext cx="9329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つか</a:t>
              </a:r>
              <a:endParaRPr lang="ja-JP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17AF3D9-8C66-9905-4730-F0B8B41BCF4D}"/>
              </a:ext>
            </a:extLst>
          </p:cNvPr>
          <p:cNvGrpSpPr/>
          <p:nvPr/>
        </p:nvGrpSpPr>
        <p:grpSpPr>
          <a:xfrm>
            <a:off x="2777604" y="239084"/>
            <a:ext cx="7705244" cy="1015596"/>
            <a:chOff x="2777604" y="239084"/>
            <a:chExt cx="7705244" cy="1015596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3ECFF3C-1012-74DD-1137-2332FB69B6B1}"/>
                </a:ext>
              </a:extLst>
            </p:cNvPr>
            <p:cNvGrpSpPr/>
            <p:nvPr/>
          </p:nvGrpSpPr>
          <p:grpSpPr>
            <a:xfrm>
              <a:off x="2797191" y="239084"/>
              <a:ext cx="7685657" cy="1015596"/>
              <a:chOff x="2797191" y="239084"/>
              <a:chExt cx="8136536" cy="1015596"/>
            </a:xfrm>
          </p:grpSpPr>
          <p:sp>
            <p:nvSpPr>
              <p:cNvPr id="41997" name="AutoShape 6"/>
              <p:cNvSpPr>
                <a:spLocks noChangeArrowheads="1"/>
              </p:cNvSpPr>
              <p:nvPr/>
            </p:nvSpPr>
            <p:spPr bwMode="auto">
              <a:xfrm>
                <a:off x="2797191" y="239084"/>
                <a:ext cx="8136536" cy="1015596"/>
              </a:xfrm>
              <a:prstGeom prst="wedgeRoundRectCallout">
                <a:avLst>
                  <a:gd name="adj1" fmla="val -54602"/>
                  <a:gd name="adj2" fmla="val 1697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en-US" altLang="ja-JP" sz="10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水菜のみそ汁は、少し白い色をしているね</a:t>
                </a:r>
                <a:r>
                  <a:rPr lang="ja-JP" altLang="en-US" dirty="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。</a:t>
                </a:r>
              </a:p>
            </p:txBody>
          </p:sp>
          <p:sp>
            <p:nvSpPr>
              <p:cNvPr id="3" name="テキスト ボックス 18">
                <a:extLst>
                  <a:ext uri="{FF2B5EF4-FFF2-40B4-BE49-F238E27FC236}">
                    <a16:creationId xmlns:a16="http://schemas.microsoft.com/office/drawing/2014/main" id="{3D6C829B-7174-E197-602E-6D69360F3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6365" y="341430"/>
                <a:ext cx="7582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すこ</a:t>
                </a:r>
              </a:p>
            </p:txBody>
          </p:sp>
          <p:sp>
            <p:nvSpPr>
              <p:cNvPr id="4" name="テキスト ボックス 18">
                <a:extLst>
                  <a:ext uri="{FF2B5EF4-FFF2-40B4-BE49-F238E27FC236}">
                    <a16:creationId xmlns:a16="http://schemas.microsoft.com/office/drawing/2014/main" id="{9C340049-70EB-9BEB-9109-7B5C633450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3969" y="341430"/>
                <a:ext cx="7582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6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しろ</a:t>
                </a:r>
              </a:p>
            </p:txBody>
          </p:sp>
          <p:sp>
            <p:nvSpPr>
              <p:cNvPr id="5" name="テキスト ボックス 18">
                <a:extLst>
                  <a:ext uri="{FF2B5EF4-FFF2-40B4-BE49-F238E27FC236}">
                    <a16:creationId xmlns:a16="http://schemas.microsoft.com/office/drawing/2014/main" id="{E2AC04BF-42D4-249C-0CDA-4BF728B42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035" y="316030"/>
                <a:ext cx="75821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16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いろ</a:t>
                </a:r>
              </a:p>
            </p:txBody>
          </p:sp>
        </p:grpSp>
        <p:sp>
          <p:nvSpPr>
            <p:cNvPr id="11" name="テキスト ボックス 18">
              <a:extLst>
                <a:ext uri="{FF2B5EF4-FFF2-40B4-BE49-F238E27FC236}">
                  <a16:creationId xmlns:a16="http://schemas.microsoft.com/office/drawing/2014/main" id="{443B7178-9319-FA77-D29B-0E0D0E40C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7604" y="343704"/>
              <a:ext cx="10485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みず　な</a:t>
              </a:r>
            </a:p>
          </p:txBody>
        </p:sp>
        <p:sp>
          <p:nvSpPr>
            <p:cNvPr id="13" name="テキスト ボックス 18">
              <a:extLst>
                <a:ext uri="{FF2B5EF4-FFF2-40B4-BE49-F238E27FC236}">
                  <a16:creationId xmlns:a16="http://schemas.microsoft.com/office/drawing/2014/main" id="{B009F4B5-BB50-A78F-04F6-84740481A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652" y="342362"/>
              <a:ext cx="7161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しる</a:t>
              </a:r>
            </a:p>
          </p:txBody>
        </p:sp>
      </p:grpSp>
      <p:sp>
        <p:nvSpPr>
          <p:cNvPr id="22" name="テキスト ボックス 8">
            <a:extLst>
              <a:ext uri="{FF2B5EF4-FFF2-40B4-BE49-F238E27FC236}">
                <a16:creationId xmlns:a16="http://schemas.microsoft.com/office/drawing/2014/main" id="{3712DC15-8D49-82B1-3DFD-DFEFA829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0" y="5657292"/>
            <a:ext cx="2677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水菜のみそ汁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6CCE152-9ED5-F4BD-BB98-9B449607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t="14001" r="25804" b="7990"/>
          <a:stretch>
            <a:fillRect/>
          </a:stretch>
        </p:blipFill>
        <p:spPr bwMode="auto">
          <a:xfrm>
            <a:off x="152846" y="2206249"/>
            <a:ext cx="3500340" cy="341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C67635C-04F0-F63D-91CD-2B459488A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13083" y1="33914" x2="29474" y2="18384"/>
                        <a14:backgroundMark x1="47820" y1="15214" x2="67368" y2="18700"/>
                        <a14:backgroundMark x1="75338" y1="28051" x2="85113" y2="47544"/>
                        <a14:backgroundMark x1="85113" y1="47544" x2="85414" y2="48811"/>
                        <a14:backgroundMark x1="85414" y1="54041" x2="67669" y2="89540"/>
                        <a14:backgroundMark x1="59549" y1="88114" x2="33534" y2="87797"/>
                        <a14:backgroundMark x1="33534" y1="87797" x2="18496" y2="81775"/>
                        <a14:backgroundMark x1="10376" y1="42314" x2="22105" y2="84786"/>
                        <a14:backgroundMark x1="71429" y1="17908" x2="76692" y2="25674"/>
                        <a14:backgroundMark x1="76692" y1="25674" x2="76692" y2="25674"/>
                        <a14:backgroundMark x1="66466" y1="21078" x2="75940" y2="30745"/>
                        <a14:backgroundMark x1="79248" y1="43106" x2="78947" y2="58479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697" t="15614" r="17243" b="15616"/>
          <a:stretch/>
        </p:blipFill>
        <p:spPr>
          <a:xfrm>
            <a:off x="671410" y="2726696"/>
            <a:ext cx="2433776" cy="233342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670DCA-2A1F-0EB9-D995-E48A33183DFE}"/>
              </a:ext>
            </a:extLst>
          </p:cNvPr>
          <p:cNvSpPr txBox="1"/>
          <p:nvPr/>
        </p:nvSpPr>
        <p:spPr>
          <a:xfrm>
            <a:off x="437640" y="5443469"/>
            <a:ext cx="1250387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ja-JP" altLang="en-US" sz="1600" spc="-300">
                <a:latin typeface="UD デジタル 教科書体 N-B"/>
                <a:ea typeface="UD デジタル 教科書体 N-B"/>
              </a:rPr>
              <a:t>みず  な</a:t>
            </a:r>
            <a:endParaRPr lang="ja-JP" altLang="en-US" sz="1600" spc="-3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3166D0-8976-7C18-9BFF-E20EFC4328C7}"/>
              </a:ext>
            </a:extLst>
          </p:cNvPr>
          <p:cNvSpPr txBox="1"/>
          <p:nvPr/>
        </p:nvSpPr>
        <p:spPr>
          <a:xfrm>
            <a:off x="2227774" y="5459391"/>
            <a:ext cx="1250387" cy="31547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ja-JP" altLang="en-US" sz="1600" spc="-300">
                <a:latin typeface="UD デジタル 教科書体 N-B"/>
                <a:ea typeface="UD デジタル 教科書体 N-B"/>
              </a:rPr>
              <a:t>しる</a:t>
            </a:r>
            <a:endParaRPr lang="en-US" altLang="ja-JP" sz="1600" spc="-300">
              <a:latin typeface="UD デジタル 教科書体 N-B"/>
              <a:ea typeface="UD デジタル 教科書体 N-B"/>
            </a:endParaRPr>
          </a:p>
        </p:txBody>
      </p:sp>
    </p:spTree>
    <p:extLst>
      <p:ext uri="{BB962C8B-B14F-4D97-AF65-F5344CB8AC3E}">
        <p14:creationId xmlns:p14="http://schemas.microsoft.com/office/powerpoint/2010/main" val="24583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テキスト ボックス 7"/>
          <p:cNvSpPr txBox="1">
            <a:spLocks noChangeArrowheads="1"/>
          </p:cNvSpPr>
          <p:nvPr/>
        </p:nvSpPr>
        <p:spPr bwMode="auto">
          <a:xfrm>
            <a:off x="2876550" y="120650"/>
            <a:ext cx="619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57350" name="グループ化 23"/>
          <p:cNvGrpSpPr>
            <a:grpSpLocks/>
          </p:cNvGrpSpPr>
          <p:nvPr/>
        </p:nvGrpSpPr>
        <p:grpSpPr bwMode="auto">
          <a:xfrm>
            <a:off x="3494400" y="324567"/>
            <a:ext cx="5184775" cy="1348481"/>
            <a:chOff x="-1836712" y="1588"/>
            <a:chExt cx="5184775" cy="1339634"/>
          </a:xfrm>
        </p:grpSpPr>
        <p:sp>
          <p:nvSpPr>
            <p:cNvPr id="19" name="角丸四角形 18"/>
            <p:cNvSpPr/>
            <p:nvPr/>
          </p:nvSpPr>
          <p:spPr>
            <a:xfrm>
              <a:off x="-1836712" y="1588"/>
              <a:ext cx="5184775" cy="1270000"/>
            </a:xfrm>
            <a:prstGeom prst="roundRect">
              <a:avLst/>
            </a:prstGeom>
            <a:solidFill>
              <a:srgbClr val="99FF66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366" name="テキスト ボックス 6"/>
            <p:cNvSpPr txBox="1">
              <a:spLocks noChangeArrowheads="1"/>
            </p:cNvSpPr>
            <p:nvPr/>
          </p:nvSpPr>
          <p:spPr bwMode="auto">
            <a:xfrm>
              <a:off x="-1260450" y="325222"/>
              <a:ext cx="403225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6000" dirty="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旬の食べ物</a:t>
              </a:r>
            </a:p>
          </p:txBody>
        </p:sp>
        <p:sp>
          <p:nvSpPr>
            <p:cNvPr id="57367" name="テキスト ボックス 7"/>
            <p:cNvSpPr txBox="1">
              <a:spLocks noChangeArrowheads="1"/>
            </p:cNvSpPr>
            <p:nvPr/>
          </p:nvSpPr>
          <p:spPr bwMode="auto">
            <a:xfrm>
              <a:off x="-1322235" y="70971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しゅん</a:t>
              </a:r>
            </a:p>
          </p:txBody>
        </p:sp>
        <p:sp>
          <p:nvSpPr>
            <p:cNvPr id="57368" name="テキスト ボックス 8"/>
            <p:cNvSpPr txBox="1">
              <a:spLocks noChangeArrowheads="1"/>
            </p:cNvSpPr>
            <p:nvPr/>
          </p:nvSpPr>
          <p:spPr bwMode="auto">
            <a:xfrm>
              <a:off x="468338" y="7097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た</a:t>
              </a:r>
            </a:p>
          </p:txBody>
        </p:sp>
        <p:sp>
          <p:nvSpPr>
            <p:cNvPr id="57369" name="テキスト ボックス 9"/>
            <p:cNvSpPr txBox="1">
              <a:spLocks noChangeArrowheads="1"/>
            </p:cNvSpPr>
            <p:nvPr/>
          </p:nvSpPr>
          <p:spPr bwMode="auto">
            <a:xfrm>
              <a:off x="1848561" y="70971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もの</a:t>
              </a:r>
            </a:p>
          </p:txBody>
        </p:sp>
      </p:grpSp>
      <p:sp>
        <p:nvSpPr>
          <p:cNvPr id="57351" name="テキスト ボックス 3"/>
          <p:cNvSpPr txBox="1">
            <a:spLocks noChangeArrowheads="1"/>
          </p:cNvSpPr>
          <p:nvPr/>
        </p:nvSpPr>
        <p:spPr bwMode="auto">
          <a:xfrm>
            <a:off x="13739813" y="227647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27DE7B4-3BB4-3A9B-6369-2A5ABDF337B9}"/>
              </a:ext>
            </a:extLst>
          </p:cNvPr>
          <p:cNvGrpSpPr/>
          <p:nvPr/>
        </p:nvGrpSpPr>
        <p:grpSpPr>
          <a:xfrm>
            <a:off x="8391518" y="2227684"/>
            <a:ext cx="3332438" cy="3872211"/>
            <a:chOff x="980078" y="1870075"/>
            <a:chExt cx="4032250" cy="4685374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A8C00F1-9EA4-BEE4-463D-387EBDB55E61}"/>
                </a:ext>
              </a:extLst>
            </p:cNvPr>
            <p:cNvGrpSpPr/>
            <p:nvPr/>
          </p:nvGrpSpPr>
          <p:grpSpPr>
            <a:xfrm>
              <a:off x="980078" y="1870075"/>
              <a:ext cx="4032250" cy="4685374"/>
              <a:chOff x="1173949" y="1764343"/>
              <a:chExt cx="4032250" cy="4685374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F4E290E-23DB-858C-4B8A-13701F5F2423}"/>
                  </a:ext>
                </a:extLst>
              </p:cNvPr>
              <p:cNvGrpSpPr/>
              <p:nvPr/>
            </p:nvGrpSpPr>
            <p:grpSpPr>
              <a:xfrm>
                <a:off x="1173949" y="1764343"/>
                <a:ext cx="4032250" cy="4685374"/>
                <a:chOff x="1194269" y="1685925"/>
                <a:chExt cx="4032250" cy="4685374"/>
              </a:xfrm>
            </p:grpSpPr>
            <p:sp>
              <p:nvSpPr>
                <p:cNvPr id="41" name="テキスト ボックス 3">
                  <a:extLst>
                    <a:ext uri="{FF2B5EF4-FFF2-40B4-BE49-F238E27FC236}">
                      <a16:creationId xmlns:a16="http://schemas.microsoft.com/office/drawing/2014/main" id="{F927856A-A00C-4BDC-B297-D25601E4E5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5257" y="5592624"/>
                  <a:ext cx="3377668" cy="77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4000">
                      <a:solidFill>
                        <a:srgbClr val="000000"/>
                      </a:solidFill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rPr>
                    <a:t>水菜</a:t>
                  </a:r>
                </a:p>
              </p:txBody>
            </p:sp>
            <p:sp>
              <p:nvSpPr>
                <p:cNvPr id="4" name="フローチャート: 処理 3">
                  <a:extLst>
                    <a:ext uri="{FF2B5EF4-FFF2-40B4-BE49-F238E27FC236}">
                      <a16:creationId xmlns:a16="http://schemas.microsoft.com/office/drawing/2014/main" id="{2411F05D-A4A7-48E3-AC7F-BDF3E90E6857}"/>
                    </a:ext>
                  </a:extLst>
                </p:cNvPr>
                <p:cNvSpPr/>
                <p:nvPr/>
              </p:nvSpPr>
              <p:spPr>
                <a:xfrm>
                  <a:off x="1194269" y="1685925"/>
                  <a:ext cx="4032250" cy="3595249"/>
                </a:xfrm>
                <a:prstGeom prst="flowChartProcess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Rectangle 11" descr="CIMG2899">
                <a:extLst>
                  <a:ext uri="{FF2B5EF4-FFF2-40B4-BE49-F238E27FC236}">
                    <a16:creationId xmlns:a16="http://schemas.microsoft.com/office/drawing/2014/main" id="{39E0A8FC-838F-4FE5-8A01-BD210D377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501" y="1821555"/>
                <a:ext cx="3697856" cy="3251079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" name="テキスト ボックス 3">
              <a:extLst>
                <a:ext uri="{FF2B5EF4-FFF2-40B4-BE49-F238E27FC236}">
                  <a16:creationId xmlns:a16="http://schemas.microsoft.com/office/drawing/2014/main" id="{E7B435AC-CA9E-914F-0B09-17B84F3E6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157" y="5505248"/>
              <a:ext cx="1274673" cy="44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みず  な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5F25F60-6E72-8EC5-05C3-F15C73199E8C}"/>
              </a:ext>
            </a:extLst>
          </p:cNvPr>
          <p:cNvGrpSpPr/>
          <p:nvPr/>
        </p:nvGrpSpPr>
        <p:grpSpPr>
          <a:xfrm>
            <a:off x="408446" y="2596941"/>
            <a:ext cx="4018527" cy="3314829"/>
            <a:chOff x="6110746" y="2596941"/>
            <a:chExt cx="4018527" cy="3314829"/>
          </a:xfrm>
        </p:grpSpPr>
        <p:pic>
          <p:nvPicPr>
            <p:cNvPr id="10" name="図 5">
              <a:extLst>
                <a:ext uri="{FF2B5EF4-FFF2-40B4-BE49-F238E27FC236}">
                  <a16:creationId xmlns:a16="http://schemas.microsoft.com/office/drawing/2014/main" id="{4B7599D7-4981-0042-270B-0F1E01825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953" b="84884" l="5685" r="91860">
                          <a14:foregroundMark x1="6589" y1="57364" x2="9690" y2="58140"/>
                          <a14:foregroundMark x1="5948" y1="50410" x2="5685" y2="51357"/>
                          <a14:foregroundMark x1="91860" y1="46899" x2="90956" y2="46899"/>
                          <a14:backgroundMark x1="43540" y1="22674" x2="50000" y2="24031"/>
                          <a14:backgroundMark x1="6848" y1="48256" x2="6848" y2="48256"/>
                          <a14:backgroundMark x1="6589" y1="49031" x2="6589" y2="49031"/>
                          <a14:backgroundMark x1="6331" y1="49419" x2="6977" y2="48643"/>
                          <a14:backgroundMark x1="7881" y1="48062" x2="5685" y2="50000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1" b="6212"/>
            <a:stretch/>
          </p:blipFill>
          <p:spPr bwMode="auto">
            <a:xfrm>
              <a:off x="6110746" y="2596941"/>
              <a:ext cx="4018527" cy="23619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テキスト ボックス 4">
              <a:extLst>
                <a:ext uri="{FF2B5EF4-FFF2-40B4-BE49-F238E27FC236}">
                  <a16:creationId xmlns:a16="http://schemas.microsoft.com/office/drawing/2014/main" id="{EA84CFBE-BDAA-D8A1-E9E2-9304764EE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3932" y="5203884"/>
              <a:ext cx="247215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4000" dirty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さつまいも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B33C91F-0AEB-D598-E1BE-84A4A1D3B847}"/>
              </a:ext>
            </a:extLst>
          </p:cNvPr>
          <p:cNvGrpSpPr/>
          <p:nvPr/>
        </p:nvGrpSpPr>
        <p:grpSpPr>
          <a:xfrm>
            <a:off x="4620629" y="2182806"/>
            <a:ext cx="3674216" cy="3922658"/>
            <a:chOff x="4620629" y="2182806"/>
            <a:chExt cx="3674216" cy="3922658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05089CD-3974-4100-EEA7-5D064970DE8C}"/>
                </a:ext>
              </a:extLst>
            </p:cNvPr>
            <p:cNvGrpSpPr/>
            <p:nvPr/>
          </p:nvGrpSpPr>
          <p:grpSpPr>
            <a:xfrm>
              <a:off x="4620629" y="2182806"/>
              <a:ext cx="3674216" cy="3922658"/>
              <a:chOff x="-3837571" y="2182806"/>
              <a:chExt cx="3674216" cy="3922658"/>
            </a:xfrm>
          </p:grpSpPr>
          <p:sp>
            <p:nvSpPr>
              <p:cNvPr id="30" name="フローチャート: 処理 29">
                <a:extLst>
                  <a:ext uri="{FF2B5EF4-FFF2-40B4-BE49-F238E27FC236}">
                    <a16:creationId xmlns:a16="http://schemas.microsoft.com/office/drawing/2014/main" id="{250A3A6E-FA29-4554-ADA0-D6C3BC448920}"/>
                  </a:ext>
                </a:extLst>
              </p:cNvPr>
              <p:cNvSpPr/>
              <p:nvPr/>
            </p:nvSpPr>
            <p:spPr>
              <a:xfrm>
                <a:off x="-3706507" y="2219130"/>
                <a:ext cx="3332438" cy="2971280"/>
              </a:xfrm>
              <a:prstGeom prst="flowChart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">
                <a:extLst>
                  <a:ext uri="{FF2B5EF4-FFF2-40B4-BE49-F238E27FC236}">
                    <a16:creationId xmlns:a16="http://schemas.microsoft.com/office/drawing/2014/main" id="{34394C66-0F5F-45E4-A58D-3797D2B9D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334855" y="5397578"/>
                <a:ext cx="253970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4000" dirty="0">
                    <a:solidFill>
                      <a:srgbClr val="000000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大根</a:t>
                </a: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BE25749B-DAD9-F22D-BD81-2B9A7EDC2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71538">
                <a:off x="-3545404" y="1890639"/>
                <a:ext cx="3089881" cy="3674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テキスト ボックス 3">
              <a:extLst>
                <a:ext uri="{FF2B5EF4-FFF2-40B4-BE49-F238E27FC236}">
                  <a16:creationId xmlns:a16="http://schemas.microsoft.com/office/drawing/2014/main" id="{5CCB0941-5DB4-FE99-F523-6A4293A36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274" y="5192650"/>
              <a:ext cx="1158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 b="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だい こん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68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  <p14:playEvt time="5672" objId="11"/>
        <p14:stopEvt time="5816" objId="2"/>
        <p14:stopEvt time="9150" objId="11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919164" y="223020"/>
            <a:ext cx="8209285" cy="27019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44037" name="タイトル 1"/>
          <p:cNvSpPr>
            <a:spLocks noGrp="1"/>
          </p:cNvSpPr>
          <p:nvPr>
            <p:ph type="ctrTitle"/>
          </p:nvPr>
        </p:nvSpPr>
        <p:spPr>
          <a:xfrm>
            <a:off x="1774826" y="869951"/>
            <a:ext cx="8569325" cy="1801813"/>
          </a:xfrm>
        </p:spPr>
        <p:txBody>
          <a:bodyPr/>
          <a:lstStyle/>
          <a:p>
            <a:pPr eaLnBrk="1" hangingPunct="1"/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おいしく　味わって　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食べてね！</a:t>
            </a:r>
          </a:p>
        </p:txBody>
      </p:sp>
      <p:sp>
        <p:nvSpPr>
          <p:cNvPr id="44044" name="タイトル 1"/>
          <p:cNvSpPr txBox="1">
            <a:spLocks/>
          </p:cNvSpPr>
          <p:nvPr/>
        </p:nvSpPr>
        <p:spPr bwMode="auto">
          <a:xfrm>
            <a:off x="5861665" y="378204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あじ</a:t>
            </a:r>
          </a:p>
        </p:txBody>
      </p:sp>
      <p:sp>
        <p:nvSpPr>
          <p:cNvPr id="44045" name="タイトル 1"/>
          <p:cNvSpPr txBox="1">
            <a:spLocks/>
          </p:cNvSpPr>
          <p:nvPr/>
        </p:nvSpPr>
        <p:spPr bwMode="auto">
          <a:xfrm>
            <a:off x="3947092" y="1420065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3" t="-2" r="61643" b="-1438"/>
          <a:stretch/>
        </p:blipFill>
        <p:spPr>
          <a:xfrm>
            <a:off x="8299903" y="2076949"/>
            <a:ext cx="2770576" cy="482216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7222" r="68349" b="9166"/>
          <a:stretch/>
        </p:blipFill>
        <p:spPr>
          <a:xfrm>
            <a:off x="1847850" y="2698136"/>
            <a:ext cx="2187125" cy="39212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7999" r="76492" b="10124"/>
          <a:stretch/>
        </p:blipFill>
        <p:spPr>
          <a:xfrm>
            <a:off x="-160953" y="2355930"/>
            <a:ext cx="2455179" cy="4524781"/>
          </a:xfrm>
          <a:prstGeom prst="rect">
            <a:avLst/>
          </a:prstGeom>
        </p:spPr>
      </p:pic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2C0D78D2-40CF-4ED8-91B8-539FF069AA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 b="43270"/>
          <a:stretch/>
        </p:blipFill>
        <p:spPr>
          <a:xfrm>
            <a:off x="3517867" y="2957266"/>
            <a:ext cx="5642042" cy="3968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1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48" objId="3"/>
        <p14:stopEvt time="4550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6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9.9|6.1|4.2|5.1|2.6|5.8|3.9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ccc959-cbcd-4f5a-8246-4a64457110a5">
      <Terms xmlns="http://schemas.microsoft.com/office/infopath/2007/PartnerControls"/>
    </lcf76f155ced4ddcb4097134ff3c332f>
    <TaxCatchAll xmlns="568903fa-c7eb-4110-a242-edf4570a66c8" xsi:nil="true"/>
    <SharedWithUsers xmlns="568903fa-c7eb-4110-a242-edf4570a66c8">
      <UserInfo>
        <DisplayName>高橋　彩</DisplayName>
        <AccountId>11</AccountId>
        <AccountType/>
      </UserInfo>
      <UserInfo>
        <DisplayName>木原　結美</DisplayName>
        <AccountId>46</AccountId>
        <AccountType/>
      </UserInfo>
      <UserInfo>
        <DisplayName>村山　詩織</DisplayName>
        <AccountId>22</AccountId>
        <AccountType/>
      </UserInfo>
      <UserInfo>
        <DisplayName>内輪　寿代</DisplayName>
        <AccountId>13</AccountId>
        <AccountType/>
      </UserInfo>
      <UserInfo>
        <DisplayName>増田　真弓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8FB58575EE14DA96E18CC0E7F910D" ma:contentTypeVersion="16" ma:contentTypeDescription="新しいドキュメントを作成します。" ma:contentTypeScope="" ma:versionID="654ac882a0b8848f534ac448c55540fb">
  <xsd:schema xmlns:xsd="http://www.w3.org/2001/XMLSchema" xmlns:xs="http://www.w3.org/2001/XMLSchema" xmlns:p="http://schemas.microsoft.com/office/2006/metadata/properties" xmlns:ns2="9cccc959-cbcd-4f5a-8246-4a64457110a5" xmlns:ns3="568903fa-c7eb-4110-a242-edf4570a66c8" targetNamespace="http://schemas.microsoft.com/office/2006/metadata/properties" ma:root="true" ma:fieldsID="76ce7c83a0dab2aa08d0696cb040d58a" ns2:_="" ns3:_="">
    <xsd:import namespace="9cccc959-cbcd-4f5a-8246-4a64457110a5"/>
    <xsd:import namespace="568903fa-c7eb-4110-a242-edf4570a66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cc959-cbcd-4f5a-8246-4a6445711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ba6bf9e7-106e-42c8-b998-ceef3d66c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903fa-c7eb-4110-a242-edf4570a66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483d5da-d63f-42bf-a204-9f14a29aecff}" ma:internalName="TaxCatchAll" ma:showField="CatchAllData" ma:web="568903fa-c7eb-4110-a242-edf4570a66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A2BAF-7490-4317-81E0-0FAFA62350C2}">
  <ds:schemaRefs>
    <ds:schemaRef ds:uri="568903fa-c7eb-4110-a242-edf4570a66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ccc959-cbcd-4f5a-8246-4a64457110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3122BF-400F-458D-80B3-B75406BF1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4A83CA-20C1-4EDB-8A6A-6A9831C8A172}">
  <ds:schemaRefs>
    <ds:schemaRef ds:uri="568903fa-c7eb-4110-a242-edf4570a66c8"/>
    <ds:schemaRef ds:uri="9cccc959-cbcd-4f5a-8246-4a6445711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231</Words>
  <Application>Microsoft Office PowerPoint</Application>
  <PresentationFormat>ワイド画面</PresentationFormat>
  <Paragraphs>92</Paragraphs>
  <Slides>8</Slides>
  <Notes>8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Meiryo UI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Office ​​テーマ</vt:lpstr>
      <vt:lpstr>デザインの設定</vt:lpstr>
      <vt:lpstr>11月の 和（なごみ）こんだて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おいしく　味わって　 食べてね！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京都市教育委員会</dc:creator>
  <cp:lastModifiedBy>京都市教育委員会</cp:lastModifiedBy>
  <cp:revision>4</cp:revision>
  <cp:lastPrinted>2023-12-04T06:36:52Z</cp:lastPrinted>
  <dcterms:created xsi:type="dcterms:W3CDTF">2009-09-06T13:15:10Z</dcterms:created>
  <dcterms:modified xsi:type="dcterms:W3CDTF">2025-12-09T06:52:56Z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0x010100E878FB58575EE14DA96E18CC0E7F910D</vt:lpwstr>
  </property>
  <property fmtid="{D5CDD505-2E9C-101B-9397-08002B2CF9AE}" pid="3" name="MediaServiceImageTags">
    <vt:lpwstr/>
  </property>
</Properties>
</file>