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4"/>
    <p:sldMasterId id="2147487100" r:id="rId5"/>
  </p:sldMasterIdLst>
  <p:notesMasterIdLst>
    <p:notesMasterId r:id="rId16"/>
  </p:notesMasterIdLst>
  <p:sldIdLst>
    <p:sldId id="421" r:id="rId6"/>
    <p:sldId id="432" r:id="rId7"/>
    <p:sldId id="322" r:id="rId8"/>
    <p:sldId id="443" r:id="rId9"/>
    <p:sldId id="425" r:id="rId10"/>
    <p:sldId id="403" r:id="rId11"/>
    <p:sldId id="439" r:id="rId12"/>
    <p:sldId id="440" r:id="rId13"/>
    <p:sldId id="356" r:id="rId14"/>
    <p:sldId id="404" r:id="rId15"/>
  </p:sldIdLst>
  <p:sldSz cx="12192000" cy="6858000"/>
  <p:notesSz cx="10018713" cy="688816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9F9597-5475-0DBF-76C6-B05E3DDE636E}" name="梶浦　祥代" initials="k" userId="梶浦　祥代" providerId="None"/>
  <p188:author id="{025D36EA-D200-283A-2181-1D8BD5C417AD}" name="小橋　美咲" initials="小橋" userId="S::e0008394@m365.edu.city.kyoto.jp::0c15e900-9efa-4828-a14a-eba026425ac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京都市教育委員会" initials="k" lastIdx="2" clrIdx="0">
    <p:extLst>
      <p:ext uri="{19B8F6BF-5375-455C-9EA6-DF929625EA0E}">
        <p15:presenceInfo xmlns:p15="http://schemas.microsoft.com/office/powerpoint/2012/main" userId="京都市教育委員会" providerId="None"/>
      </p:ext>
    </p:extLst>
  </p:cmAuthor>
  <p:cmAuthor id="2" name="梶浦　祥代" initials="k" lastIdx="3" clrIdx="1">
    <p:extLst>
      <p:ext uri="{19B8F6BF-5375-455C-9EA6-DF929625EA0E}">
        <p15:presenceInfo xmlns:p15="http://schemas.microsoft.com/office/powerpoint/2012/main" userId="梶浦　祥代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7FF"/>
    <a:srgbClr val="FFCCFF"/>
    <a:srgbClr val="FF3300"/>
    <a:srgbClr val="FF2121"/>
    <a:srgbClr val="FFFF99"/>
    <a:srgbClr val="FFFF1C"/>
    <a:srgbClr val="FFFF33"/>
    <a:srgbClr val="FFFFC5"/>
    <a:srgbClr val="CCFF99"/>
    <a:srgbClr val="FFF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5E6766-228B-4C21-B6BB-ADA3E898925A}" v="2" dt="2025-06-12T08:40:57.3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53" autoAdjust="0"/>
    <p:restoredTop sz="70477" autoAdjust="0"/>
  </p:normalViewPr>
  <p:slideViewPr>
    <p:cSldViewPr snapToGrid="0">
      <p:cViewPr varScale="1">
        <p:scale>
          <a:sx n="58" d="100"/>
          <a:sy n="58" d="100"/>
        </p:scale>
        <p:origin x="9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41443" cy="344408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l" eaLnBrk="1" hangingPunct="1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74952" y="0"/>
            <a:ext cx="4341443" cy="344408"/>
          </a:xfrm>
          <a:prstGeom prst="rect">
            <a:avLst/>
          </a:prstGeom>
        </p:spPr>
        <p:txBody>
          <a:bodyPr vert="horz" lIns="93113" tIns="46557" rIns="93113" bIns="46557" rtlCol="0"/>
          <a:lstStyle>
            <a:lvl1pPr algn="r" eaLnBrk="1" hangingPunct="1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37E694CE-624A-4236-B621-5EF25140A4DF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2637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13" tIns="46557" rIns="93113" bIns="46557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001872" y="3271879"/>
            <a:ext cx="8014970" cy="3099673"/>
          </a:xfrm>
          <a:prstGeom prst="rect">
            <a:avLst/>
          </a:prstGeom>
        </p:spPr>
        <p:txBody>
          <a:bodyPr vert="horz" lIns="93113" tIns="46557" rIns="93113" bIns="46557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542560"/>
            <a:ext cx="4341443" cy="344408"/>
          </a:xfrm>
          <a:prstGeom prst="rect">
            <a:avLst/>
          </a:prstGeom>
        </p:spPr>
        <p:txBody>
          <a:bodyPr vert="horz" lIns="93113" tIns="46557" rIns="93113" bIns="46557" rtlCol="0" anchor="b"/>
          <a:lstStyle>
            <a:lvl1pPr algn="l" eaLnBrk="1" hangingPunct="1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74952" y="6542560"/>
            <a:ext cx="4341443" cy="344408"/>
          </a:xfrm>
          <a:prstGeom prst="rect">
            <a:avLst/>
          </a:prstGeom>
        </p:spPr>
        <p:txBody>
          <a:bodyPr vert="horz" wrap="square" lIns="93113" tIns="46557" rIns="93113" bIns="4655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46EC18C-3457-4DAE-97F7-51B932A5A502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76097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rgbClr val="FF0000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5325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56546" indent="-290979"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63917" indent="-232783"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29484" indent="-232783"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95050" indent="-232783"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0B587CEB-7834-4628-BF6E-87D3E70DC772}" type="slidenum">
              <a:rPr lang="ja-JP" altLang="en-US" sz="1200">
                <a:solidFill>
                  <a:srgbClr val="000000"/>
                </a:solidFill>
              </a:rPr>
              <a:pPr/>
              <a:t>1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691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773738" y="352425"/>
            <a:ext cx="3136900" cy="1765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4506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56546" indent="-290979"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63917" indent="-232783"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29484" indent="-232783"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95050" indent="-232783"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065CBB31-3D9C-4FB1-A909-12B23A4DBC09}" type="slidenum">
              <a:rPr lang="ja-JP" altLang="en-US" sz="1200"/>
              <a:pPr/>
              <a:t>10</a:t>
            </a:fld>
            <a:endParaRPr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653661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773738" y="352425"/>
            <a:ext cx="3136900" cy="1765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3072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56546" indent="-290979"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63917" indent="-232783"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29484" indent="-232783"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95050" indent="-232783"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41C4FDC3-E7DB-463C-BA51-FD6AD8412506}" type="slidenum">
              <a:rPr lang="ja-JP" altLang="en-US" sz="1200">
                <a:solidFill>
                  <a:srgbClr val="000000"/>
                </a:solidFill>
              </a:rPr>
              <a:pPr/>
              <a:t>2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84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13038" y="515938"/>
            <a:ext cx="4592637" cy="2584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ja-JP" dirty="0"/>
          </a:p>
        </p:txBody>
      </p:sp>
      <p:sp>
        <p:nvSpPr>
          <p:cNvPr id="6246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56546" indent="-290979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63917" indent="-23278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29484" indent="-23278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95050" indent="-23278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8B988A4D-4A75-47C8-A689-9F7982E348A3}" type="slidenum">
              <a:rPr lang="ja-JP" altLang="en-US">
                <a:solidFill>
                  <a:srgbClr val="000000"/>
                </a:solidFill>
              </a:rPr>
              <a:pPr/>
              <a:t>3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30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z="1800" dirty="0">
              <a:latin typeface="Arial" panose="020B0604020202020204" pitchFamily="34" charset="0"/>
            </a:endParaRPr>
          </a:p>
        </p:txBody>
      </p:sp>
      <p:sp>
        <p:nvSpPr>
          <p:cNvPr id="3891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56546" indent="-290979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63917" indent="-23278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29484" indent="-23278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95050" indent="-23278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4B2C5264-6387-4824-BD19-F60C928C8678}" type="slidenum">
              <a:rPr lang="ja-JP" altLang="en-US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62447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518150" y="379413"/>
            <a:ext cx="3386138" cy="1905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ja-JP" dirty="0"/>
          </a:p>
        </p:txBody>
      </p:sp>
      <p:sp>
        <p:nvSpPr>
          <p:cNvPr id="3072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56546" indent="-290979"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63917" indent="-232783"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29484" indent="-232783"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95050" indent="-232783"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41C4FDC3-E7DB-463C-BA51-FD6AD8412506}" type="slidenum">
              <a:rPr lang="ja-JP" altLang="en-US" sz="1200">
                <a:solidFill>
                  <a:srgbClr val="000000"/>
                </a:solidFill>
              </a:rPr>
              <a:pPr/>
              <a:t>5</a:t>
            </a:fld>
            <a:endParaRPr lang="ja-JP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373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134">
              <a:defRPr/>
            </a:pPr>
            <a:fld id="{F3357B8E-EB12-4C8E-82FB-E38F4BD3134F}" type="slidenum">
              <a:rPr lang="ja-JP" altLang="en-US" b="1">
                <a:solidFill>
                  <a:prstClr val="black"/>
                </a:solidFill>
                <a:latin typeface="Arial" panose="020B0604020202020204" pitchFamily="34" charset="0"/>
              </a:rPr>
              <a:pPr defTabSz="931134">
                <a:defRPr/>
              </a:pPr>
              <a:t>6</a:t>
            </a:fld>
            <a:endParaRPr lang="ja-JP" altLang="en-US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854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134">
              <a:defRPr/>
            </a:pPr>
            <a:fld id="{F3357B8E-EB12-4C8E-82FB-E38F4BD3134F}" type="slidenum">
              <a:rPr lang="ja-JP" altLang="en-US" b="1">
                <a:solidFill>
                  <a:prstClr val="black"/>
                </a:solidFill>
                <a:latin typeface="Arial" panose="020B0604020202020204" pitchFamily="34" charset="0"/>
              </a:rPr>
              <a:pPr defTabSz="931134">
                <a:defRPr/>
              </a:pPr>
              <a:t>7</a:t>
            </a:fld>
            <a:endParaRPr lang="ja-JP" altLang="en-US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341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134">
              <a:defRPr/>
            </a:pPr>
            <a:fld id="{F3357B8E-EB12-4C8E-82FB-E38F4BD3134F}" type="slidenum">
              <a:rPr lang="ja-JP" altLang="en-US" b="1">
                <a:solidFill>
                  <a:prstClr val="black"/>
                </a:solidFill>
                <a:latin typeface="Arial" panose="020B0604020202020204" pitchFamily="34" charset="0"/>
              </a:rPr>
              <a:pPr defTabSz="931134">
                <a:defRPr/>
              </a:pPr>
              <a:t>8</a:t>
            </a:fld>
            <a:endParaRPr lang="ja-JP" altLang="en-US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033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134">
              <a:defRPr/>
            </a:pPr>
            <a:endParaRPr lang="en-US" altLang="ja-JP" dirty="0"/>
          </a:p>
        </p:txBody>
      </p:sp>
      <p:sp>
        <p:nvSpPr>
          <p:cNvPr id="4301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56546" indent="-290979"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63917" indent="-232783"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29484" indent="-232783"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95050" indent="-232783"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kumimoji="1" sz="37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E63A7077-CB93-447D-A61A-75741ACCA1B4}" type="slidenum">
              <a:rPr lang="ja-JP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/>
              <a:t>9</a:t>
            </a:fld>
            <a:endParaRPr lang="ja-JP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379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B3ED9F3A-619C-43F2-82F3-6DEFD3A2617C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7DDC1E0B-C15D-4211-A8E0-A1A8BC23C6C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3706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9A78FDAE-DD9F-42F0-B036-5E6F76053CC9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3CE401AE-16DE-40F1-8311-BC4D5D61D9D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91666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0F0A864C-829A-4754-89C4-D7F2FEBE33DD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F8B77A4B-1C71-4467-A514-5E5D57CB6C7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41371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230CB1C-A28D-4203-B130-208184B9B138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5CE62D-7A24-42B7-89C9-A39BCF83DDB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7944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9C9B71F-3245-4C7D-9F27-037C2CAAD7AD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AE776A-5491-4B24-809E-939B185ABA3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6680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3B1303E-F5D5-485C-860B-3395F4B819BD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76232D-29CE-4E24-BE09-C35A6E923D3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795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2635FB6-96F3-4F55-99B5-24D5F0FA0CB1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82CDEF-433F-479A-B924-47210378B8E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9856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B47DF2B-6644-4E76-919E-D8F989549747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3D3A43-E41E-489D-822F-4F5EC3EA848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3857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C84C01A-B24E-4E25-9825-A740316AC7BA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C6966F-6337-406D-8531-0B867311C24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8952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747E0F7-02C8-471A-89B4-FA2524E137F5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D85B62-C730-4BBC-B009-E6E307D256C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129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18F989B-691F-444A-83B6-A80A051124BE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CE1F7E-92A1-4377-B8A9-F7C66485DE8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2169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BDAC9606-C08B-4627-A658-E34C97222324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8C976797-DD91-46E1-A1E9-41FA01149CA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95373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8D5A04F-BD83-48DE-97CB-9AB4A8A152EF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C02634-FE47-457A-8A86-9D0105BC16F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2733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51DE386-8879-4EC8-AFBD-6CFC134C6649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714857-83F9-4BA6-9713-A0CA04691CD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9430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E507FF9-9AB4-4612-A162-A93EB6D5E57F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6DBBF4-F31B-408F-894E-11E892CA6F4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21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DB948D72-A265-4B99-ACCF-D3E0AB8DBA7C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1CE991E5-E9A0-4475-AD68-A2CEE9837208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04306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A9C6EA08-62B4-4FAB-8A37-D4DAF98BE68C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0E271424-2C64-4E02-9785-DEE7BDFA6B9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76032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C4163A5C-E25A-46AA-8709-3574C7DC2188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5BDD7417-276A-40F0-BC45-65F6514FB202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56457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B600CF31-82AB-4AAE-85AD-B9E38109C0F2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256B20AC-34B2-439F-A339-F8F967983C1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15500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D4FCCA0C-A5CF-4519-82EB-F150C1CF3739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405591CB-2268-407C-A73B-F3B7015D511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16387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1505BEA9-38D1-4FC0-B7C1-BA720812B103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6226922C-97F6-486E-8F9A-B0C08EB64F2F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28429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487AC701-B7EA-4272-AEC3-7C4149502E7E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DE223C17-66BA-425F-B58E-75E999ABE62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99614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CFF"/>
            </a:gs>
            <a:gs pos="27000">
              <a:srgbClr val="FFCCFF"/>
            </a:gs>
            <a:gs pos="50000">
              <a:srgbClr val="DCE6F2"/>
            </a:gs>
            <a:gs pos="100000">
              <a:srgbClr val="CC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7933DA0-9281-4D2A-A020-108F79A6C8E4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01CDE56D-8023-4115-9EB8-C361AAAD128C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12" r:id="rId1"/>
    <p:sldLayoutId id="2147487813" r:id="rId2"/>
    <p:sldLayoutId id="2147487814" r:id="rId3"/>
    <p:sldLayoutId id="2147487815" r:id="rId4"/>
    <p:sldLayoutId id="2147487816" r:id="rId5"/>
    <p:sldLayoutId id="2147487817" r:id="rId6"/>
    <p:sldLayoutId id="2147487818" r:id="rId7"/>
    <p:sldLayoutId id="2147487819" r:id="rId8"/>
    <p:sldLayoutId id="2147487820" r:id="rId9"/>
    <p:sldLayoutId id="2147487821" r:id="rId10"/>
    <p:sldLayoutId id="21474878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CFF"/>
            </a:gs>
            <a:gs pos="27000">
              <a:srgbClr val="FFCCFF"/>
            </a:gs>
            <a:gs pos="50000">
              <a:srgbClr val="DCE6F2"/>
            </a:gs>
            <a:gs pos="100000">
              <a:srgbClr val="CC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C215A84-BA97-4307-981B-E7895CC25F82}" type="datetimeFigureOut">
              <a:rPr lang="ja-JP" altLang="en-US"/>
              <a:pPr>
                <a:defRPr/>
              </a:pPr>
              <a:t>2025/7/31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F30C32F-2E8E-4F03-BD26-48DA174A35F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2499" r:id="rId1"/>
    <p:sldLayoutId id="2147502500" r:id="rId2"/>
    <p:sldLayoutId id="2147502501" r:id="rId3"/>
    <p:sldLayoutId id="2147502502" r:id="rId4"/>
    <p:sldLayoutId id="2147502503" r:id="rId5"/>
    <p:sldLayoutId id="2147502504" r:id="rId6"/>
    <p:sldLayoutId id="2147502505" r:id="rId7"/>
    <p:sldLayoutId id="2147502506" r:id="rId8"/>
    <p:sldLayoutId id="2147502507" r:id="rId9"/>
    <p:sldLayoutId id="2147502508" r:id="rId10"/>
    <p:sldLayoutId id="214750250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5" Type="http://schemas.microsoft.com/office/2007/relationships/hdphoto" Target="../media/hdphoto5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2.jpeg"/><Relationship Id="rId7" Type="http://schemas.openxmlformats.org/officeDocument/2006/relationships/image" Target="../media/image1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microsoft.com/office/2007/relationships/hdphoto" Target="../media/hdphoto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microsoft.com/office/2007/relationships/hdphoto" Target="../media/hdphoto8.wdp"/><Relationship Id="rId4" Type="http://schemas.openxmlformats.org/officeDocument/2006/relationships/image" Target="../media/image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jpeg"/><Relationship Id="rId7" Type="http://schemas.microsoft.com/office/2007/relationships/hdphoto" Target="../media/hdphoto9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9799639" y="71439"/>
            <a:ext cx="2339975" cy="6937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2229" name="タイトル 1"/>
          <p:cNvSpPr>
            <a:spLocks noGrp="1"/>
          </p:cNvSpPr>
          <p:nvPr>
            <p:ph type="ctrTitle"/>
          </p:nvPr>
        </p:nvSpPr>
        <p:spPr>
          <a:xfrm>
            <a:off x="1881408" y="827854"/>
            <a:ext cx="8569325" cy="1801812"/>
          </a:xfrm>
        </p:spPr>
        <p:txBody>
          <a:bodyPr/>
          <a:lstStyle/>
          <a:p>
            <a:pPr eaLnBrk="1" hangingPunct="1"/>
            <a:r>
              <a:rPr lang="ja-JP" altLang="en-US" sz="6600" b="1">
                <a:latin typeface="UD デジタル 教科書体 NK-B"/>
                <a:ea typeface="UD デジタル 教科書体 NK-B"/>
              </a:rPr>
              <a:t>６月の</a:t>
            </a:r>
            <a:br>
              <a:rPr lang="en-US" altLang="ja-JP" sz="6600" b="1">
                <a:latin typeface="UD デジタル 教科書体 NK-B"/>
                <a:ea typeface="UD デジタル 教科書体 NK-B"/>
              </a:rPr>
            </a:br>
            <a:r>
              <a:rPr lang="ja-JP" altLang="en-US" sz="6600" b="1">
                <a:latin typeface="UD デジタル 教科書体 NK-B"/>
                <a:ea typeface="UD デジタル 教科書体 NK-B"/>
              </a:rPr>
              <a:t>和（なごみ）こんだて</a:t>
            </a:r>
          </a:p>
        </p:txBody>
      </p:sp>
      <p:sp>
        <p:nvSpPr>
          <p:cNvPr id="52230" name="テキスト ボックス 1"/>
          <p:cNvSpPr txBox="1">
            <a:spLocks noChangeArrowheads="1"/>
          </p:cNvSpPr>
          <p:nvPr/>
        </p:nvSpPr>
        <p:spPr bwMode="auto">
          <a:xfrm>
            <a:off x="5182091" y="463133"/>
            <a:ext cx="1655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800" b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がつ</a:t>
            </a:r>
          </a:p>
        </p:txBody>
      </p:sp>
      <p:sp>
        <p:nvSpPr>
          <p:cNvPr id="52233" name="テキスト ボックス 1"/>
          <p:cNvSpPr txBox="1">
            <a:spLocks noChangeArrowheads="1"/>
          </p:cNvSpPr>
          <p:nvPr/>
        </p:nvSpPr>
        <p:spPr bwMode="auto">
          <a:xfrm>
            <a:off x="4653945" y="6104265"/>
            <a:ext cx="25193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なごみちゃん</a:t>
            </a:r>
          </a:p>
        </p:txBody>
      </p:sp>
      <p:sp>
        <p:nvSpPr>
          <p:cNvPr id="52234" name="テキスト ボックス 10"/>
          <p:cNvSpPr txBox="1">
            <a:spLocks noChangeArrowheads="1"/>
          </p:cNvSpPr>
          <p:nvPr/>
        </p:nvSpPr>
        <p:spPr bwMode="auto">
          <a:xfrm>
            <a:off x="1246913" y="6104265"/>
            <a:ext cx="20161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かずくん</a:t>
            </a:r>
          </a:p>
        </p:txBody>
      </p:sp>
      <p:sp>
        <p:nvSpPr>
          <p:cNvPr id="52235" name="テキスト ボックス 3"/>
          <p:cNvSpPr txBox="1">
            <a:spLocks noChangeArrowheads="1"/>
          </p:cNvSpPr>
          <p:nvPr/>
        </p:nvSpPr>
        <p:spPr bwMode="auto">
          <a:xfrm>
            <a:off x="9510714" y="260351"/>
            <a:ext cx="3024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 b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和食推進の日</a:t>
            </a:r>
          </a:p>
        </p:txBody>
      </p:sp>
      <p:sp>
        <p:nvSpPr>
          <p:cNvPr id="52236" name="テキスト ボックス 3"/>
          <p:cNvSpPr txBox="1">
            <a:spLocks noChangeArrowheads="1"/>
          </p:cNvSpPr>
          <p:nvPr/>
        </p:nvSpPr>
        <p:spPr bwMode="auto">
          <a:xfrm>
            <a:off x="9690894" y="14187"/>
            <a:ext cx="26638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 b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わ しょくすいしん　 　ひ  </a:t>
            </a:r>
          </a:p>
        </p:txBody>
      </p:sp>
      <p:sp>
        <p:nvSpPr>
          <p:cNvPr id="19" name="テキスト ボックス 1"/>
          <p:cNvSpPr txBox="1">
            <a:spLocks noChangeArrowheads="1"/>
          </p:cNvSpPr>
          <p:nvPr/>
        </p:nvSpPr>
        <p:spPr bwMode="auto">
          <a:xfrm>
            <a:off x="7661643" y="6104265"/>
            <a:ext cx="40026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みやこおばあちゃん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8" t="42007" r="48807" b="12557"/>
          <a:stretch/>
        </p:blipFill>
        <p:spPr>
          <a:xfrm>
            <a:off x="1155332" y="2871010"/>
            <a:ext cx="2107706" cy="333720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5" t="49925" r="43434" b="8626"/>
          <a:stretch/>
        </p:blipFill>
        <p:spPr>
          <a:xfrm>
            <a:off x="4520526" y="2961864"/>
            <a:ext cx="2818874" cy="3250800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" t="12283" r="64164" b="7919"/>
          <a:stretch/>
        </p:blipFill>
        <p:spPr>
          <a:xfrm>
            <a:off x="8819645" y="2715520"/>
            <a:ext cx="1948394" cy="349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8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1919164" y="223020"/>
            <a:ext cx="8209285" cy="2701925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800" b="0">
              <a:solidFill>
                <a:prstClr val="white"/>
              </a:solidFill>
            </a:endParaRPr>
          </a:p>
        </p:txBody>
      </p:sp>
      <p:sp>
        <p:nvSpPr>
          <p:cNvPr id="44037" name="タイトル 1"/>
          <p:cNvSpPr>
            <a:spLocks noGrp="1"/>
          </p:cNvSpPr>
          <p:nvPr>
            <p:ph type="ctrTitle"/>
          </p:nvPr>
        </p:nvSpPr>
        <p:spPr>
          <a:xfrm>
            <a:off x="1774826" y="869951"/>
            <a:ext cx="8569325" cy="1801813"/>
          </a:xfrm>
        </p:spPr>
        <p:txBody>
          <a:bodyPr/>
          <a:lstStyle/>
          <a:p>
            <a:pPr eaLnBrk="1" hangingPunct="1"/>
            <a:r>
              <a:rPr lang="ja-JP" altLang="en-US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おいしく　味わって　</a:t>
            </a:r>
            <a:br>
              <a:rPr lang="en-US" altLang="ja-JP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6600" b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食べてね！</a:t>
            </a:r>
          </a:p>
        </p:txBody>
      </p:sp>
      <p:sp>
        <p:nvSpPr>
          <p:cNvPr id="44044" name="タイトル 1"/>
          <p:cNvSpPr txBox="1">
            <a:spLocks/>
          </p:cNvSpPr>
          <p:nvPr/>
        </p:nvSpPr>
        <p:spPr bwMode="auto">
          <a:xfrm>
            <a:off x="5883465" y="366329"/>
            <a:ext cx="137477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0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あじ</a:t>
            </a:r>
          </a:p>
        </p:txBody>
      </p:sp>
      <p:sp>
        <p:nvSpPr>
          <p:cNvPr id="44045" name="タイトル 1"/>
          <p:cNvSpPr txBox="1">
            <a:spLocks/>
          </p:cNvSpPr>
          <p:nvPr/>
        </p:nvSpPr>
        <p:spPr bwMode="auto">
          <a:xfrm>
            <a:off x="3955022" y="1432257"/>
            <a:ext cx="137477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0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た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3" t="-2" r="61643" b="-1438"/>
          <a:stretch/>
        </p:blipFill>
        <p:spPr>
          <a:xfrm>
            <a:off x="8299903" y="2076949"/>
            <a:ext cx="2770576" cy="4822164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37222" r="68349" b="9166"/>
          <a:stretch/>
        </p:blipFill>
        <p:spPr>
          <a:xfrm>
            <a:off x="1847850" y="2698136"/>
            <a:ext cx="2187125" cy="392125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t="27999" r="76492" b="10124"/>
          <a:stretch/>
        </p:blipFill>
        <p:spPr>
          <a:xfrm>
            <a:off x="-160953" y="2355930"/>
            <a:ext cx="2455179" cy="4524781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  <a:extLst>
              <a:ext uri="{FF2B5EF4-FFF2-40B4-BE49-F238E27FC236}">
                <a16:creationId xmlns:a16="http://schemas.microsoft.com/office/drawing/2014/main" id="{2C0D78D2-40CF-4ED8-91B8-539FF069A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42" b="43270"/>
          <a:stretch/>
        </p:blipFill>
        <p:spPr>
          <a:xfrm>
            <a:off x="3517867" y="2957266"/>
            <a:ext cx="5642042" cy="39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24067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44021" y="2921169"/>
            <a:ext cx="5703959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ja-JP" altLang="en-US" sz="600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今日のこんだて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31704" y="2564904"/>
            <a:ext cx="18002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ja-JP" altLang="en-US" sz="280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き ょ う</a:t>
            </a:r>
          </a:p>
        </p:txBody>
      </p:sp>
    </p:spTree>
  </p:cSld>
  <p:clrMapOvr>
    <a:masterClrMapping/>
  </p:clrMapOvr>
  <p:transition spd="med" advClick="0" advTm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/>
        </p:nvSpPr>
        <p:spPr>
          <a:xfrm>
            <a:off x="4416425" y="2346325"/>
            <a:ext cx="3333750" cy="2419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1736202" y="187049"/>
            <a:ext cx="8611802" cy="64154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2231" name="テキスト ボックス 11"/>
          <p:cNvSpPr txBox="1">
            <a:spLocks noChangeArrowheads="1"/>
          </p:cNvSpPr>
          <p:nvPr/>
        </p:nvSpPr>
        <p:spPr bwMode="auto">
          <a:xfrm>
            <a:off x="3189966" y="6134487"/>
            <a:ext cx="2147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 b="1" dirty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ごはん</a:t>
            </a:r>
          </a:p>
        </p:txBody>
      </p:sp>
      <p:sp>
        <p:nvSpPr>
          <p:cNvPr id="52232" name="テキスト ボックス 11"/>
          <p:cNvSpPr txBox="1">
            <a:spLocks noChangeArrowheads="1"/>
          </p:cNvSpPr>
          <p:nvPr/>
        </p:nvSpPr>
        <p:spPr bwMode="auto">
          <a:xfrm>
            <a:off x="6174079" y="6134487"/>
            <a:ext cx="31017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 b="1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みょうがのみそしる</a:t>
            </a:r>
          </a:p>
        </p:txBody>
      </p:sp>
      <p:sp>
        <p:nvSpPr>
          <p:cNvPr id="52233" name="テキスト ボックス 11"/>
          <p:cNvSpPr txBox="1">
            <a:spLocks noChangeArrowheads="1"/>
          </p:cNvSpPr>
          <p:nvPr/>
        </p:nvSpPr>
        <p:spPr bwMode="auto">
          <a:xfrm>
            <a:off x="4725653" y="197862"/>
            <a:ext cx="35842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 b="1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さわらの</a:t>
            </a:r>
            <a:endParaRPr lang="en-US" altLang="ja-JP" sz="2800" b="1">
              <a:solidFill>
                <a:srgbClr val="00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 b="1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ゆうあんやき</a:t>
            </a:r>
            <a:endParaRPr lang="en-US" altLang="ja-JP" sz="2800" b="1">
              <a:solidFill>
                <a:srgbClr val="00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52242" name="Picture 2" descr="\\file.ad.edu.city.kyoto.jp\UNT2\prj\なごみ献立教材研究\写真データ\食器\深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253" y="999784"/>
            <a:ext cx="2963114" cy="327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0" name="Picture 5" descr="\\file.ad.edu.city.kyoto.jp\UNT2\prj\なごみ献立教材研究\写真データ\食器\わん中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777" y="2910252"/>
            <a:ext cx="2622868" cy="368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8" name="Picture 4" descr="\\file.ad.edu.city.kyoto.jp\UNT2\prj\なごみ献立教材研究\写真データ\食器\小皿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575" y="631025"/>
            <a:ext cx="2459038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7" name="テキスト ボックス 11"/>
          <p:cNvSpPr txBox="1">
            <a:spLocks noChangeArrowheads="1"/>
          </p:cNvSpPr>
          <p:nvPr/>
        </p:nvSpPr>
        <p:spPr bwMode="auto">
          <a:xfrm>
            <a:off x="1382030" y="187049"/>
            <a:ext cx="451604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 b="1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こまつなと</a:t>
            </a:r>
            <a:endParaRPr lang="en-US" altLang="ja-JP" sz="2800" b="1">
              <a:solidFill>
                <a:srgbClr val="00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 b="1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きりぼしだいこんの</a:t>
            </a:r>
            <a:endParaRPr lang="en-US" altLang="ja-JP" sz="2800" b="1">
              <a:solidFill>
                <a:srgbClr val="00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 b="1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にびたし</a:t>
            </a:r>
            <a:endParaRPr lang="en-US" altLang="ja-JP" sz="2800" b="1">
              <a:solidFill>
                <a:srgbClr val="00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6" name="テキスト ボックス 8">
            <a:extLst>
              <a:ext uri="{FF2B5EF4-FFF2-40B4-BE49-F238E27FC236}">
                <a16:creationId xmlns:a16="http://schemas.microsoft.com/office/drawing/2014/main" id="{FFD53082-88C1-4193-B52E-1DDD252F9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5012" y="959415"/>
            <a:ext cx="26340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ぎゅうにゅう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944DFAF-6535-410F-9854-060605F61F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167" t="1624" r="4612" b="4828"/>
          <a:stretch/>
        </p:blipFill>
        <p:spPr>
          <a:xfrm>
            <a:off x="2929060" y="3564651"/>
            <a:ext cx="2605444" cy="2523646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551117A5-D9D6-98E9-B9BA-C41CBB2C61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791" t="1190" r="8608" b="5471"/>
          <a:stretch/>
        </p:blipFill>
        <p:spPr>
          <a:xfrm rot="17370786">
            <a:off x="6609916" y="3950903"/>
            <a:ext cx="1821802" cy="1821801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3271E244-EDDC-5C8D-126A-BFE005C953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65" b="96690" l="686" r="892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060" y="1855120"/>
            <a:ext cx="1518108" cy="1343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 descr="皿の上のデザート&#10;&#10;低い精度で自動的に生成された説明">
            <a:extLst>
              <a:ext uri="{FF2B5EF4-FFF2-40B4-BE49-F238E27FC236}">
                <a16:creationId xmlns:a16="http://schemas.microsoft.com/office/drawing/2014/main" id="{6E8A6E0F-DAFB-19E8-C67B-FCE71B71EBC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32070" y1="54163" x2="37405" y2="61681"/>
                        <a14:backgroundMark x1="37496" y1="61964" x2="53956" y2="68755"/>
                        <a14:backgroundMark x1="36678" y1="65158" x2="36981" y2="65158"/>
                        <a14:backgroundMark x1="34465" y1="63622" x2="42801" y2="67098"/>
                        <a14:backgroundMark x1="35738" y1="59741" x2="39163" y2="59175"/>
                        <a14:backgroundMark x1="33556" y1="56265" x2="35102" y2="58488"/>
                        <a14:backgroundMark x1="33343" y1="63622" x2="38224" y2="61116"/>
                        <a14:backgroundMark x1="32798" y1="62935" x2="36041" y2="61237"/>
                        <a14:backgroundMark x1="32919" y1="62086" x2="34586" y2="62490"/>
                        <a14:backgroundMark x1="30949" y1="52789" x2="39285" y2="6346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14" t="25025" r="18228" b="26261"/>
          <a:stretch/>
        </p:blipFill>
        <p:spPr>
          <a:xfrm>
            <a:off x="5839341" y="1939969"/>
            <a:ext cx="1362297" cy="1064487"/>
          </a:xfrm>
          <a:prstGeom prst="rect">
            <a:avLst/>
          </a:prstGeom>
        </p:spPr>
      </p:pic>
      <p:pic>
        <p:nvPicPr>
          <p:cNvPr id="7" name="図 6" descr="文字の書かれた紙&#10;&#10;中程度の精度で自動的に生成された説明">
            <a:extLst>
              <a:ext uri="{FF2B5EF4-FFF2-40B4-BE49-F238E27FC236}">
                <a16:creationId xmlns:a16="http://schemas.microsoft.com/office/drawing/2014/main" id="{731298F8-1776-FA73-B233-C91362BDE74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030" r="90803">
                        <a14:foregroundMark x1="13943" y1="64048" x2="59227" y2="66667"/>
                        <a14:foregroundMark x1="38313" y1="66825" x2="66139" y2="60556"/>
                        <a14:foregroundMark x1="66139" y1="60556" x2="76040" y2="63571"/>
                        <a14:foregroundMark x1="86350" y1="63254" x2="86350" y2="72619"/>
                        <a14:foregroundMark x1="86350" y1="72619" x2="78676" y2="79206"/>
                        <a14:foregroundMark x1="71939" y1="84841" x2="47569" y2="88095"/>
                        <a14:foregroundMark x1="48916" y1="83413" x2="33275" y2="86190"/>
                        <a14:foregroundMark x1="33392" y1="85556" x2="27299" y2="85000"/>
                        <a14:foregroundMark x1="27299" y1="85000" x2="22261" y2="81984"/>
                        <a14:foregroundMark x1="7030" y1="76587" x2="7264" y2="75794"/>
                        <a14:foregroundMark x1="19625" y1="27778" x2="28588" y2="31190"/>
                        <a14:foregroundMark x1="9549" y1="58413" x2="8905" y2="56270"/>
                        <a14:foregroundMark x1="27417" y1="86667" x2="28588" y2="87460"/>
                        <a14:foregroundMark x1="26069" y1="86984" x2="27299" y2="87619"/>
                        <a14:foregroundMark x1="90803" y1="66508" x2="90803" y2="69286"/>
                        <a14:foregroundMark x1="76274" y1="78730" x2="75278" y2="80952"/>
                        <a14:foregroundMark x1="17575" y1="80952" x2="20328" y2="81984"/>
                        <a14:foregroundMark x1="33919" y1="88254" x2="37024" y2="87778"/>
                        <a14:foregroundMark x1="39074" y1="88254" x2="42296" y2="88254"/>
                        <a14:foregroundMark x1="43878" y1="88254" x2="45284" y2="88254"/>
                        <a14:foregroundMark x1="45929" y1="88254" x2="46866" y2="87937"/>
                        <a14:foregroundMark x1="88401" y1="52857" x2="88752" y2="53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71">
            <a:off x="8079981" y="1274379"/>
            <a:ext cx="1838167" cy="135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95002"/>
      </p:ext>
    </p:extLst>
  </p:cSld>
  <p:clrMapOvr>
    <a:masterClrMapping/>
  </p:clrMapOvr>
  <p:transition spd="med" advClick="0" advTm="0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角丸四角形 5">
            <a:extLst>
              <a:ext uri="{FF2B5EF4-FFF2-40B4-BE49-F238E27FC236}">
                <a16:creationId xmlns:a16="http://schemas.microsoft.com/office/drawing/2014/main" id="{73CF6837-5BC3-B8A6-8A95-303A31372348}"/>
              </a:ext>
            </a:extLst>
          </p:cNvPr>
          <p:cNvSpPr/>
          <p:nvPr/>
        </p:nvSpPr>
        <p:spPr>
          <a:xfrm>
            <a:off x="5137903" y="1395865"/>
            <a:ext cx="6737943" cy="4293732"/>
          </a:xfrm>
          <a:prstGeom prst="roundRect">
            <a:avLst>
              <a:gd name="adj" fmla="val 8301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7500"/>
              </a:lnSpc>
            </a:pPr>
            <a:endParaRPr kumimoji="1" lang="ja-JP" altLang="en-US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8" name="正方形/長方形 17"/>
          <p:cNvSpPr/>
          <p:nvPr/>
        </p:nvSpPr>
        <p:spPr bwMode="auto">
          <a:xfrm>
            <a:off x="9950428" y="3594741"/>
            <a:ext cx="933590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ja-JP" altLang="en-US" sz="3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ゆず</a:t>
            </a:r>
          </a:p>
        </p:txBody>
      </p:sp>
      <p:pic>
        <p:nvPicPr>
          <p:cNvPr id="3" name="図 19">
            <a:extLst>
              <a:ext uri="{FF2B5EF4-FFF2-40B4-BE49-F238E27FC236}">
                <a16:creationId xmlns:a16="http://schemas.microsoft.com/office/drawing/2014/main" id="{C7510717-52F3-F95F-5504-DBB64868B7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7"/>
          <a:stretch/>
        </p:blipFill>
        <p:spPr bwMode="auto">
          <a:xfrm>
            <a:off x="5205397" y="4004353"/>
            <a:ext cx="6538912" cy="1495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52F806B-DFF4-AE94-08FC-41B19BC77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5" y="3938345"/>
            <a:ext cx="1500509" cy="1446214"/>
          </a:xfrm>
          <a:prstGeom prst="rect">
            <a:avLst/>
          </a:prstGeom>
        </p:spPr>
      </p:pic>
      <p:pic>
        <p:nvPicPr>
          <p:cNvPr id="2054" name="Picture 6" descr="ゆずのイラスト | かわいいフリー素材集 いらすとや">
            <a:extLst>
              <a:ext uri="{FF2B5EF4-FFF2-40B4-BE49-F238E27FC236}">
                <a16:creationId xmlns:a16="http://schemas.microsoft.com/office/drawing/2014/main" id="{3E15EF2D-DF5F-C892-10A9-82ABDA519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928" y="1411536"/>
            <a:ext cx="2553918" cy="214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6CA3BC4-D23E-A97B-ED24-E6692D6BD0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0" t="15056" r="4585" b="58086"/>
          <a:stretch/>
        </p:blipFill>
        <p:spPr>
          <a:xfrm>
            <a:off x="-77640" y="5438024"/>
            <a:ext cx="1401247" cy="132486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9B7151E9-34BF-9467-87F6-98E5EE9326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0" t="51558" b="23052"/>
          <a:stretch/>
        </p:blipFill>
        <p:spPr>
          <a:xfrm>
            <a:off x="10716311" y="0"/>
            <a:ext cx="1371362" cy="1290824"/>
          </a:xfrm>
          <a:prstGeom prst="rect">
            <a:avLst/>
          </a:prstGeom>
        </p:spPr>
      </p:pic>
      <p:pic>
        <p:nvPicPr>
          <p:cNvPr id="2056" name="Picture 8" descr="料理酒のイラスト | かわいいフリー素材集 いらすとや">
            <a:extLst>
              <a:ext uri="{FF2B5EF4-FFF2-40B4-BE49-F238E27FC236}">
                <a16:creationId xmlns:a16="http://schemas.microsoft.com/office/drawing/2014/main" id="{1BFFF149-A10B-D710-FAF1-87A7B69DA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905" y="1465705"/>
            <a:ext cx="1778840" cy="240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醤油のボトルのイラスト | かわいいフリー素材集 いらすとや">
            <a:extLst>
              <a:ext uri="{FF2B5EF4-FFF2-40B4-BE49-F238E27FC236}">
                <a16:creationId xmlns:a16="http://schemas.microsoft.com/office/drawing/2014/main" id="{715CC354-31E6-E848-2CFE-E19239CF1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177" y="1534658"/>
            <a:ext cx="1541254" cy="240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みりんのイラスト | かわいいフリー素材集 いらすとや">
            <a:extLst>
              <a:ext uri="{FF2B5EF4-FFF2-40B4-BE49-F238E27FC236}">
                <a16:creationId xmlns:a16="http://schemas.microsoft.com/office/drawing/2014/main" id="{60CDE0E6-B6C9-798D-5789-42F0C2456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911" y="1499450"/>
            <a:ext cx="1838933" cy="240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62" name="グループ化 15361">
            <a:extLst>
              <a:ext uri="{FF2B5EF4-FFF2-40B4-BE49-F238E27FC236}">
                <a16:creationId xmlns:a16="http://schemas.microsoft.com/office/drawing/2014/main" id="{03206F69-FEBD-4820-3D7B-35C4CC2C3E12}"/>
              </a:ext>
            </a:extLst>
          </p:cNvPr>
          <p:cNvGrpSpPr/>
          <p:nvPr/>
        </p:nvGrpSpPr>
        <p:grpSpPr>
          <a:xfrm>
            <a:off x="43121" y="183300"/>
            <a:ext cx="10505473" cy="878903"/>
            <a:chOff x="1848461" y="183300"/>
            <a:chExt cx="7644000" cy="878903"/>
          </a:xfrm>
        </p:grpSpPr>
        <p:sp>
          <p:nvSpPr>
            <p:cNvPr id="26" name="AutoShape 6">
              <a:extLst>
                <a:ext uri="{FF2B5EF4-FFF2-40B4-BE49-F238E27FC236}">
                  <a16:creationId xmlns:a16="http://schemas.microsoft.com/office/drawing/2014/main" id="{21415D79-903F-4893-A391-6ACFF117F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8461" y="183300"/>
              <a:ext cx="7644000" cy="878903"/>
            </a:xfrm>
            <a:prstGeom prst="wedgeRoundRectCallout">
              <a:avLst>
                <a:gd name="adj1" fmla="val 52699"/>
                <a:gd name="adj2" fmla="val 38997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ja-JP" altLang="en-US" sz="3600" spc="-150">
                  <a:solidFill>
                    <a:srgbClr val="00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ゆうあん焼きって何かな。どんな味がするんだろう。</a:t>
              </a:r>
              <a:endParaRPr lang="en-US" altLang="ja-JP" sz="3600" spc="-150">
                <a:solidFill>
                  <a:srgbClr val="0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2078" name="テキスト ボックス 2077">
              <a:extLst>
                <a:ext uri="{FF2B5EF4-FFF2-40B4-BE49-F238E27FC236}">
                  <a16:creationId xmlns:a16="http://schemas.microsoft.com/office/drawing/2014/main" id="{9AC2CB65-D02A-FC8D-792B-D11889D49BFA}"/>
                </a:ext>
              </a:extLst>
            </p:cNvPr>
            <p:cNvSpPr txBox="1"/>
            <p:nvPr/>
          </p:nvSpPr>
          <p:spPr>
            <a:xfrm>
              <a:off x="3086038" y="188584"/>
              <a:ext cx="613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6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や</a:t>
              </a:r>
            </a:p>
          </p:txBody>
        </p:sp>
        <p:sp>
          <p:nvSpPr>
            <p:cNvPr id="2079" name="テキスト ボックス 2078">
              <a:extLst>
                <a:ext uri="{FF2B5EF4-FFF2-40B4-BE49-F238E27FC236}">
                  <a16:creationId xmlns:a16="http://schemas.microsoft.com/office/drawing/2014/main" id="{656629CF-14C2-8B0F-3C5A-BDC146E39F3F}"/>
                </a:ext>
              </a:extLst>
            </p:cNvPr>
            <p:cNvSpPr txBox="1"/>
            <p:nvPr/>
          </p:nvSpPr>
          <p:spPr>
            <a:xfrm>
              <a:off x="4290743" y="188584"/>
              <a:ext cx="7426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6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なに</a:t>
              </a:r>
              <a:endParaRPr lang="en-US" altLang="ja-JP" sz="16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15360" name="テキスト ボックス 15359">
              <a:extLst>
                <a:ext uri="{FF2B5EF4-FFF2-40B4-BE49-F238E27FC236}">
                  <a16:creationId xmlns:a16="http://schemas.microsoft.com/office/drawing/2014/main" id="{E29A918F-1342-BCE7-08B3-21782ADBC9EA}"/>
                </a:ext>
              </a:extLst>
            </p:cNvPr>
            <p:cNvSpPr txBox="1"/>
            <p:nvPr/>
          </p:nvSpPr>
          <p:spPr>
            <a:xfrm>
              <a:off x="6508750" y="208874"/>
              <a:ext cx="7426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6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あじ</a:t>
              </a:r>
              <a:endParaRPr lang="en-US" altLang="ja-JP" sz="16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  <p:grpSp>
        <p:nvGrpSpPr>
          <p:cNvPr id="15363" name="グループ化 15362">
            <a:extLst>
              <a:ext uri="{FF2B5EF4-FFF2-40B4-BE49-F238E27FC236}">
                <a16:creationId xmlns:a16="http://schemas.microsoft.com/office/drawing/2014/main" id="{8F3D8D49-76F4-156F-A37E-9378BCE57567}"/>
              </a:ext>
            </a:extLst>
          </p:cNvPr>
          <p:cNvGrpSpPr/>
          <p:nvPr/>
        </p:nvGrpSpPr>
        <p:grpSpPr>
          <a:xfrm>
            <a:off x="1478404" y="5851365"/>
            <a:ext cx="10505473" cy="840635"/>
            <a:chOff x="1004551" y="5908008"/>
            <a:chExt cx="10505473" cy="764214"/>
          </a:xfrm>
        </p:grpSpPr>
        <p:sp>
          <p:nvSpPr>
            <p:cNvPr id="5" name="AutoShape 6">
              <a:extLst>
                <a:ext uri="{FF2B5EF4-FFF2-40B4-BE49-F238E27FC236}">
                  <a16:creationId xmlns:a16="http://schemas.microsoft.com/office/drawing/2014/main" id="{14352092-C7A3-47C2-3D48-7E47749BF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551" y="5908008"/>
              <a:ext cx="10505473" cy="764214"/>
            </a:xfrm>
            <a:prstGeom prst="wedgeRoundRectCallout">
              <a:avLst>
                <a:gd name="adj1" fmla="val -52559"/>
                <a:gd name="adj2" fmla="val 34374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ja-JP" altLang="en-US" sz="3600" spc="-150">
                  <a:solidFill>
                    <a:srgbClr val="00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つゆの時期にさっぱりとしたゆずのかおりがいいね。</a:t>
              </a:r>
              <a:endParaRPr lang="en-US" altLang="ja-JP" sz="3600" spc="-150">
                <a:solidFill>
                  <a:srgbClr val="0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15361" name="テキスト ボックス 15360">
              <a:extLst>
                <a:ext uri="{FF2B5EF4-FFF2-40B4-BE49-F238E27FC236}">
                  <a16:creationId xmlns:a16="http://schemas.microsoft.com/office/drawing/2014/main" id="{74D5D9B1-3503-5A53-A067-001A70D18038}"/>
                </a:ext>
              </a:extLst>
            </p:cNvPr>
            <p:cNvSpPr txBox="1"/>
            <p:nvPr/>
          </p:nvSpPr>
          <p:spPr>
            <a:xfrm>
              <a:off x="2389810" y="5908008"/>
              <a:ext cx="988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60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じ　　き</a:t>
              </a:r>
              <a:endParaRPr lang="en-US" altLang="ja-JP" sz="16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  <p:sp>
        <p:nvSpPr>
          <p:cNvPr id="6" name="楕円 5">
            <a:extLst>
              <a:ext uri="{FF2B5EF4-FFF2-40B4-BE49-F238E27FC236}">
                <a16:creationId xmlns:a16="http://schemas.microsoft.com/office/drawing/2014/main" id="{5CC3D044-03DF-A178-ABA2-DCD6B5B87E21}"/>
              </a:ext>
            </a:extLst>
          </p:cNvPr>
          <p:cNvSpPr/>
          <p:nvPr/>
        </p:nvSpPr>
        <p:spPr>
          <a:xfrm>
            <a:off x="4143813" y="2519403"/>
            <a:ext cx="180909" cy="18090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EBB7737B-B5F1-A272-4D0C-29576167884F}"/>
              </a:ext>
            </a:extLst>
          </p:cNvPr>
          <p:cNvSpPr/>
          <p:nvPr/>
        </p:nvSpPr>
        <p:spPr>
          <a:xfrm>
            <a:off x="4301897" y="2178725"/>
            <a:ext cx="240790" cy="24079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90092FE7-4638-BB84-EDEE-368B78B482F9}"/>
              </a:ext>
            </a:extLst>
          </p:cNvPr>
          <p:cNvSpPr/>
          <p:nvPr/>
        </p:nvSpPr>
        <p:spPr>
          <a:xfrm>
            <a:off x="4640076" y="1851885"/>
            <a:ext cx="320492" cy="32049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425C2CC-06DE-9432-108D-97A54A00A180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11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t="12729" r="24960" b="8772"/>
          <a:stretch>
            <a:fillRect/>
          </a:stretch>
        </p:blipFill>
        <p:spPr bwMode="auto">
          <a:xfrm>
            <a:off x="134689" y="1058557"/>
            <a:ext cx="3432199" cy="309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千利休の似顔絵イラスト | かわいいフリー素材集 いらすとや">
            <a:extLst>
              <a:ext uri="{FF2B5EF4-FFF2-40B4-BE49-F238E27FC236}">
                <a16:creationId xmlns:a16="http://schemas.microsoft.com/office/drawing/2014/main" id="{DCA40EB8-8D48-542C-712C-A8595D0FF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84474" y="2906222"/>
            <a:ext cx="2223919" cy="278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 descr="皿の上のデザート&#10;&#10;低い精度で自動的に生成された説明">
            <a:extLst>
              <a:ext uri="{FF2B5EF4-FFF2-40B4-BE49-F238E27FC236}">
                <a16:creationId xmlns:a16="http://schemas.microsoft.com/office/drawing/2014/main" id="{EFAB7916-B62C-9924-BE27-9153788DAAF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32070" y1="54163" x2="37405" y2="61681"/>
                        <a14:backgroundMark x1="37496" y1="61964" x2="53956" y2="68755"/>
                        <a14:backgroundMark x1="36678" y1="65158" x2="36981" y2="65158"/>
                        <a14:backgroundMark x1="34465" y1="63622" x2="42801" y2="67098"/>
                        <a14:backgroundMark x1="35738" y1="59741" x2="39163" y2="59175"/>
                        <a14:backgroundMark x1="33556" y1="56265" x2="35102" y2="58488"/>
                        <a14:backgroundMark x1="33343" y1="63622" x2="38224" y2="61116"/>
                        <a14:backgroundMark x1="32798" y1="62935" x2="36041" y2="61237"/>
                        <a14:backgroundMark x1="32919" y1="62086" x2="34586" y2="62490"/>
                        <a14:backgroundMark x1="30949" y1="52789" x2="39285" y2="6346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14" t="25025" r="18228" b="26261"/>
          <a:stretch/>
        </p:blipFill>
        <p:spPr>
          <a:xfrm>
            <a:off x="1018251" y="2058194"/>
            <a:ext cx="1498527" cy="117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42124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5" grpId="0" animBg="1"/>
      <p:bldP spid="18" grpId="0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" y="5400896"/>
            <a:ext cx="1390009" cy="133971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7" t="51301" r="20823" b="23309"/>
          <a:stretch/>
        </p:blipFill>
        <p:spPr>
          <a:xfrm flipH="1">
            <a:off x="91156" y="1808520"/>
            <a:ext cx="1514794" cy="1425832"/>
          </a:xfrm>
          <a:prstGeom prst="rect">
            <a:avLst/>
          </a:prstGeom>
        </p:spPr>
      </p:pic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FB4A76F9-4217-4A06-A49F-1F55A7E55D2B}"/>
              </a:ext>
            </a:extLst>
          </p:cNvPr>
          <p:cNvGrpSpPr>
            <a:grpSpLocks/>
          </p:cNvGrpSpPr>
          <p:nvPr/>
        </p:nvGrpSpPr>
        <p:grpSpPr bwMode="auto">
          <a:xfrm>
            <a:off x="7614566" y="2494764"/>
            <a:ext cx="1295253" cy="749291"/>
            <a:chOff x="-1260449" y="0"/>
            <a:chExt cx="3660654" cy="1331415"/>
          </a:xfrm>
        </p:grpSpPr>
        <p:sp>
          <p:nvSpPr>
            <p:cNvPr id="27" name="テキスト ボックス 6">
              <a:extLst>
                <a:ext uri="{FF2B5EF4-FFF2-40B4-BE49-F238E27FC236}">
                  <a16:creationId xmlns:a16="http://schemas.microsoft.com/office/drawing/2014/main" id="{FC648087-9A7B-437A-8C33-40CCC6E455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60449" y="244475"/>
              <a:ext cx="522088" cy="1086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3375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28" name="テキスト ボックス 7">
              <a:extLst>
                <a:ext uri="{FF2B5EF4-FFF2-40B4-BE49-F238E27FC236}">
                  <a16:creationId xmlns:a16="http://schemas.microsoft.com/office/drawing/2014/main" id="{3C13363F-EE25-4678-8396-00DCFA9E66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60449" y="0"/>
              <a:ext cx="522088" cy="471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125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29" name="テキスト ボックス 9">
              <a:extLst>
                <a:ext uri="{FF2B5EF4-FFF2-40B4-BE49-F238E27FC236}">
                  <a16:creationId xmlns:a16="http://schemas.microsoft.com/office/drawing/2014/main" id="{5241DE02-043F-47AC-99E7-FF86EB9914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8117" y="0"/>
              <a:ext cx="522088" cy="471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125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932BC5B-8A00-4E22-9B33-7EA6054ED8D0}"/>
              </a:ext>
            </a:extLst>
          </p:cNvPr>
          <p:cNvGrpSpPr/>
          <p:nvPr/>
        </p:nvGrpSpPr>
        <p:grpSpPr>
          <a:xfrm>
            <a:off x="1816856" y="5272175"/>
            <a:ext cx="9504736" cy="1505465"/>
            <a:chOff x="1696241" y="3709127"/>
            <a:chExt cx="10243279" cy="2358761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2E053097-85A4-426B-BBF3-88E48EF2AB75}"/>
                </a:ext>
              </a:extLst>
            </p:cNvPr>
            <p:cNvGrpSpPr/>
            <p:nvPr/>
          </p:nvGrpSpPr>
          <p:grpSpPr>
            <a:xfrm>
              <a:off x="1696241" y="3709127"/>
              <a:ext cx="10243279" cy="2358761"/>
              <a:chOff x="1746654" y="2781573"/>
              <a:chExt cx="8735076" cy="2391993"/>
            </a:xfrm>
          </p:grpSpPr>
          <p:sp>
            <p:nvSpPr>
              <p:cNvPr id="13" name="AutoShape 6">
                <a:extLst>
                  <a:ext uri="{FF2B5EF4-FFF2-40B4-BE49-F238E27FC236}">
                    <a16:creationId xmlns:a16="http://schemas.microsoft.com/office/drawing/2014/main" id="{0CF17706-C22B-4416-90E9-322C6A6E67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6654" y="2796222"/>
                <a:ext cx="8735076" cy="2377344"/>
              </a:xfrm>
              <a:prstGeom prst="wedgeRoundRectCallout">
                <a:avLst>
                  <a:gd name="adj1" fmla="val -54475"/>
                  <a:gd name="adj2" fmla="val 14283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135000" tIns="162000" rIns="0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ja-JP" altLang="en-US" sz="3600">
                    <a:solidFill>
                      <a:srgbClr val="000000"/>
                    </a:solidFill>
                    <a:latin typeface="UD デジタル 教科書体 N-B" panose="02020700000000000000" pitchFamily="17" charset="-128"/>
                    <a:ea typeface="UD デジタル 教科書体 N-B" panose="02020700000000000000" pitchFamily="17" charset="-128"/>
                  </a:rPr>
                  <a:t>暑い夏に食欲をましたり、血行をよくしたり</a:t>
                </a:r>
                <a:endParaRPr lang="en-US" altLang="ja-JP" sz="3600">
                  <a:solidFill>
                    <a:srgbClr val="00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endParaRPr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ja-JP" altLang="en-US" sz="3600">
                    <a:solidFill>
                      <a:srgbClr val="000000"/>
                    </a:solidFill>
                    <a:latin typeface="UD デジタル 教科書体 N-B" panose="02020700000000000000" pitchFamily="17" charset="-128"/>
                    <a:ea typeface="UD デジタル 教科書体 N-B" panose="02020700000000000000" pitchFamily="17" charset="-128"/>
                  </a:rPr>
                  <a:t>するのよ。</a:t>
                </a:r>
                <a:endParaRPr lang="en-US" altLang="ja-JP" sz="3600">
                  <a:solidFill>
                    <a:srgbClr val="00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endParaRPr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90842CA1-812C-4F11-9AB0-71D85FAA7116}"/>
                  </a:ext>
                </a:extLst>
              </p:cNvPr>
              <p:cNvSpPr txBox="1"/>
              <p:nvPr/>
            </p:nvSpPr>
            <p:spPr>
              <a:xfrm>
                <a:off x="1832806" y="2781573"/>
                <a:ext cx="637577" cy="10269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>
                    <a:latin typeface="UD デジタル 教科書体 N-B" panose="02020700000000000000" pitchFamily="17" charset="-128"/>
                    <a:ea typeface="UD デジタル 教科書体 N-B" panose="02020700000000000000" pitchFamily="17" charset="-128"/>
                  </a:rPr>
                  <a:t>あつ</a:t>
                </a:r>
              </a:p>
            </p:txBody>
          </p:sp>
        </p:grp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183F2913-9271-4256-B567-C4A3148A15FE}"/>
                </a:ext>
              </a:extLst>
            </p:cNvPr>
            <p:cNvSpPr txBox="1"/>
            <p:nvPr/>
          </p:nvSpPr>
          <p:spPr>
            <a:xfrm>
              <a:off x="7586036" y="3709133"/>
              <a:ext cx="1488176" cy="578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けっこう</a:t>
              </a: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2AB692BC-132F-4832-B38A-C65FD1CA497E}"/>
                </a:ext>
              </a:extLst>
            </p:cNvPr>
            <p:cNvSpPr txBox="1"/>
            <p:nvPr/>
          </p:nvSpPr>
          <p:spPr>
            <a:xfrm>
              <a:off x="3514867" y="3709133"/>
              <a:ext cx="1616593" cy="578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pc="-30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しょくよく</a:t>
              </a: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E11A6E8C-E551-4DC3-92C2-70C108E1FA8D}"/>
                </a:ext>
              </a:extLst>
            </p:cNvPr>
            <p:cNvSpPr txBox="1"/>
            <p:nvPr/>
          </p:nvSpPr>
          <p:spPr>
            <a:xfrm>
              <a:off x="2746516" y="3709130"/>
              <a:ext cx="747658" cy="571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なつ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91207E1-26E6-9C83-91A9-726813F0F111}"/>
              </a:ext>
            </a:extLst>
          </p:cNvPr>
          <p:cNvGrpSpPr/>
          <p:nvPr/>
        </p:nvGrpSpPr>
        <p:grpSpPr>
          <a:xfrm>
            <a:off x="271915" y="112666"/>
            <a:ext cx="11414394" cy="1392690"/>
            <a:chOff x="271915" y="-23635"/>
            <a:chExt cx="10052093" cy="1690166"/>
          </a:xfrm>
        </p:grpSpPr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A594A1C8-A932-412E-8A3A-40BAC504C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915" y="3033"/>
              <a:ext cx="10052093" cy="1663498"/>
            </a:xfrm>
            <a:prstGeom prst="wedgeRoundRectCallout">
              <a:avLst>
                <a:gd name="adj1" fmla="val 39440"/>
                <a:gd name="adj2" fmla="val 80738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35000" tIns="162000" rIns="0" bIns="3429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ja-JP" altLang="en-US" sz="3600" dirty="0">
                  <a:solidFill>
                    <a:srgbClr val="000000"/>
                  </a:solidFill>
                  <a:latin typeface="UD デジタル 教科書体 N-B"/>
                  <a:ea typeface="UD デジタル 教科書体 N-B"/>
                </a:rPr>
                <a:t>みょうがのみそ汁は、みょうがのさわやかなか</a:t>
              </a:r>
              <a:r>
                <a:rPr lang="ja-JP" altLang="en-US" sz="3600" dirty="0">
                  <a:solidFill>
                    <a:srgbClr val="000000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おりがするね。</a:t>
              </a:r>
              <a:endParaRPr lang="en-US" altLang="ja-JP" sz="3600" dirty="0">
                <a:solidFill>
                  <a:srgbClr val="0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A24D6326-58AC-4FB4-B2F6-FA8F26CCF6B0}"/>
                </a:ext>
              </a:extLst>
            </p:cNvPr>
            <p:cNvSpPr txBox="1"/>
            <p:nvPr/>
          </p:nvSpPr>
          <p:spPr>
            <a:xfrm>
              <a:off x="3160032" y="-23635"/>
              <a:ext cx="616820" cy="40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しる</a:t>
              </a:r>
            </a:p>
          </p:txBody>
        </p:sp>
      </p:grpSp>
      <p:pic>
        <p:nvPicPr>
          <p:cNvPr id="18" name="Picture 5" descr="\\file.ad.edu.city.kyoto.jp\UNT2\prj\なごみ献立教材研究\写真データ\食器\わん中.JPG">
            <a:extLst>
              <a:ext uri="{FF2B5EF4-FFF2-40B4-BE49-F238E27FC236}">
                <a16:creationId xmlns:a16="http://schemas.microsoft.com/office/drawing/2014/main" id="{D2E1FA5D-922F-4706-ABB3-0BC61AFAB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3" b="13114"/>
          <a:stretch/>
        </p:blipFill>
        <p:spPr bwMode="auto">
          <a:xfrm>
            <a:off x="2059141" y="1617775"/>
            <a:ext cx="3742319" cy="365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E76E0A9-5856-4152-941C-D33610CC1C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791" t="1190" r="8608" b="5471"/>
          <a:stretch/>
        </p:blipFill>
        <p:spPr>
          <a:xfrm rot="17370786">
            <a:off x="2492082" y="2055763"/>
            <a:ext cx="2853876" cy="2859289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5B38A658-CBB9-4CC1-8C12-3A593A3E97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2282" y="1460822"/>
            <a:ext cx="1653988" cy="1532964"/>
          </a:xfrm>
          <a:prstGeom prst="rect">
            <a:avLst/>
          </a:prstGeom>
        </p:spPr>
      </p:pic>
      <p:sp>
        <p:nvSpPr>
          <p:cNvPr id="15" name="思考の吹き出し: 雲形 14">
            <a:extLst>
              <a:ext uri="{FF2B5EF4-FFF2-40B4-BE49-F238E27FC236}">
                <a16:creationId xmlns:a16="http://schemas.microsoft.com/office/drawing/2014/main" id="{AEDFA6E1-C751-4DC6-AFD9-9D527F547494}"/>
              </a:ext>
            </a:extLst>
          </p:cNvPr>
          <p:cNvSpPr/>
          <p:nvPr/>
        </p:nvSpPr>
        <p:spPr>
          <a:xfrm>
            <a:off x="6499244" y="2090987"/>
            <a:ext cx="3917328" cy="3082441"/>
          </a:xfrm>
          <a:prstGeom prst="cloudCallout">
            <a:avLst>
              <a:gd name="adj1" fmla="val -63783"/>
              <a:gd name="adj2" fmla="val 8734"/>
            </a:avLst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270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3BFA95F-80D2-4E04-8C87-606AD6CDBB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5" b="89946" l="9910" r="89865">
                        <a14:foregroundMark x1="39189" y1="25673" x2="39189" y2="25673"/>
                        <a14:foregroundMark x1="56757" y1="5745" x2="56757" y2="5745"/>
                      </a14:backgroundRemoval>
                    </a14:imgEffect>
                  </a14:imgLayer>
                </a14:imgProps>
              </a:ext>
            </a:extLst>
          </a:blip>
          <a:srcRect l="17945" r="9628" b="32562"/>
          <a:stretch/>
        </p:blipFill>
        <p:spPr>
          <a:xfrm>
            <a:off x="7305159" y="2245487"/>
            <a:ext cx="2368055" cy="276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82428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9"/>
          <p:cNvSpPr/>
          <p:nvPr/>
        </p:nvSpPr>
        <p:spPr>
          <a:xfrm>
            <a:off x="855550" y="2072085"/>
            <a:ext cx="4398804" cy="4118165"/>
          </a:xfrm>
          <a:prstGeom prst="ellipse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0" t="51558" b="23052"/>
          <a:stretch/>
        </p:blipFill>
        <p:spPr>
          <a:xfrm>
            <a:off x="10362416" y="3464624"/>
            <a:ext cx="1523332" cy="1471591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92B2AFB-AFE9-451A-8DE7-769776529434}"/>
              </a:ext>
            </a:extLst>
          </p:cNvPr>
          <p:cNvGrpSpPr/>
          <p:nvPr/>
        </p:nvGrpSpPr>
        <p:grpSpPr>
          <a:xfrm>
            <a:off x="1613936" y="429630"/>
            <a:ext cx="10459651" cy="832933"/>
            <a:chOff x="1923810" y="665849"/>
            <a:chExt cx="10757151" cy="1108633"/>
          </a:xfrm>
        </p:grpSpPr>
        <p:sp>
          <p:nvSpPr>
            <p:cNvPr id="5" name="角丸四角形吹き出し 4"/>
            <p:cNvSpPr/>
            <p:nvPr/>
          </p:nvSpPr>
          <p:spPr>
            <a:xfrm>
              <a:off x="1923810" y="676539"/>
              <a:ext cx="10757151" cy="1097943"/>
            </a:xfrm>
            <a:prstGeom prst="wedgeRoundRectCallout">
              <a:avLst>
                <a:gd name="adj1" fmla="val -53171"/>
                <a:gd name="adj2" fmla="val 26949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今日のみそ汁には</a:t>
              </a:r>
              <a:r>
                <a:rPr lang="ja-JP" altLang="en-US" sz="3600" b="1">
                  <a:solidFill>
                    <a:prstClr val="black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、</a:t>
              </a:r>
              <a:r>
                <a:rPr kumimoji="1" lang="ja-JP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京北みそが使われているのね。</a:t>
              </a:r>
            </a:p>
          </p:txBody>
        </p:sp>
        <p:sp>
          <p:nvSpPr>
            <p:cNvPr id="8" name="テキスト ボックス 1">
              <a:extLst>
                <a:ext uri="{FF2B5EF4-FFF2-40B4-BE49-F238E27FC236}">
                  <a16:creationId xmlns:a16="http://schemas.microsoft.com/office/drawing/2014/main" id="{CE9AC991-D476-4BE2-A4DD-2E31D84DB4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5346" y="665849"/>
              <a:ext cx="1167744" cy="450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30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きょう</a:t>
              </a:r>
            </a:p>
          </p:txBody>
        </p:sp>
        <p:sp>
          <p:nvSpPr>
            <p:cNvPr id="9" name="テキスト ボックス 1">
              <a:extLst>
                <a:ext uri="{FF2B5EF4-FFF2-40B4-BE49-F238E27FC236}">
                  <a16:creationId xmlns:a16="http://schemas.microsoft.com/office/drawing/2014/main" id="{982582B4-E454-428B-8B39-E8056704FD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6120" y="665849"/>
              <a:ext cx="647447" cy="372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しる</a:t>
              </a:r>
            </a:p>
          </p:txBody>
        </p:sp>
        <p:sp>
          <p:nvSpPr>
            <p:cNvPr id="10" name="テキスト ボックス 1">
              <a:extLst>
                <a:ext uri="{FF2B5EF4-FFF2-40B4-BE49-F238E27FC236}">
                  <a16:creationId xmlns:a16="http://schemas.microsoft.com/office/drawing/2014/main" id="{B8A1506B-4E33-438D-86E1-1D49E6053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5070" y="665849"/>
              <a:ext cx="1100258" cy="450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けい ほく</a:t>
              </a:r>
            </a:p>
          </p:txBody>
        </p:sp>
        <p:sp>
          <p:nvSpPr>
            <p:cNvPr id="11" name="テキスト ボックス 1">
              <a:extLst>
                <a:ext uri="{FF2B5EF4-FFF2-40B4-BE49-F238E27FC236}">
                  <a16:creationId xmlns:a16="http://schemas.microsoft.com/office/drawing/2014/main" id="{C7893203-9790-460F-9796-2ADAA287CE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09557" y="665849"/>
              <a:ext cx="777273" cy="372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つか</a:t>
              </a: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7BC596E2-E1AB-4424-9694-C04508424AB3}"/>
              </a:ext>
            </a:extLst>
          </p:cNvPr>
          <p:cNvGrpSpPr/>
          <p:nvPr/>
        </p:nvGrpSpPr>
        <p:grpSpPr>
          <a:xfrm>
            <a:off x="5720873" y="1888154"/>
            <a:ext cx="4257832" cy="2270880"/>
            <a:chOff x="5013826" y="3083878"/>
            <a:chExt cx="4257832" cy="3017520"/>
          </a:xfrm>
        </p:grpSpPr>
        <p:sp>
          <p:nvSpPr>
            <p:cNvPr id="7" name="角丸四角形吹き出し 6"/>
            <p:cNvSpPr/>
            <p:nvPr/>
          </p:nvSpPr>
          <p:spPr>
            <a:xfrm>
              <a:off x="5013826" y="3083878"/>
              <a:ext cx="4257832" cy="3017520"/>
            </a:xfrm>
            <a:prstGeom prst="wedgeRoundRectCallout">
              <a:avLst>
                <a:gd name="adj1" fmla="val 59388"/>
                <a:gd name="adj2" fmla="val 31873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京都の</a:t>
              </a:r>
              <a:r>
                <a:rPr kumimoji="1" lang="en-US" altLang="ja-JP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【</a:t>
              </a:r>
              <a:r>
                <a:rPr kumimoji="1" lang="ja-JP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京</a:t>
              </a:r>
              <a:r>
                <a:rPr kumimoji="1" lang="en-US" altLang="ja-JP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】</a:t>
              </a:r>
              <a:r>
                <a:rPr kumimoji="1" lang="ja-JP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の字が</a:t>
              </a:r>
              <a:endParaRPr kumimoji="1" lang="en-US" altLang="ja-JP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入っているね。</a:t>
              </a:r>
            </a:p>
          </p:txBody>
        </p:sp>
        <p:sp>
          <p:nvSpPr>
            <p:cNvPr id="14" name="テキスト ボックス 1">
              <a:extLst>
                <a:ext uri="{FF2B5EF4-FFF2-40B4-BE49-F238E27FC236}">
                  <a16:creationId xmlns:a16="http://schemas.microsoft.com/office/drawing/2014/main" id="{24FAA7C8-7E15-425C-9587-0C99778A66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0068" y="3310535"/>
              <a:ext cx="817616" cy="85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きょう</a:t>
              </a:r>
            </a:p>
          </p:txBody>
        </p:sp>
        <p:sp>
          <p:nvSpPr>
            <p:cNvPr id="17" name="テキスト ボックス 1">
              <a:extLst>
                <a:ext uri="{FF2B5EF4-FFF2-40B4-BE49-F238E27FC236}">
                  <a16:creationId xmlns:a16="http://schemas.microsoft.com/office/drawing/2014/main" id="{7106F7A7-B295-4D97-B899-2CAD43C4B8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0582" y="3310535"/>
              <a:ext cx="574789" cy="490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じ</a:t>
              </a:r>
            </a:p>
          </p:txBody>
        </p:sp>
        <p:sp>
          <p:nvSpPr>
            <p:cNvPr id="19" name="テキスト ボックス 1">
              <a:extLst>
                <a:ext uri="{FF2B5EF4-FFF2-40B4-BE49-F238E27FC236}">
                  <a16:creationId xmlns:a16="http://schemas.microsoft.com/office/drawing/2014/main" id="{4B31414E-7930-41E5-A362-C1BF31158E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1704" y="4509239"/>
              <a:ext cx="675167" cy="490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はい</a:t>
              </a:r>
            </a:p>
          </p:txBody>
        </p:sp>
        <p:sp>
          <p:nvSpPr>
            <p:cNvPr id="31" name="テキスト ボックス 1">
              <a:extLst>
                <a:ext uri="{FF2B5EF4-FFF2-40B4-BE49-F238E27FC236}">
                  <a16:creationId xmlns:a16="http://schemas.microsoft.com/office/drawing/2014/main" id="{2446D26F-A997-4886-B961-73B4AD5F2D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5901" y="3323061"/>
              <a:ext cx="1053949" cy="490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きょう と</a:t>
              </a:r>
              <a:endPara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endParaRPr>
            </a:p>
          </p:txBody>
        </p:sp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73FD2409-A9E6-4886-AEAA-127F8836D8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3" t="29266" r="34153" b="37812"/>
          <a:stretch/>
        </p:blipFill>
        <p:spPr>
          <a:xfrm>
            <a:off x="-170182" y="53213"/>
            <a:ext cx="1648805" cy="142896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FBC7A04-0854-21D6-9CA0-7503A3F6E6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0" t="15056" r="4585" b="58086"/>
          <a:stretch/>
        </p:blipFill>
        <p:spPr>
          <a:xfrm>
            <a:off x="6514344" y="4812905"/>
            <a:ext cx="1541372" cy="145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8767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9"/>
          <p:cNvGrpSpPr>
            <a:grpSpLocks/>
          </p:cNvGrpSpPr>
          <p:nvPr/>
        </p:nvGrpSpPr>
        <p:grpSpPr bwMode="auto">
          <a:xfrm>
            <a:off x="247650" y="537782"/>
            <a:ext cx="3817938" cy="6038850"/>
            <a:chOff x="1095040" y="1056894"/>
            <a:chExt cx="3817937" cy="6038850"/>
          </a:xfrm>
        </p:grpSpPr>
        <p:pic>
          <p:nvPicPr>
            <p:cNvPr id="3" name="Picture 18" descr="\\server1\jukousya\京北みそ資料\京北地図１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040" y="1056894"/>
              <a:ext cx="3817937" cy="603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テキスト ボックス 19"/>
            <p:cNvSpPr txBox="1">
              <a:spLocks noChangeArrowheads="1"/>
            </p:cNvSpPr>
            <p:nvPr/>
          </p:nvSpPr>
          <p:spPr bwMode="auto">
            <a:xfrm>
              <a:off x="1799120" y="2623200"/>
              <a:ext cx="13684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50" charset="-128"/>
                  <a:cs typeface="+mn-cs"/>
                </a:rPr>
                <a:t>京北地域</a:t>
              </a:r>
            </a:p>
          </p:txBody>
        </p:sp>
      </p:grp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95196">
            <a:off x="10237546" y="73708"/>
            <a:ext cx="1822576" cy="168921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6" t="51152" r="22235" b="22888"/>
          <a:stretch/>
        </p:blipFill>
        <p:spPr>
          <a:xfrm>
            <a:off x="10224686" y="4936862"/>
            <a:ext cx="1616845" cy="1563835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05A0976A-C2E3-43FF-8EC7-F5DA52124337}"/>
              </a:ext>
            </a:extLst>
          </p:cNvPr>
          <p:cNvGrpSpPr/>
          <p:nvPr/>
        </p:nvGrpSpPr>
        <p:grpSpPr>
          <a:xfrm>
            <a:off x="4545527" y="4575835"/>
            <a:ext cx="5445861" cy="1914096"/>
            <a:chOff x="4545527" y="4575835"/>
            <a:chExt cx="5445861" cy="1914096"/>
          </a:xfrm>
        </p:grpSpPr>
        <p:sp>
          <p:nvSpPr>
            <p:cNvPr id="8" name="角丸四角形吹き出し 7"/>
            <p:cNvSpPr/>
            <p:nvPr/>
          </p:nvSpPr>
          <p:spPr>
            <a:xfrm>
              <a:off x="4550353" y="4575835"/>
              <a:ext cx="5441035" cy="1914096"/>
            </a:xfrm>
            <a:prstGeom prst="wedgeRoundRectCallout">
              <a:avLst>
                <a:gd name="adj1" fmla="val 56891"/>
                <a:gd name="adj2" fmla="val 18393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京都で作られたものを</a:t>
              </a:r>
              <a:endParaRPr kumimoji="1" lang="en-US" altLang="ja-JP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京都で食べているんだね。</a:t>
              </a:r>
            </a:p>
          </p:txBody>
        </p:sp>
        <p:sp>
          <p:nvSpPr>
            <p:cNvPr id="14" name="テキスト ボックス 1">
              <a:extLst>
                <a:ext uri="{FF2B5EF4-FFF2-40B4-BE49-F238E27FC236}">
                  <a16:creationId xmlns:a16="http://schemas.microsoft.com/office/drawing/2014/main" id="{B881E0E0-DE00-4B2D-9D9D-BC3A057F7A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6821" y="4606085"/>
              <a:ext cx="10058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きょう と　　</a:t>
              </a:r>
            </a:p>
          </p:txBody>
        </p:sp>
        <p:sp>
          <p:nvSpPr>
            <p:cNvPr id="15" name="テキスト ボックス 1">
              <a:extLst>
                <a:ext uri="{FF2B5EF4-FFF2-40B4-BE49-F238E27FC236}">
                  <a16:creationId xmlns:a16="http://schemas.microsoft.com/office/drawing/2014/main" id="{D15C55D2-038F-4F3E-B3F4-EE4541CE91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2096" y="4606085"/>
              <a:ext cx="82874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つく</a:t>
              </a:r>
            </a:p>
          </p:txBody>
        </p:sp>
        <p:sp>
          <p:nvSpPr>
            <p:cNvPr id="16" name="テキスト ボックス 1">
              <a:extLst>
                <a:ext uri="{FF2B5EF4-FFF2-40B4-BE49-F238E27FC236}">
                  <a16:creationId xmlns:a16="http://schemas.microsoft.com/office/drawing/2014/main" id="{0C679B8E-87D2-4449-801D-7A9AB55A1B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5527" y="5480625"/>
              <a:ext cx="111198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きょう と　　</a:t>
              </a:r>
            </a:p>
          </p:txBody>
        </p:sp>
        <p:sp>
          <p:nvSpPr>
            <p:cNvPr id="21" name="テキスト ボックス 1">
              <a:extLst>
                <a:ext uri="{FF2B5EF4-FFF2-40B4-BE49-F238E27FC236}">
                  <a16:creationId xmlns:a16="http://schemas.microsoft.com/office/drawing/2014/main" id="{3FC7A8D5-C257-47D5-A4EE-9BADB5CD6E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9451" y="5480625"/>
              <a:ext cx="6911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た</a:t>
              </a: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1BF792BE-3914-4E5E-8D74-AA253F321736}"/>
              </a:ext>
            </a:extLst>
          </p:cNvPr>
          <p:cNvGrpSpPr/>
          <p:nvPr/>
        </p:nvGrpSpPr>
        <p:grpSpPr>
          <a:xfrm>
            <a:off x="4550353" y="163502"/>
            <a:ext cx="4878011" cy="2772934"/>
            <a:chOff x="4944769" y="1434398"/>
            <a:chExt cx="4878011" cy="2772934"/>
          </a:xfrm>
        </p:grpSpPr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BA34111F-9D71-43D4-AF34-2ADA953DF107}"/>
                </a:ext>
              </a:extLst>
            </p:cNvPr>
            <p:cNvGrpSpPr/>
            <p:nvPr/>
          </p:nvGrpSpPr>
          <p:grpSpPr>
            <a:xfrm>
              <a:off x="4944769" y="1434398"/>
              <a:ext cx="4878011" cy="2772934"/>
              <a:chOff x="4718304" y="237744"/>
              <a:chExt cx="4878011" cy="2772934"/>
            </a:xfrm>
          </p:grpSpPr>
          <p:sp>
            <p:nvSpPr>
              <p:cNvPr id="6" name="角丸四角形吹き出し 5"/>
              <p:cNvSpPr/>
              <p:nvPr/>
            </p:nvSpPr>
            <p:spPr>
              <a:xfrm>
                <a:off x="4718304" y="237744"/>
                <a:ext cx="4878011" cy="2772934"/>
              </a:xfrm>
              <a:prstGeom prst="wedgeRoundRectCallout">
                <a:avLst>
                  <a:gd name="adj1" fmla="val 67970"/>
                  <a:gd name="adj2" fmla="val -5258"/>
                  <a:gd name="adj3" fmla="val 16667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  <a:cs typeface="+mn-cs"/>
                  </a:rPr>
                  <a:t>京都市右京区の京北</a:t>
                </a:r>
                <a:endParaRPr kumimoji="1" lang="en-US" altLang="ja-JP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  <a:cs typeface="+mn-cs"/>
                  </a:rPr>
                  <a:t>という地域で作られて</a:t>
                </a:r>
                <a:endParaRPr kumimoji="1" lang="en-US" altLang="ja-JP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  <a:cs typeface="+mn-cs"/>
                  </a:rPr>
                  <a:t>いるんだって。</a:t>
                </a:r>
              </a:p>
            </p:txBody>
          </p:sp>
          <p:sp>
            <p:nvSpPr>
              <p:cNvPr id="10" name="テキスト ボックス 1">
                <a:extLst>
                  <a:ext uri="{FF2B5EF4-FFF2-40B4-BE49-F238E27FC236}">
                    <a16:creationId xmlns:a16="http://schemas.microsoft.com/office/drawing/2014/main" id="{13029EDA-D691-43EB-9363-4CC5E88E0F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59042" y="298907"/>
                <a:ext cx="277865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  <a:cs typeface="+mn-cs"/>
                  </a:rPr>
                  <a:t>きょう と　　し　　う　きょう く</a:t>
                </a:r>
              </a:p>
            </p:txBody>
          </p:sp>
          <p:sp>
            <p:nvSpPr>
              <p:cNvPr id="11" name="テキスト ボックス 1">
                <a:extLst>
                  <a:ext uri="{FF2B5EF4-FFF2-40B4-BE49-F238E27FC236}">
                    <a16:creationId xmlns:a16="http://schemas.microsoft.com/office/drawing/2014/main" id="{5149A5E9-6A19-49F2-8660-2E5E7E7C38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86655" y="298907"/>
                <a:ext cx="1060704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  <a:cs typeface="+mn-cs"/>
                  </a:rPr>
                  <a:t>けい ほく　　</a:t>
                </a:r>
              </a:p>
            </p:txBody>
          </p:sp>
          <p:sp>
            <p:nvSpPr>
              <p:cNvPr id="13" name="テキスト ボックス 1">
                <a:extLst>
                  <a:ext uri="{FF2B5EF4-FFF2-40B4-BE49-F238E27FC236}">
                    <a16:creationId xmlns:a16="http://schemas.microsoft.com/office/drawing/2014/main" id="{FA2F491C-7DD0-4EE0-9648-D450CAE6C8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15699" y="1146765"/>
                <a:ext cx="1044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  <a:cs typeface="+mn-cs"/>
                  </a:rPr>
                  <a:t>つく</a:t>
                </a:r>
              </a:p>
            </p:txBody>
          </p:sp>
        </p:grpSp>
        <p:sp>
          <p:nvSpPr>
            <p:cNvPr id="12" name="テキスト ボックス 1">
              <a:extLst>
                <a:ext uri="{FF2B5EF4-FFF2-40B4-BE49-F238E27FC236}">
                  <a16:creationId xmlns:a16="http://schemas.microsoft.com/office/drawing/2014/main" id="{0E54671E-D162-4FF3-A0C6-54D1CC6E7B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9819" y="2343419"/>
              <a:ext cx="1044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ち　いき</a:t>
              </a:r>
            </a:p>
          </p:txBody>
        </p:sp>
      </p:grpSp>
      <p:sp>
        <p:nvSpPr>
          <p:cNvPr id="20" name="円/楕円 19">
            <a:extLst>
              <a:ext uri="{FF2B5EF4-FFF2-40B4-BE49-F238E27FC236}">
                <a16:creationId xmlns:a16="http://schemas.microsoft.com/office/drawing/2014/main" id="{C58A8439-6733-49E6-863A-8A87AFF25ABD}"/>
              </a:ext>
            </a:extLst>
          </p:cNvPr>
          <p:cNvSpPr/>
          <p:nvPr/>
        </p:nvSpPr>
        <p:spPr>
          <a:xfrm>
            <a:off x="9298675" y="2176173"/>
            <a:ext cx="2642727" cy="2441744"/>
          </a:xfrm>
          <a:prstGeom prst="ellipse">
            <a:avLst/>
          </a:prstGeom>
          <a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386601" y="4346611"/>
            <a:ext cx="1760398" cy="2241466"/>
            <a:chOff x="-721545" y="4704242"/>
            <a:chExt cx="2383779" cy="2632577"/>
          </a:xfrm>
          <a:solidFill>
            <a:srgbClr val="FFFFFF">
              <a:alpha val="14902"/>
            </a:srgbClr>
          </a:solidFill>
        </p:grpSpPr>
        <p:pic>
          <p:nvPicPr>
            <p:cNvPr id="18" name="Picture 2" descr="大豆のイラスト | かわいいフリー素材集 いらすとや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21545" y="5847178"/>
              <a:ext cx="1489641" cy="1489641"/>
            </a:xfrm>
            <a:prstGeom prst="rect">
              <a:avLst/>
            </a:prstGeom>
            <a:grpFill/>
          </p:spPr>
        </p:pic>
        <p:pic>
          <p:nvPicPr>
            <p:cNvPr id="1028" name="Picture 4" descr="稲・稲穂のイラスト | かわいいフリー素材集 いらすとや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824" y="4704242"/>
              <a:ext cx="2088058" cy="1872390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281528040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3" t="29266" r="34153" b="37812"/>
          <a:stretch/>
        </p:blipFill>
        <p:spPr>
          <a:xfrm>
            <a:off x="-67368" y="5349846"/>
            <a:ext cx="1648805" cy="1428965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3740E79E-5ABC-48CA-B3F0-EC3196D45139}"/>
              </a:ext>
            </a:extLst>
          </p:cNvPr>
          <p:cNvGrpSpPr/>
          <p:nvPr/>
        </p:nvGrpSpPr>
        <p:grpSpPr>
          <a:xfrm>
            <a:off x="566927" y="2002131"/>
            <a:ext cx="11058145" cy="3264843"/>
            <a:chOff x="767817" y="1659432"/>
            <a:chExt cx="11058145" cy="3264843"/>
          </a:xfrm>
        </p:grpSpPr>
        <p:sp>
          <p:nvSpPr>
            <p:cNvPr id="4" name="テキスト ボックス 3"/>
            <p:cNvSpPr txBox="1"/>
            <p:nvPr/>
          </p:nvSpPr>
          <p:spPr>
            <a:xfrm>
              <a:off x="767817" y="2061953"/>
              <a:ext cx="11058145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0" b="1" i="0" u="none" strike="noStrike" kern="1200" cap="none" spc="-300" normalizeH="0" baseline="0" noProof="0" dirty="0">
                  <a:ln w="76200">
                    <a:noFill/>
                    <a:prstDash val="solid"/>
                  </a:ln>
                  <a:solidFill>
                    <a:srgbClr val="3415EF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地産地消</a:t>
              </a:r>
            </a:p>
          </p:txBody>
        </p: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04D8DB51-DCCD-43E9-8EE7-954D66881042}"/>
                </a:ext>
              </a:extLst>
            </p:cNvPr>
            <p:cNvGrpSpPr/>
            <p:nvPr/>
          </p:nvGrpSpPr>
          <p:grpSpPr>
            <a:xfrm>
              <a:off x="2359254" y="1659432"/>
              <a:ext cx="7982221" cy="707886"/>
              <a:chOff x="2359254" y="1659432"/>
              <a:chExt cx="7982221" cy="707886"/>
            </a:xfrm>
          </p:grpSpPr>
          <p:sp>
            <p:nvSpPr>
              <p:cNvPr id="15" name="テキスト ボックス 1">
                <a:extLst>
                  <a:ext uri="{FF2B5EF4-FFF2-40B4-BE49-F238E27FC236}">
                    <a16:creationId xmlns:a16="http://schemas.microsoft.com/office/drawing/2014/main" id="{D70EE497-12A9-494A-A9CF-F9A7D1D88E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59254" y="1659432"/>
                <a:ext cx="1001425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4000" b="0" i="0" u="none" strike="noStrike" kern="1200" cap="none" spc="-30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  <a:cs typeface="+mn-cs"/>
                  </a:rPr>
                  <a:t>ち</a:t>
                </a:r>
              </a:p>
            </p:txBody>
          </p:sp>
          <p:sp>
            <p:nvSpPr>
              <p:cNvPr id="16" name="テキスト ボックス 1">
                <a:extLst>
                  <a:ext uri="{FF2B5EF4-FFF2-40B4-BE49-F238E27FC236}">
                    <a16:creationId xmlns:a16="http://schemas.microsoft.com/office/drawing/2014/main" id="{83DE3C85-AC1B-41B9-885C-F2C9DDCE8D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26586" y="1659432"/>
                <a:ext cx="1226818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4000" b="0" i="0" u="none" strike="noStrike" kern="1200" cap="none" spc="-30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  <a:cs typeface="+mn-cs"/>
                  </a:rPr>
                  <a:t>さん</a:t>
                </a:r>
              </a:p>
            </p:txBody>
          </p:sp>
          <p:sp>
            <p:nvSpPr>
              <p:cNvPr id="17" name="テキスト ボックス 1">
                <a:extLst>
                  <a:ext uri="{FF2B5EF4-FFF2-40B4-BE49-F238E27FC236}">
                    <a16:creationId xmlns:a16="http://schemas.microsoft.com/office/drawing/2014/main" id="{8FC2D1C0-237E-4DC9-92F5-B4BEBCAA3A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29923" y="1659432"/>
                <a:ext cx="1058009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4000" b="0" i="0" u="none" strike="noStrike" kern="1200" cap="none" spc="-30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  <a:cs typeface="+mn-cs"/>
                  </a:rPr>
                  <a:t>ち</a:t>
                </a:r>
              </a:p>
            </p:txBody>
          </p:sp>
          <p:sp>
            <p:nvSpPr>
              <p:cNvPr id="18" name="テキスト ボックス 1">
                <a:extLst>
                  <a:ext uri="{FF2B5EF4-FFF2-40B4-BE49-F238E27FC236}">
                    <a16:creationId xmlns:a16="http://schemas.microsoft.com/office/drawing/2014/main" id="{411DFDBC-DB34-4B36-A3C4-AF39413926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03513" y="1659432"/>
                <a:ext cx="1437962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4000" b="0" i="0" u="none" strike="noStrike" kern="1200" cap="none" spc="-30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  <a:cs typeface="+mn-cs"/>
                  </a:rPr>
                  <a:t>しょう</a:t>
                </a:r>
              </a:p>
            </p:txBody>
          </p:sp>
        </p:grp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567B0C0D-0432-4F13-81D4-CEF3EC440259}"/>
              </a:ext>
            </a:extLst>
          </p:cNvPr>
          <p:cNvGrpSpPr/>
          <p:nvPr/>
        </p:nvGrpSpPr>
        <p:grpSpPr>
          <a:xfrm>
            <a:off x="695325" y="74619"/>
            <a:ext cx="10801350" cy="1466850"/>
            <a:chOff x="1722688" y="503906"/>
            <a:chExt cx="8926735" cy="1466850"/>
          </a:xfrm>
        </p:grpSpPr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9EB1EAE9-1675-428E-ACC8-76521DEDE3D8}"/>
                </a:ext>
              </a:extLst>
            </p:cNvPr>
            <p:cNvGrpSpPr/>
            <p:nvPr/>
          </p:nvGrpSpPr>
          <p:grpSpPr>
            <a:xfrm>
              <a:off x="1722688" y="503906"/>
              <a:ext cx="8926735" cy="1466850"/>
              <a:chOff x="1632633" y="97567"/>
              <a:chExt cx="8926735" cy="1466850"/>
            </a:xfrm>
          </p:grpSpPr>
          <p:sp>
            <p:nvSpPr>
              <p:cNvPr id="6" name="横巻き 5"/>
              <p:cNvSpPr/>
              <p:nvPr/>
            </p:nvSpPr>
            <p:spPr>
              <a:xfrm>
                <a:off x="1632633" y="97567"/>
                <a:ext cx="8926735" cy="1466850"/>
              </a:xfrm>
              <a:prstGeom prst="horizontalScroll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  <a:cs typeface="+mn-cs"/>
                  </a:rPr>
                  <a:t>その土地でできたものを食べること</a:t>
                </a:r>
              </a:p>
            </p:txBody>
          </p:sp>
          <p:sp>
            <p:nvSpPr>
              <p:cNvPr id="22" name="テキスト ボックス 1">
                <a:extLst>
                  <a:ext uri="{FF2B5EF4-FFF2-40B4-BE49-F238E27FC236}">
                    <a16:creationId xmlns:a16="http://schemas.microsoft.com/office/drawing/2014/main" id="{07490BF6-7DEF-4F97-B0C8-453C89A1BF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54971" y="316683"/>
                <a:ext cx="46273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  <a:cs typeface="+mn-cs"/>
                  </a:rPr>
                  <a:t>た</a:t>
                </a:r>
              </a:p>
            </p:txBody>
          </p:sp>
        </p:grpSp>
        <p:sp>
          <p:nvSpPr>
            <p:cNvPr id="7" name="テキスト ボックス 1">
              <a:extLst>
                <a:ext uri="{FF2B5EF4-FFF2-40B4-BE49-F238E27FC236}">
                  <a16:creationId xmlns:a16="http://schemas.microsoft.com/office/drawing/2014/main" id="{8432A5EF-B43A-45B4-BFC1-60B26449F1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1100" y="723022"/>
              <a:ext cx="96833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と　　ち</a:t>
              </a:r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225CC1DD-5D34-4BE1-9FC9-D7024C9DAD7B}"/>
              </a:ext>
            </a:extLst>
          </p:cNvPr>
          <p:cNvGrpSpPr/>
          <p:nvPr/>
        </p:nvGrpSpPr>
        <p:grpSpPr>
          <a:xfrm>
            <a:off x="46982" y="1509032"/>
            <a:ext cx="1795593" cy="1563420"/>
            <a:chOff x="21894" y="1449827"/>
            <a:chExt cx="3033862" cy="2405663"/>
          </a:xfrm>
        </p:grpSpPr>
        <p:sp>
          <p:nvSpPr>
            <p:cNvPr id="27" name="雲形吹き出し 2">
              <a:extLst>
                <a:ext uri="{FF2B5EF4-FFF2-40B4-BE49-F238E27FC236}">
                  <a16:creationId xmlns:a16="http://schemas.microsoft.com/office/drawing/2014/main" id="{B2A2BE8B-9DB3-4922-B3FC-702D1E9282EF}"/>
                </a:ext>
              </a:extLst>
            </p:cNvPr>
            <p:cNvSpPr/>
            <p:nvPr/>
          </p:nvSpPr>
          <p:spPr>
            <a:xfrm>
              <a:off x="21894" y="1449827"/>
              <a:ext cx="3033862" cy="2405663"/>
            </a:xfrm>
            <a:prstGeom prst="cloudCallout">
              <a:avLst>
                <a:gd name="adj1" fmla="val 53594"/>
                <a:gd name="adj2" fmla="val 40651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" name="テキスト ボックス 18">
              <a:extLst>
                <a:ext uri="{FF2B5EF4-FFF2-40B4-BE49-F238E27FC236}">
                  <a16:creationId xmlns:a16="http://schemas.microsoft.com/office/drawing/2014/main" id="{FBEED972-2794-4C1B-831E-FF385AD235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367" y="1706108"/>
              <a:ext cx="1333874" cy="56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+mn-cs"/>
                </a:rPr>
                <a:t>野菜</a:t>
              </a:r>
            </a:p>
          </p:txBody>
        </p:sp>
        <p:pic>
          <p:nvPicPr>
            <p:cNvPr id="29" name="図 27">
              <a:extLst>
                <a:ext uri="{FF2B5EF4-FFF2-40B4-BE49-F238E27FC236}">
                  <a16:creationId xmlns:a16="http://schemas.microsoft.com/office/drawing/2014/main" id="{0FE146C3-8E92-4C5A-B40B-B37BC510E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235" y="2381716"/>
              <a:ext cx="730017" cy="729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図 43007">
              <a:extLst>
                <a:ext uri="{FF2B5EF4-FFF2-40B4-BE49-F238E27FC236}">
                  <a16:creationId xmlns:a16="http://schemas.microsoft.com/office/drawing/2014/main" id="{90276F2A-289A-4D80-9AD3-8C58E9063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75601">
              <a:off x="1848916" y="1773368"/>
              <a:ext cx="911045" cy="925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図 17">
              <a:extLst>
                <a:ext uri="{FF2B5EF4-FFF2-40B4-BE49-F238E27FC236}">
                  <a16:creationId xmlns:a16="http://schemas.microsoft.com/office/drawing/2014/main" id="{FF88D2B3-1836-44E5-A83E-C572C929F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5510">
              <a:off x="272792" y="2583675"/>
              <a:ext cx="758342" cy="90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6" descr="さつまいものイラスト（紫） | かわいいフリー素材集 いらすとや">
              <a:extLst>
                <a:ext uri="{FF2B5EF4-FFF2-40B4-BE49-F238E27FC236}">
                  <a16:creationId xmlns:a16="http://schemas.microsoft.com/office/drawing/2014/main" id="{94F077F2-AFFC-46DB-97FB-DF7EB35A3C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3598" y="2776430"/>
              <a:ext cx="777526" cy="777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テキスト ボックス 18">
              <a:extLst>
                <a:ext uri="{FF2B5EF4-FFF2-40B4-BE49-F238E27FC236}">
                  <a16:creationId xmlns:a16="http://schemas.microsoft.com/office/drawing/2014/main" id="{6B7444EC-EF39-4089-9094-20AD5BDC48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952" y="1761299"/>
              <a:ext cx="1649898" cy="426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+mn-cs"/>
                </a:rPr>
                <a:t>や さい</a:t>
              </a:r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08230334-9895-4310-97CF-052F8D258AFD}"/>
              </a:ext>
            </a:extLst>
          </p:cNvPr>
          <p:cNvGrpSpPr/>
          <p:nvPr/>
        </p:nvGrpSpPr>
        <p:grpSpPr>
          <a:xfrm>
            <a:off x="10410622" y="1770221"/>
            <a:ext cx="1719466" cy="1610707"/>
            <a:chOff x="3079202" y="219555"/>
            <a:chExt cx="3033862" cy="2405663"/>
          </a:xfrm>
        </p:grpSpPr>
        <p:sp>
          <p:nvSpPr>
            <p:cNvPr id="35" name="雲形吹き出し 6">
              <a:extLst>
                <a:ext uri="{FF2B5EF4-FFF2-40B4-BE49-F238E27FC236}">
                  <a16:creationId xmlns:a16="http://schemas.microsoft.com/office/drawing/2014/main" id="{884AB0CC-66E0-4DC8-8663-60E00E761E43}"/>
                </a:ext>
              </a:extLst>
            </p:cNvPr>
            <p:cNvSpPr/>
            <p:nvPr/>
          </p:nvSpPr>
          <p:spPr>
            <a:xfrm>
              <a:off x="3079202" y="219555"/>
              <a:ext cx="3033862" cy="2405663"/>
            </a:xfrm>
            <a:prstGeom prst="cloudCallout">
              <a:avLst>
                <a:gd name="adj1" fmla="val -53813"/>
                <a:gd name="adj2" fmla="val 3816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" name="テキスト ボックス 18">
              <a:extLst>
                <a:ext uri="{FF2B5EF4-FFF2-40B4-BE49-F238E27FC236}">
                  <a16:creationId xmlns:a16="http://schemas.microsoft.com/office/drawing/2014/main" id="{56112C04-0567-4B47-9F61-74D3818D4B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4895" y="399012"/>
              <a:ext cx="2117575" cy="58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+mn-cs"/>
                </a:rPr>
                <a:t>くだ物</a:t>
              </a:r>
            </a:p>
          </p:txBody>
        </p:sp>
        <p:pic>
          <p:nvPicPr>
            <p:cNvPr id="37" name="図 3">
              <a:extLst>
                <a:ext uri="{FF2B5EF4-FFF2-40B4-BE49-F238E27FC236}">
                  <a16:creationId xmlns:a16="http://schemas.microsoft.com/office/drawing/2014/main" id="{A5FE714B-91AB-41D2-9091-CC0A6C8D7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610" y="1078099"/>
              <a:ext cx="682337" cy="619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8" descr="りんごのイラスト（フルーツ） | かわいいフリー素材集 いらすとや">
              <a:extLst>
                <a:ext uri="{FF2B5EF4-FFF2-40B4-BE49-F238E27FC236}">
                  <a16:creationId xmlns:a16="http://schemas.microsoft.com/office/drawing/2014/main" id="{0FBB1E29-D53F-4C55-91BA-81E34A327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8822" y="1208127"/>
              <a:ext cx="697972" cy="729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0" descr="みかん・オレンジのイラスト（フルーツ） | かわいいフリー素材集 いらすとや">
              <a:extLst>
                <a:ext uri="{FF2B5EF4-FFF2-40B4-BE49-F238E27FC236}">
                  <a16:creationId xmlns:a16="http://schemas.microsoft.com/office/drawing/2014/main" id="{85D3D1F1-D9F7-44F4-BCF7-0932678D79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0563" y="1563015"/>
              <a:ext cx="722737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18">
              <a:extLst>
                <a:ext uri="{FF2B5EF4-FFF2-40B4-BE49-F238E27FC236}">
                  <a16:creationId xmlns:a16="http://schemas.microsoft.com/office/drawing/2014/main" id="{2867B501-1A83-4DC7-86F6-33353B7125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1742" y="463554"/>
              <a:ext cx="1649898" cy="37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+mn-cs"/>
                </a:rPr>
                <a:t>もの</a:t>
              </a:r>
            </a:p>
          </p:txBody>
        </p: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44D20DF3-4973-4725-A608-BA8D80054BD5}"/>
              </a:ext>
            </a:extLst>
          </p:cNvPr>
          <p:cNvGrpSpPr/>
          <p:nvPr/>
        </p:nvGrpSpPr>
        <p:grpSpPr>
          <a:xfrm>
            <a:off x="21584" y="3659936"/>
            <a:ext cx="1602685" cy="1522749"/>
            <a:chOff x="6284934" y="158483"/>
            <a:chExt cx="3033862" cy="2405663"/>
          </a:xfrm>
        </p:grpSpPr>
        <p:sp>
          <p:nvSpPr>
            <p:cNvPr id="42" name="雲形吹き出し 7">
              <a:extLst>
                <a:ext uri="{FF2B5EF4-FFF2-40B4-BE49-F238E27FC236}">
                  <a16:creationId xmlns:a16="http://schemas.microsoft.com/office/drawing/2014/main" id="{26189600-3D73-4CCC-96A8-BCDCBCA01BE3}"/>
                </a:ext>
              </a:extLst>
            </p:cNvPr>
            <p:cNvSpPr/>
            <p:nvPr/>
          </p:nvSpPr>
          <p:spPr>
            <a:xfrm>
              <a:off x="6284934" y="158483"/>
              <a:ext cx="3033862" cy="2405663"/>
            </a:xfrm>
            <a:prstGeom prst="cloudCallout">
              <a:avLst>
                <a:gd name="adj1" fmla="val 49443"/>
                <a:gd name="adj2" fmla="val -4942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" name="テキスト ボックス 18">
              <a:extLst>
                <a:ext uri="{FF2B5EF4-FFF2-40B4-BE49-F238E27FC236}">
                  <a16:creationId xmlns:a16="http://schemas.microsoft.com/office/drawing/2014/main" id="{955A3460-5518-4B82-B7C4-8AF0E30CAE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0856" y="426786"/>
              <a:ext cx="110237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+mn-cs"/>
                </a:rPr>
                <a:t>魚</a:t>
              </a:r>
            </a:p>
          </p:txBody>
        </p:sp>
        <p:pic>
          <p:nvPicPr>
            <p:cNvPr id="44" name="図 1">
              <a:extLst>
                <a:ext uri="{FF2B5EF4-FFF2-40B4-BE49-F238E27FC236}">
                  <a16:creationId xmlns:a16="http://schemas.microsoft.com/office/drawing/2014/main" id="{57E3B30D-8F37-487D-B810-46B38C022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3795">
              <a:off x="7209241" y="1648310"/>
              <a:ext cx="1372403" cy="726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図 30">
              <a:extLst>
                <a:ext uri="{FF2B5EF4-FFF2-40B4-BE49-F238E27FC236}">
                  <a16:creationId xmlns:a16="http://schemas.microsoft.com/office/drawing/2014/main" id="{C3594125-A19B-4522-9DCD-633582E3D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05294">
              <a:off x="7881541" y="948698"/>
              <a:ext cx="1264834" cy="790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図 21">
              <a:extLst>
                <a:ext uri="{FF2B5EF4-FFF2-40B4-BE49-F238E27FC236}">
                  <a16:creationId xmlns:a16="http://schemas.microsoft.com/office/drawing/2014/main" id="{9969DC10-DBFC-498C-9793-E175543A1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9141">
              <a:off x="6590039" y="1124621"/>
              <a:ext cx="1203096" cy="729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テキスト ボックス 18">
              <a:extLst>
                <a:ext uri="{FF2B5EF4-FFF2-40B4-BE49-F238E27FC236}">
                  <a16:creationId xmlns:a16="http://schemas.microsoft.com/office/drawing/2014/main" id="{77E32570-6718-41E1-9990-6B15F9AF2D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8224" y="460086"/>
              <a:ext cx="1649897" cy="437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1" i="0" u="none" strike="noStrike" kern="1200" cap="none" spc="-15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  <a:cs typeface="+mn-cs"/>
                </a:rPr>
                <a:t>さかな</a:t>
              </a: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1632633" y="5424404"/>
            <a:ext cx="10115437" cy="1035922"/>
            <a:chOff x="2196004" y="5437595"/>
            <a:chExt cx="9565299" cy="1253465"/>
          </a:xfrm>
        </p:grpSpPr>
        <p:sp>
          <p:nvSpPr>
            <p:cNvPr id="5" name="角丸四角形吹き出し 4"/>
            <p:cNvSpPr/>
            <p:nvPr/>
          </p:nvSpPr>
          <p:spPr>
            <a:xfrm>
              <a:off x="2196004" y="5437595"/>
              <a:ext cx="9565299" cy="1253465"/>
            </a:xfrm>
            <a:prstGeom prst="wedgeRoundRectCallout">
              <a:avLst>
                <a:gd name="adj1" fmla="val -52846"/>
                <a:gd name="adj2" fmla="val 32553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地産地消の食べ物は環境にもやさしいのですよ。</a:t>
              </a:r>
            </a:p>
          </p:txBody>
        </p:sp>
        <p:sp>
          <p:nvSpPr>
            <p:cNvPr id="10" name="テキスト ボックス 1">
              <a:extLst>
                <a:ext uri="{FF2B5EF4-FFF2-40B4-BE49-F238E27FC236}">
                  <a16:creationId xmlns:a16="http://schemas.microsoft.com/office/drawing/2014/main" id="{234AC3B4-ABD7-4BC0-9DD7-3FC95FBE19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7131" y="5475146"/>
              <a:ext cx="20601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 ち　さん　ち　しょう</a:t>
              </a:r>
            </a:p>
          </p:txBody>
        </p:sp>
        <p:sp>
          <p:nvSpPr>
            <p:cNvPr id="12" name="テキスト ボックス 1">
              <a:extLst>
                <a:ext uri="{FF2B5EF4-FFF2-40B4-BE49-F238E27FC236}">
                  <a16:creationId xmlns:a16="http://schemas.microsoft.com/office/drawing/2014/main" id="{6447CBF6-1D0C-4659-94BA-BEF2EDD323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6094" y="5475146"/>
              <a:ext cx="12480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もの</a:t>
              </a:r>
            </a:p>
          </p:txBody>
        </p:sp>
        <p:sp>
          <p:nvSpPr>
            <p:cNvPr id="11" name="テキスト ボックス 1">
              <a:extLst>
                <a:ext uri="{FF2B5EF4-FFF2-40B4-BE49-F238E27FC236}">
                  <a16:creationId xmlns:a16="http://schemas.microsoft.com/office/drawing/2014/main" id="{F35CD594-011D-446F-93AF-9C32B84DBF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3725" y="5475146"/>
              <a:ext cx="769242" cy="377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た</a:t>
              </a:r>
            </a:p>
          </p:txBody>
        </p:sp>
        <p:sp>
          <p:nvSpPr>
            <p:cNvPr id="55" name="テキスト ボックス 1">
              <a:extLst>
                <a:ext uri="{FF2B5EF4-FFF2-40B4-BE49-F238E27FC236}">
                  <a16:creationId xmlns:a16="http://schemas.microsoft.com/office/drawing/2014/main" id="{D878CB9C-952C-4CD3-96FD-3DA2338E6B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4257" y="5475146"/>
              <a:ext cx="15325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かんきょう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4782667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角丸四角形 15"/>
          <p:cNvSpPr/>
          <p:nvPr/>
        </p:nvSpPr>
        <p:spPr>
          <a:xfrm>
            <a:off x="3503612" y="81822"/>
            <a:ext cx="5184775" cy="1270000"/>
          </a:xfrm>
          <a:prstGeom prst="roundRect">
            <a:avLst/>
          </a:prstGeom>
          <a:solidFill>
            <a:srgbClr val="99FF66"/>
          </a:solidFill>
          <a:ln w="38100">
            <a:solidFill>
              <a:srgbClr val="00B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987" name="テキスト ボックス 6"/>
          <p:cNvSpPr txBox="1">
            <a:spLocks noChangeArrowheads="1"/>
          </p:cNvSpPr>
          <p:nvPr/>
        </p:nvSpPr>
        <p:spPr bwMode="auto">
          <a:xfrm>
            <a:off x="4027488" y="379255"/>
            <a:ext cx="40322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600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旬の食べ物</a:t>
            </a:r>
          </a:p>
        </p:txBody>
      </p:sp>
      <p:sp>
        <p:nvSpPr>
          <p:cNvPr id="41989" name="テキスト ボックス 8"/>
          <p:cNvSpPr txBox="1">
            <a:spLocks noChangeArrowheads="1"/>
          </p:cNvSpPr>
          <p:nvPr/>
        </p:nvSpPr>
        <p:spPr bwMode="auto">
          <a:xfrm>
            <a:off x="5808663" y="109539"/>
            <a:ext cx="469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た</a:t>
            </a:r>
          </a:p>
        </p:txBody>
      </p:sp>
      <p:sp>
        <p:nvSpPr>
          <p:cNvPr id="41990" name="テキスト ボックス 9"/>
          <p:cNvSpPr txBox="1">
            <a:spLocks noChangeArrowheads="1"/>
          </p:cNvSpPr>
          <p:nvPr/>
        </p:nvSpPr>
        <p:spPr bwMode="auto">
          <a:xfrm>
            <a:off x="7183120" y="109539"/>
            <a:ext cx="742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もの</a:t>
            </a:r>
          </a:p>
        </p:txBody>
      </p:sp>
      <p:sp>
        <p:nvSpPr>
          <p:cNvPr id="31752" name="テキスト ボックス 3"/>
          <p:cNvSpPr txBox="1">
            <a:spLocks noChangeArrowheads="1"/>
          </p:cNvSpPr>
          <p:nvPr/>
        </p:nvSpPr>
        <p:spPr bwMode="auto">
          <a:xfrm>
            <a:off x="2129110" y="6053430"/>
            <a:ext cx="23038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480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みょうが</a:t>
            </a:r>
          </a:p>
        </p:txBody>
      </p:sp>
      <p:sp>
        <p:nvSpPr>
          <p:cNvPr id="41988" name="テキスト ボックス 7"/>
          <p:cNvSpPr txBox="1">
            <a:spLocks noChangeArrowheads="1"/>
          </p:cNvSpPr>
          <p:nvPr/>
        </p:nvSpPr>
        <p:spPr bwMode="auto">
          <a:xfrm>
            <a:off x="4079875" y="109539"/>
            <a:ext cx="9794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しゅん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C5DD64D-6260-79FE-F613-1E27A54A6738}"/>
              </a:ext>
            </a:extLst>
          </p:cNvPr>
          <p:cNvGrpSpPr/>
          <p:nvPr/>
        </p:nvGrpSpPr>
        <p:grpSpPr>
          <a:xfrm>
            <a:off x="852221" y="1485228"/>
            <a:ext cx="4658121" cy="4606681"/>
            <a:chOff x="1063954" y="1547661"/>
            <a:chExt cx="4234655" cy="4187892"/>
          </a:xfrm>
        </p:grpSpPr>
        <p:sp>
          <p:nvSpPr>
            <p:cNvPr id="19" name="正方形/長方形 18"/>
            <p:cNvSpPr/>
            <p:nvPr/>
          </p:nvSpPr>
          <p:spPr bwMode="auto">
            <a:xfrm>
              <a:off x="1063954" y="1547661"/>
              <a:ext cx="4234655" cy="4187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pic>
          <p:nvPicPr>
            <p:cNvPr id="41997" name="Picture 3" descr="F:\DCIM\101CASIO\CIMG5365.JPG"/>
            <p:cNvPicPr>
              <a:picLocks noChangeAspect="1" noChangeArrowheads="1"/>
            </p:cNvPicPr>
            <p:nvPr/>
          </p:nvPicPr>
          <p:blipFill rotWithShape="1">
            <a:blip r:embed="rId4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2" t="2883" r="10911" b="1178"/>
            <a:stretch/>
          </p:blipFill>
          <p:spPr bwMode="auto">
            <a:xfrm>
              <a:off x="1246345" y="1626630"/>
              <a:ext cx="3869872" cy="4029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64265E81-7952-E793-4D94-C8A742D64414}"/>
              </a:ext>
            </a:extLst>
          </p:cNvPr>
          <p:cNvSpPr/>
          <p:nvPr/>
        </p:nvSpPr>
        <p:spPr>
          <a:xfrm>
            <a:off x="5709835" y="1495630"/>
            <a:ext cx="6299399" cy="4859161"/>
          </a:xfrm>
          <a:prstGeom prst="wedgeRoundRectCallout">
            <a:avLst>
              <a:gd name="adj1" fmla="val -60605"/>
              <a:gd name="adj2" fmla="val 3145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sz="36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花の部分を</a:t>
            </a:r>
            <a:endParaRPr lang="en-US" altLang="ja-JP" sz="360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6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食べています。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AEF843-E7C9-222B-1058-AB59D8972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7397" y="3085524"/>
            <a:ext cx="996439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000000"/>
                </a:solidFill>
                <a:latin typeface="UD デジタル 教科書体 NK-B"/>
                <a:ea typeface="UD デジタル 教科書体 NK-B"/>
              </a:rPr>
              <a:t>はな</a:t>
            </a:r>
          </a:p>
        </p:txBody>
      </p:sp>
      <p:sp>
        <p:nvSpPr>
          <p:cNvPr id="9" name="テキスト ボックス 7">
            <a:extLst>
              <a:ext uri="{FF2B5EF4-FFF2-40B4-BE49-F238E27FC236}">
                <a16:creationId xmlns:a16="http://schemas.microsoft.com/office/drawing/2014/main" id="{C102AC01-5DD8-D925-D1B2-BA0841A2A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0688" y="3085524"/>
            <a:ext cx="1750081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000000"/>
                </a:solidFill>
                <a:latin typeface="UD デジタル 教科書体 NK-B"/>
                <a:ea typeface="UD デジタル 教科書体 NK-B"/>
              </a:rPr>
              <a:t>ぶ　ぶん</a:t>
            </a:r>
          </a:p>
        </p:txBody>
      </p:sp>
      <p:sp>
        <p:nvSpPr>
          <p:cNvPr id="10" name="テキスト ボックス 7">
            <a:extLst>
              <a:ext uri="{FF2B5EF4-FFF2-40B4-BE49-F238E27FC236}">
                <a16:creationId xmlns:a16="http://schemas.microsoft.com/office/drawing/2014/main" id="{6629C3DB-4990-32BC-E7B2-625EB21F5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4591" y="3913848"/>
            <a:ext cx="65117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000000"/>
                </a:solidFill>
                <a:latin typeface="UD デジタル 教科書体 NK-B"/>
                <a:ea typeface="UD デジタル 教科書体 NK-B"/>
              </a:rPr>
              <a:t>た</a:t>
            </a:r>
          </a:p>
        </p:txBody>
      </p:sp>
      <p:pic>
        <p:nvPicPr>
          <p:cNvPr id="6" name="Picture 2" descr="SO167642646832042927">
            <a:extLst>
              <a:ext uri="{FF2B5EF4-FFF2-40B4-BE49-F238E27FC236}">
                <a16:creationId xmlns:a16="http://schemas.microsoft.com/office/drawing/2014/main" id="{084DC1EA-6218-73E1-AA70-0C78EF856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53135" y="1910590"/>
            <a:ext cx="2986308" cy="394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楕円 10">
            <a:extLst>
              <a:ext uri="{FF2B5EF4-FFF2-40B4-BE49-F238E27FC236}">
                <a16:creationId xmlns:a16="http://schemas.microsoft.com/office/drawing/2014/main" id="{FCCCE4C0-FF06-9F77-1A7D-DB843A3E2BAC}"/>
              </a:ext>
            </a:extLst>
          </p:cNvPr>
          <p:cNvSpPr/>
          <p:nvPr/>
        </p:nvSpPr>
        <p:spPr>
          <a:xfrm rot="1917047">
            <a:off x="10476519" y="3301706"/>
            <a:ext cx="1203837" cy="1832961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ja-JP" altLang="en-US" sz="27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9020670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/>
      <p:bldP spid="7" grpId="0" animBg="1"/>
      <p:bldP spid="8" grpId="0"/>
      <p:bldP spid="9" grpId="0"/>
      <p:bldP spid="10" grpId="0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9|12.3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6" ma:contentTypeDescription="新しいドキュメントを作成します。" ma:contentTypeScope="" ma:versionID="654ac882a0b8848f534ac448c55540fb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76ce7c83a0dab2aa08d0696cb040d58a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5483d5da-d63f-42bf-a204-9f14a29aecff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3E6B13-8054-461A-9E68-CB6D287D39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BEF19D-2F5A-4C0C-B5B0-DE965630030F}">
  <ds:schemaRefs>
    <ds:schemaRef ds:uri="http://schemas.openxmlformats.org/package/2006/metadata/core-properties"/>
    <ds:schemaRef ds:uri="9cccc959-cbcd-4f5a-8246-4a64457110a5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568903fa-c7eb-4110-a242-edf4570a66c8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4341D19-F2C4-4252-99AD-5F909785B338}">
  <ds:schemaRefs>
    <ds:schemaRef ds:uri="568903fa-c7eb-4110-a242-edf4570a66c8"/>
    <ds:schemaRef ds:uri="9cccc959-cbcd-4f5a-8246-4a64457110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Grace</Template>
  <TotalTime>469</TotalTime>
  <Words>279</Words>
  <Application>Microsoft Office PowerPoint</Application>
  <PresentationFormat>ワイド画面</PresentationFormat>
  <Paragraphs>115</Paragraphs>
  <Slides>10</Slides>
  <Notes>10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10</vt:i4>
      </vt:variant>
    </vt:vector>
  </HeadingPairs>
  <TitlesOfParts>
    <vt:vector size="16" baseType="lpstr">
      <vt:lpstr>UD デジタル 教科書体 N-B</vt:lpstr>
      <vt:lpstr>UD デジタル 教科書体 NK-B</vt:lpstr>
      <vt:lpstr>Arial</vt:lpstr>
      <vt:lpstr>Calibri</vt:lpstr>
      <vt:lpstr>Office テーマ</vt:lpstr>
      <vt:lpstr>Office ​​テーマ</vt:lpstr>
      <vt:lpstr>６月の 和（なごみ）こんだて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おいしく　味わって　 食べてね！</vt:lpstr>
    </vt:vector>
  </TitlesOfParts>
  <Company>京都市教育委員会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京都市教育委員会</dc:creator>
  <cp:lastModifiedBy>京都市教育委員会</cp:lastModifiedBy>
  <cp:revision>4</cp:revision>
  <cp:lastPrinted>2025-06-12T08:40:59Z</cp:lastPrinted>
  <dcterms:created xsi:type="dcterms:W3CDTF">2015-02-25T23:03:27Z</dcterms:created>
  <dcterms:modified xsi:type="dcterms:W3CDTF">2025-07-31T04:34:45Z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0x010100E878FB58575EE14DA96E18CC0E7F910D</vt:lpwstr>
  </property>
  <property fmtid="{D5CDD505-2E9C-101B-9397-08002B2CF9AE}" pid="3" name="MediaServiceImageTags">
    <vt:lpwstr/>
  </property>
</Properties>
</file>