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100" r:id="rId4"/>
    <p:sldMasterId id="2147502521" r:id="rId5"/>
  </p:sldMasterIdLst>
  <p:notesMasterIdLst>
    <p:notesMasterId r:id="rId15"/>
  </p:notesMasterIdLst>
  <p:handoutMasterIdLst>
    <p:handoutMasterId r:id="rId16"/>
  </p:handoutMasterIdLst>
  <p:sldIdLst>
    <p:sldId id="381" r:id="rId6"/>
    <p:sldId id="395" r:id="rId7"/>
    <p:sldId id="397" r:id="rId8"/>
    <p:sldId id="424" r:id="rId9"/>
    <p:sldId id="427" r:id="rId10"/>
    <p:sldId id="425" r:id="rId11"/>
    <p:sldId id="426" r:id="rId12"/>
    <p:sldId id="420" r:id="rId13"/>
    <p:sldId id="399" r:id="rId14"/>
  </p:sldIdLst>
  <p:sldSz cx="12192000" cy="6858000"/>
  <p:notesSz cx="987266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京都市教育委員会" initials="k" lastIdx="77" clrIdx="0">
    <p:extLst>
      <p:ext uri="{19B8F6BF-5375-455C-9EA6-DF929625EA0E}">
        <p15:presenceInfo xmlns:p15="http://schemas.microsoft.com/office/powerpoint/2012/main" userId="京都市教育委員会" providerId="None"/>
      </p:ext>
    </p:extLst>
  </p:cmAuthor>
  <p:cmAuthor id="2" name="長谷川　みずほ" initials="長谷" lastIdx="3" clrIdx="1">
    <p:extLst>
      <p:ext uri="{19B8F6BF-5375-455C-9EA6-DF929625EA0E}">
        <p15:presenceInfo xmlns:p15="http://schemas.microsoft.com/office/powerpoint/2012/main" userId="S::e0002040@m365.edu.city.kyoto.jp::bbe54550-c65d-466e-b1e1-719c7ab6f3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FFFF"/>
    <a:srgbClr val="F1F5E7"/>
    <a:srgbClr val="F7EAE9"/>
    <a:srgbClr val="E6E6E6"/>
    <a:srgbClr val="EBFFFF"/>
    <a:srgbClr val="FFFF99"/>
    <a:srgbClr val="FFFFCC"/>
    <a:srgbClr val="212121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FFBB4-E5FB-48D1-9F83-55E44CA5370A}" v="130" dt="2025-07-18T01:24:58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65" autoAdjust="0"/>
  </p:normalViewPr>
  <p:slideViewPr>
    <p:cSldViewPr snapToGrid="0">
      <p:cViewPr varScale="1">
        <p:scale>
          <a:sx n="47" d="100"/>
          <a:sy n="47" d="100"/>
        </p:scale>
        <p:origin x="139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79008" cy="33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329" y="0"/>
            <a:ext cx="4279006" cy="33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0FC3338-593A-41A8-9710-D755A012BF55}" type="datetimeFigureOut">
              <a:rPr lang="ja-JP" altLang="en-US"/>
              <a:pPr>
                <a:defRPr/>
              </a:pPr>
              <a:t>2025/12/9</a:t>
            </a:fld>
            <a:endParaRPr lang="en-US" altLang="ja-JP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397620"/>
            <a:ext cx="4279008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329" y="6397620"/>
            <a:ext cx="4279006" cy="33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27041F6-7715-4C2E-B436-9CD59B0E3F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8103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9008" cy="337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1329" y="0"/>
            <a:ext cx="4279006" cy="337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D652150-E263-48AB-B838-6FAA224879C7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90813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569" y="3199352"/>
            <a:ext cx="7899527" cy="30313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397620"/>
            <a:ext cx="4279008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1329" y="6397620"/>
            <a:ext cx="4279006" cy="33705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357B8E-EB12-4C8E-82FB-E38F4BD313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587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/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B587CEB-7834-4628-BF6E-87D3E70DC772}" type="slidenum">
              <a:rPr lang="ja-JP" altLang="en-US" sz="1200" smtClean="0">
                <a:solidFill>
                  <a:srgbClr val="000000"/>
                </a:solidFill>
              </a:rPr>
              <a:pPr/>
              <a:t>1</a:t>
            </a:fld>
            <a:endParaRPr lang="ja-JP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6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0813" y="504825"/>
            <a:ext cx="4491037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1C4FDC3-E7DB-463C-BA51-FD6AD8412506}" type="slidenum">
              <a:rPr lang="ja-JP" altLang="en-US" sz="1200" smtClean="0">
                <a:solidFill>
                  <a:srgbClr val="000000"/>
                </a:solidFill>
              </a:rPr>
              <a:pPr/>
              <a:t>2</a:t>
            </a:fld>
            <a:endParaRPr lang="ja-JP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0813" y="504825"/>
            <a:ext cx="4491037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ea typeface="ＭＳ Ｐゴシック"/>
            </a:endParaRPr>
          </a:p>
        </p:txBody>
      </p:sp>
      <p:sp>
        <p:nvSpPr>
          <p:cNvPr id="3277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7A7D0C2-B060-4BF4-A3BE-3EDCBC1C44A2}" type="slidenum">
              <a:rPr lang="ja-JP" altLang="en-US" sz="1200" smtClean="0"/>
              <a:pPr/>
              <a:t>3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85273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357B8E-EB12-4C8E-82FB-E38F4BD3134F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3812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u="non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357B8E-EB12-4C8E-82FB-E38F4BD3134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27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305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522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fld id="{3567B5FA-1EE7-455C-ADE6-84A6912F6CF8}" type="slidenum">
              <a:rPr lang="ja-JP" altLang="en-US" b="1">
                <a:latin typeface="Arial" panose="020B0604020202020204" pitchFamily="34" charset="0"/>
              </a:rPr>
              <a:pPr/>
              <a:t>6</a:t>
            </a:fld>
            <a:endParaRPr lang="ja-JP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4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305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b="0" u="none" dirty="0"/>
          </a:p>
        </p:txBody>
      </p:sp>
      <p:sp>
        <p:nvSpPr>
          <p:cNvPr id="522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fld id="{3567B5FA-1EE7-455C-ADE6-84A6912F6CF8}" type="slidenum">
              <a:rPr lang="ja-JP" altLang="en-US" b="1">
                <a:latin typeface="Arial" panose="020B0604020202020204" pitchFamily="34" charset="0"/>
              </a:rPr>
              <a:pPr/>
              <a:t>7</a:t>
            </a:fld>
            <a:endParaRPr lang="ja-JP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81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357B8E-EB12-4C8E-82FB-E38F4BD3134F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2220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0813" y="504825"/>
            <a:ext cx="4491037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50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65CBB31-3D9C-4FB1-A909-12B23A4DBC09}" type="slidenum">
              <a:rPr lang="ja-JP" altLang="en-US" sz="1200" smtClean="0"/>
              <a:pPr/>
              <a:t>9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73421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30CB1C-A28D-4203-B130-208184B9B138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5CE62D-7A24-42B7-89C9-A39BCF83DD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944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51DE386-8879-4EC8-AFBD-6CFC134C6649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714857-83F9-4BA6-9713-A0CA04691CD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430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507FF9-9AB4-4612-A162-A93EB6D5E57F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6DBBF4-F31B-408F-894E-11E892CA6F4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21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66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949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925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332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987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622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070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22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C9B71F-3245-4C7D-9F27-037C2CAAD7AD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AE776A-5491-4B24-809E-939B185ABA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6805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38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636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857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62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26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3B1303E-F5D5-485C-860B-3395F4B819BD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76232D-29CE-4E24-BE09-C35A6E923D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95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635FB6-96F3-4F55-99B5-24D5F0FA0CB1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82CDEF-433F-479A-B924-47210378B8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856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B47DF2B-6644-4E76-919E-D8F989549747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3D3A43-E41E-489D-822F-4F5EC3EA84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857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84C01A-B24E-4E25-9825-A740316AC7BA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C6966F-6337-406D-8531-0B867311C2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952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747E0F7-02C8-471A-89B4-FA2524E137F5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D85B62-C730-4BBC-B009-E6E307D256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129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8F989B-691F-444A-83B6-A80A051124BE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CE1F7E-92A1-4377-B8A9-F7C66485DE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169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D5A04F-BD83-48DE-97CB-9AB4A8A152EF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C02634-FE47-457A-8A86-9D0105BC16F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733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/>
            </a:gs>
            <a:gs pos="27000">
              <a:srgbClr val="FFCCFF"/>
            </a:gs>
            <a:gs pos="50000">
              <a:srgbClr val="DCE6F2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215A84-BA97-4307-981B-E7895CC25F82}" type="datetimeFigureOut">
              <a:rPr lang="ja-JP" altLang="en-US"/>
              <a:pPr>
                <a:defRPr/>
              </a:pPr>
              <a:t>2025/12/9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30C32F-2E8E-4F03-BD26-48DA174A35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99" r:id="rId1"/>
    <p:sldLayoutId id="2147502500" r:id="rId2"/>
    <p:sldLayoutId id="2147502501" r:id="rId3"/>
    <p:sldLayoutId id="2147502502" r:id="rId4"/>
    <p:sldLayoutId id="2147502503" r:id="rId5"/>
    <p:sldLayoutId id="2147502504" r:id="rId6"/>
    <p:sldLayoutId id="2147502505" r:id="rId7"/>
    <p:sldLayoutId id="2147502506" r:id="rId8"/>
    <p:sldLayoutId id="2147502507" r:id="rId9"/>
    <p:sldLayoutId id="2147502508" r:id="rId10"/>
    <p:sldLayoutId id="21475025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CCFF"/>
            </a:gs>
            <a:gs pos="27000">
              <a:srgbClr val="FFCCFF"/>
            </a:gs>
            <a:gs pos="50000">
              <a:srgbClr val="DCE6F2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A8943-F5C1-4291-B87D-EEA0FA52E8CF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10B08-64D1-493D-913A-6B250D8C1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522" r:id="rId1"/>
    <p:sldLayoutId id="2147502523" r:id="rId2"/>
    <p:sldLayoutId id="2147502524" r:id="rId3"/>
    <p:sldLayoutId id="2147502525" r:id="rId4"/>
    <p:sldLayoutId id="2147502526" r:id="rId5"/>
    <p:sldLayoutId id="2147502527" r:id="rId6"/>
    <p:sldLayoutId id="2147502528" r:id="rId7"/>
    <p:sldLayoutId id="2147502529" r:id="rId8"/>
    <p:sldLayoutId id="2147502530" r:id="rId9"/>
    <p:sldLayoutId id="2147502531" r:id="rId10"/>
    <p:sldLayoutId id="2147502532" r:id="rId11"/>
    <p:sldLayoutId id="2147502533" r:id="rId12"/>
    <p:sldLayoutId id="214750253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.png"/><Relationship Id="rId5" Type="http://schemas.microsoft.com/office/2007/relationships/hdphoto" Target="../media/hdphoto4.wdp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9799639" y="71439"/>
            <a:ext cx="2339975" cy="6937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229" name="タイトル 1"/>
          <p:cNvSpPr>
            <a:spLocks noGrp="1"/>
          </p:cNvSpPr>
          <p:nvPr>
            <p:ph type="ctrTitle"/>
          </p:nvPr>
        </p:nvSpPr>
        <p:spPr>
          <a:xfrm>
            <a:off x="1811339" y="836613"/>
            <a:ext cx="8569325" cy="1801812"/>
          </a:xfrm>
        </p:spPr>
        <p:txBody>
          <a:bodyPr/>
          <a:lstStyle/>
          <a:p>
            <a:pPr eaLnBrk="1" hangingPunct="1"/>
            <a:r>
              <a:rPr lang="en-US" altLang="ja-JP" sz="6600" b="1">
                <a:latin typeface="UD デジタル 教科書体 NK-B"/>
                <a:ea typeface="UD デジタル 教科書体 NK-B"/>
              </a:rPr>
              <a:t>1</a:t>
            </a:r>
            <a:r>
              <a:rPr lang="ja-JP" altLang="en-US" sz="6600" b="1">
                <a:latin typeface="UD デジタル 教科書体 NK-B"/>
                <a:ea typeface="UD デジタル 教科書体 NK-B"/>
              </a:rPr>
              <a:t>０月の</a:t>
            </a:r>
            <a:br>
              <a:rPr lang="en-US" altLang="ja-JP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600" b="1">
                <a:latin typeface="UD デジタル 教科書体 NK-B"/>
                <a:ea typeface="UD デジタル 教科書体 NK-B"/>
              </a:rPr>
              <a:t>和（なごみ）こんだて</a:t>
            </a:r>
          </a:p>
        </p:txBody>
      </p:sp>
      <p:sp>
        <p:nvSpPr>
          <p:cNvPr id="52230" name="テキスト ボックス 1"/>
          <p:cNvSpPr txBox="1">
            <a:spLocks noChangeArrowheads="1"/>
          </p:cNvSpPr>
          <p:nvPr/>
        </p:nvSpPr>
        <p:spPr bwMode="auto">
          <a:xfrm>
            <a:off x="5314990" y="389686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0">
                <a:solidFill>
                  <a:srgbClr val="000000"/>
                </a:solidFill>
              </a:rPr>
              <a:t>　　 　</a:t>
            </a:r>
            <a:r>
              <a:rPr lang="ja-JP" altLang="en-US" sz="1800" b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がつ</a:t>
            </a:r>
          </a:p>
        </p:txBody>
      </p:sp>
      <p:sp>
        <p:nvSpPr>
          <p:cNvPr id="52233" name="テキスト ボックス 1"/>
          <p:cNvSpPr txBox="1">
            <a:spLocks noChangeArrowheads="1"/>
          </p:cNvSpPr>
          <p:nvPr/>
        </p:nvSpPr>
        <p:spPr bwMode="auto">
          <a:xfrm>
            <a:off x="4653945" y="6104265"/>
            <a:ext cx="25193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なごみちゃん</a:t>
            </a:r>
          </a:p>
        </p:txBody>
      </p:sp>
      <p:sp>
        <p:nvSpPr>
          <p:cNvPr id="52234" name="テキスト ボックス 10"/>
          <p:cNvSpPr txBox="1">
            <a:spLocks noChangeArrowheads="1"/>
          </p:cNvSpPr>
          <p:nvPr/>
        </p:nvSpPr>
        <p:spPr bwMode="auto">
          <a:xfrm>
            <a:off x="1246913" y="6104265"/>
            <a:ext cx="2016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かずくん</a:t>
            </a:r>
          </a:p>
        </p:txBody>
      </p:sp>
      <p:sp>
        <p:nvSpPr>
          <p:cNvPr id="52235" name="テキスト ボックス 3"/>
          <p:cNvSpPr txBox="1">
            <a:spLocks noChangeArrowheads="1"/>
          </p:cNvSpPr>
          <p:nvPr/>
        </p:nvSpPr>
        <p:spPr bwMode="auto">
          <a:xfrm>
            <a:off x="9510714" y="260351"/>
            <a:ext cx="302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和食推進の日</a:t>
            </a:r>
          </a:p>
        </p:txBody>
      </p:sp>
      <p:sp>
        <p:nvSpPr>
          <p:cNvPr id="52236" name="テキスト ボックス 3"/>
          <p:cNvSpPr txBox="1">
            <a:spLocks noChangeArrowheads="1"/>
          </p:cNvSpPr>
          <p:nvPr/>
        </p:nvSpPr>
        <p:spPr bwMode="auto">
          <a:xfrm>
            <a:off x="9886951" y="47625"/>
            <a:ext cx="2663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 しょくすいしん　 　　ひ  </a:t>
            </a:r>
          </a:p>
        </p:txBody>
      </p:sp>
      <p:sp>
        <p:nvSpPr>
          <p:cNvPr id="19" name="テキスト ボックス 1"/>
          <p:cNvSpPr txBox="1">
            <a:spLocks noChangeArrowheads="1"/>
          </p:cNvSpPr>
          <p:nvPr/>
        </p:nvSpPr>
        <p:spPr bwMode="auto">
          <a:xfrm>
            <a:off x="7661643" y="6104265"/>
            <a:ext cx="4002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みやこおばあちゃん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8" t="42007" r="48807" b="12557"/>
          <a:stretch/>
        </p:blipFill>
        <p:spPr>
          <a:xfrm>
            <a:off x="1141731" y="2882348"/>
            <a:ext cx="2107706" cy="33372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5" t="49925" r="43434" b="8626"/>
          <a:stretch/>
        </p:blipFill>
        <p:spPr>
          <a:xfrm>
            <a:off x="4520526" y="2961864"/>
            <a:ext cx="2818874" cy="32508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12283" r="64164" b="7919"/>
          <a:stretch/>
        </p:blipFill>
        <p:spPr>
          <a:xfrm>
            <a:off x="8819645" y="2715520"/>
            <a:ext cx="1948394" cy="34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8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/>
    </mc:Choice>
    <mc:Fallback xmlns="">
      <p:transition spd="med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44021" y="2921169"/>
            <a:ext cx="570395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ja-JP" altLang="en-US" sz="600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今日のこんだて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31704" y="2564904"/>
            <a:ext cx="1800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ja-JP" altLang="en-US" sz="280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 ょ う</a:t>
            </a:r>
          </a:p>
        </p:txBody>
      </p:sp>
    </p:spTree>
    <p:extLst>
      <p:ext uri="{BB962C8B-B14F-4D97-AF65-F5344CB8AC3E}">
        <p14:creationId xmlns:p14="http://schemas.microsoft.com/office/powerpoint/2010/main" val="9750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extLst>
    <p:ext uri="{E180D4A7-C9FB-4DFB-919C-405C955672EB}">
      <p14:showEvtLst xmlns:p14="http://schemas.microsoft.com/office/powerpoint/2010/main">
        <p14:playEvt time="26" objId="3"/>
        <p14:playEvt time="27" objId="10"/>
        <p14:stopEvt time="2867" objId="3"/>
        <p14:stopEvt time="3099" objId="1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1453535" y="84382"/>
            <a:ext cx="8737476" cy="6678821"/>
          </a:xfrm>
          <a:prstGeom prst="roundRect">
            <a:avLst/>
          </a:prstGeom>
          <a:solidFill>
            <a:srgbClr val="FBC093"/>
          </a:solidFill>
          <a:ln>
            <a:noFill/>
          </a:ln>
          <a:scene3d>
            <a:camera prst="orthographicFront">
              <a:rot lat="300000" lon="0" rev="0"/>
            </a:camera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n>
                <a:solidFill>
                  <a:srgbClr val="FF5050"/>
                </a:solidFill>
              </a:ln>
            </a:endParaRPr>
          </a:p>
        </p:txBody>
      </p:sp>
      <p:pic>
        <p:nvPicPr>
          <p:cNvPr id="31749" name="Picture 3" descr="X:\☆和（なごみ）献立\写真\わん大 (2).JPG"/>
          <p:cNvPicPr>
            <a:picLocks noChangeAspect="1" noChangeArrowheads="1"/>
          </p:cNvPicPr>
          <p:nvPr/>
        </p:nvPicPr>
        <p:blipFill>
          <a:blip r:embed="rId3">
            <a:lum bright="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9" t="6776" r="23323" b="14325"/>
          <a:stretch>
            <a:fillRect/>
          </a:stretch>
        </p:blipFill>
        <p:spPr bwMode="auto">
          <a:xfrm>
            <a:off x="2521017" y="3493281"/>
            <a:ext cx="30448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テキスト ボックス 8"/>
          <p:cNvSpPr txBox="1">
            <a:spLocks noChangeArrowheads="1"/>
          </p:cNvSpPr>
          <p:nvPr/>
        </p:nvSpPr>
        <p:spPr bwMode="auto">
          <a:xfrm>
            <a:off x="3119337" y="6042205"/>
            <a:ext cx="1660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ごはん</a:t>
            </a:r>
          </a:p>
        </p:txBody>
      </p:sp>
      <p:sp>
        <p:nvSpPr>
          <p:cNvPr id="24" name="テキスト ボックス 8"/>
          <p:cNvSpPr txBox="1">
            <a:spLocks noChangeArrowheads="1"/>
          </p:cNvSpPr>
          <p:nvPr/>
        </p:nvSpPr>
        <p:spPr bwMode="auto">
          <a:xfrm>
            <a:off x="2250397" y="287054"/>
            <a:ext cx="3571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やさいのきんぴら</a:t>
            </a: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5718390" y="6057094"/>
            <a:ext cx="37927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はくさいのよしのじる</a:t>
            </a:r>
          </a:p>
        </p:txBody>
      </p:sp>
      <p:pic>
        <p:nvPicPr>
          <p:cNvPr id="30" name="Picture 2"/>
          <p:cNvPicPr>
            <a:picLocks noGrp="1" noChangeAspect="1" noChangeArrowheads="1"/>
          </p:cNvPicPr>
          <p:nvPr/>
        </p:nvPicPr>
        <p:blipFill>
          <a:blip r:embed="rId4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t="12729" r="24960" b="8772"/>
          <a:stretch>
            <a:fillRect/>
          </a:stretch>
        </p:blipFill>
        <p:spPr bwMode="auto">
          <a:xfrm>
            <a:off x="5584932" y="562425"/>
            <a:ext cx="3571875" cy="32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B1D26A3-3635-4266-8188-6AEE8848C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274" y="3586893"/>
            <a:ext cx="2762016" cy="264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81" y="1074500"/>
            <a:ext cx="25193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8">
            <a:extLst>
              <a:ext uri="{FF2B5EF4-FFF2-40B4-BE49-F238E27FC236}">
                <a16:creationId xmlns:a16="http://schemas.microsoft.com/office/drawing/2014/main" id="{D7369835-EE99-E8BF-1722-72BFF02ED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842" y="300815"/>
            <a:ext cx="3571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さばのみそに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8A6751-77C2-762E-BF43-4F54DBB721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24948" y1="21204" x2="19844" y2="57222"/>
                        <a14:backgroundMark x1="15104" y1="21759" x2="45469" y2="19815"/>
                        <a14:backgroundMark x1="45885" y1="23704" x2="68594" y2="19259"/>
                        <a14:backgroundMark x1="65313" y1="26852" x2="78333" y2="79815"/>
                        <a14:backgroundMark x1="24583" y1="57685" x2="25833" y2="96111"/>
                        <a14:backgroundMark x1="48542" y1="88426" x2="48542" y2="8842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4895" t="25614" r="30329" b="6316"/>
          <a:stretch/>
        </p:blipFill>
        <p:spPr>
          <a:xfrm>
            <a:off x="3188294" y="1624263"/>
            <a:ext cx="1475215" cy="1261503"/>
          </a:xfrm>
          <a:prstGeom prst="rect">
            <a:avLst/>
          </a:prstGeom>
        </p:spPr>
      </p:pic>
      <p:pic>
        <p:nvPicPr>
          <p:cNvPr id="2" name="図 1" descr="ボウルに入ったスープ&#10;&#10;自動的に生成された説明">
            <a:extLst>
              <a:ext uri="{FF2B5EF4-FFF2-40B4-BE49-F238E27FC236}">
                <a16:creationId xmlns:a16="http://schemas.microsoft.com/office/drawing/2014/main" id="{78FB14F4-8C7C-BE94-C9B8-9F8012C2C9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96" b="89867" l="6069" r="89974">
                        <a14:foregroundMark x1="38138" y1="6332" x2="41689" y2="4403"/>
                        <a14:foregroundMark x1="41689" y1="4403" x2="52200" y2="6677"/>
                        <a14:foregroundMark x1="69846" y1="14675" x2="71374" y2="15473"/>
                        <a14:foregroundMark x1="88907" y1="40068" x2="90435" y2="42423"/>
                        <a14:foregroundMark x1="85328" y1="34554" x2="88517" y2="39467"/>
                        <a14:foregroundMark x1="75683" y1="19693" x2="85292" y2="34499"/>
                        <a14:foregroundMark x1="74349" y1="17638" x2="74723" y2="18214"/>
                        <a14:foregroundMark x1="92175" y1="47321" x2="92876" y2="57082"/>
                        <a14:foregroundMark x1="92876" y1="57082" x2="91055" y2="65822"/>
                        <a14:foregroundMark x1="90320" y1="68125" x2="86148" y2="76658"/>
                        <a14:foregroundMark x1="86148" y1="76658" x2="80607" y2="82971"/>
                        <a14:foregroundMark x1="80607" y1="82971" x2="56904" y2="91936"/>
                        <a14:foregroundMark x1="56904" y1="91936" x2="51870" y2="91545"/>
                        <a14:foregroundMark x1="26269" y1="14856" x2="27382" y2="14189"/>
                        <a14:foregroundMark x1="16711" y1="20584" x2="17512" y2="20104"/>
                        <a14:foregroundMark x1="49824" y1="12095" x2="65831" y2="16870"/>
                        <a14:foregroundMark x1="9191" y1="49867" x2="9675" y2="36393"/>
                        <a14:foregroundMark x1="9675" y1="36393" x2="15919" y2="22812"/>
                        <a14:foregroundMark x1="20780" y1="20055" x2="31354" y2="14058"/>
                        <a14:foregroundMark x1="15919" y1="22812" x2="18729" y2="21218"/>
                        <a14:foregroundMark x1="31354" y1="14058" x2="48681" y2="9708"/>
                        <a14:foregroundMark x1="48681" y1="9708" x2="71519" y2="16535"/>
                        <a14:foregroundMark x1="12489" y1="38515" x2="19452" y2="24050"/>
                        <a14:foregroundMark x1="21630" y1="23387" x2="23659" y2="25570"/>
                        <a14:foregroundMark x1="28012" y1="17507" x2="17150" y2="33369"/>
                        <a14:foregroundMark x1="17150" y1="33369" x2="20405" y2="37984"/>
                        <a14:foregroundMark x1="25022" y1="23448" x2="16139" y2="30663"/>
                        <a14:foregroundMark x1="16139" y1="30663" x2="9191" y2="42228"/>
                        <a14:foregroundMark x1="9191" y1="42228" x2="21372" y2="26578"/>
                        <a14:foregroundMark x1="22077" y1="24087" x2="22032" y2="24244"/>
                        <a14:foregroundMark x1="21372" y1="26578" x2="21936" y2="24585"/>
                        <a14:foregroundMark x1="20668" y1="17772" x2="31179" y2="10133"/>
                        <a14:foregroundMark x1="31179" y1="10133" x2="44767" y2="7958"/>
                        <a14:foregroundMark x1="44767" y1="7958" x2="57828" y2="9496"/>
                        <a14:foregroundMark x1="57828" y1="9496" x2="70888" y2="15544"/>
                        <a14:foregroundMark x1="70888" y1="15544" x2="71680" y2="18568"/>
                        <a14:foregroundMark x1="46042" y1="11034" x2="29595" y2="13899"/>
                        <a14:foregroundMark x1="29595" y1="13899" x2="20427" y2="18671"/>
                        <a14:foregroundMark x1="31838" y1="13475" x2="32674" y2="11830"/>
                        <a14:foregroundMark x1="32674" y1="11830" x2="40325" y2="14005"/>
                        <a14:foregroundMark x1="37863" y1="11034" x2="41689" y2="11034"/>
                        <a14:foregroundMark x1="40589" y1="10769" x2="31574" y2="13475"/>
                        <a14:foregroundMark x1="28584" y1="13475" x2="44943" y2="10239"/>
                        <a14:foregroundMark x1="7725" y1="52160" x2="15308" y2="73457"/>
                        <a14:foregroundMark x1="15308" y1="73457" x2="31903" y2="85648"/>
                        <a14:foregroundMark x1="31903" y1="85648" x2="40916" y2="87346"/>
                        <a14:backgroundMark x1="6992" y1="48064" x2="8624" y2="51805"/>
                        <a14:backgroundMark x1="34934" y1="89821" x2="37115" y2="91777"/>
                        <a14:backgroundMark x1="31155" y1="86433" x2="31297" y2="86561"/>
                        <a14:backgroundMark x1="6608" y1="60001" x2="4661" y2="56127"/>
                        <a14:backgroundMark x1="9671" y1="68605" x2="9894" y2="69496"/>
                        <a14:backgroundMark x1="5409" y1="51565" x2="5753" y2="52941"/>
                        <a14:backgroundMark x1="13393" y1="74214" x2="13544" y2="74748"/>
                        <a14:backgroundMark x1="38275" y1="90451" x2="41337" y2="93050"/>
                        <a14:backgroundMark x1="41337" y1="93050" x2="45251" y2="94748"/>
                        <a14:backgroundMark x1="6860" y1="49496" x2="5101" y2="46154"/>
                        <a14:backgroundMark x1="5541" y1="51777" x2="6992" y2="49814"/>
                        <a14:backgroundMark x1="9004" y1="50565" x2="9192" y2="51580"/>
                        <a14:backgroundMark x1="7300" y1="41379" x2="8889" y2="49948"/>
                        <a14:backgroundMark x1="6992" y1="44721" x2="6552" y2="50345"/>
                        <a14:backgroundMark x1="6552" y1="47374" x2="5673" y2="42281"/>
                        <a14:backgroundMark x1="7300" y1="40000" x2="5673" y2="51247"/>
                        <a14:backgroundMark x1="7872" y1="41220" x2="12841" y2="22122"/>
                        <a14:backgroundMark x1="9323" y1="30186" x2="5849" y2="38249"/>
                        <a14:backgroundMark x1="9323" y1="32467" x2="8619" y2="36499"/>
                        <a14:backgroundMark x1="10334" y1="28594" x2="6552" y2="38621"/>
                        <a14:backgroundMark x1="9059" y1="34377" x2="5541" y2="40371"/>
                        <a14:backgroundMark x1="21196" y1="14483" x2="25185" y2="13614"/>
                        <a14:backgroundMark x1="61304" y1="9733" x2="67634" y2="11034"/>
                        <a14:backgroundMark x1="32322" y1="6578" x2="39343" y2="7750"/>
                        <a14:backgroundMark x1="41817" y1="7354" x2="42964" y2="6790"/>
                        <a14:backgroundMark x1="27748" y1="10345" x2="30795" y2="9537"/>
                        <a14:backgroundMark x1="28584" y1="10875" x2="28953" y2="10875"/>
                        <a14:backgroundMark x1="39034" y1="90183" x2="53738" y2="93156"/>
                        <a14:backgroundMark x1="69138" y1="13360" x2="72032" y2="13793"/>
                        <a14:backgroundMark x1="9270" y1="39347" x2="7300" y2="41751"/>
                        <a14:backgroundMark x1="10277" y1="38118" x2="9894" y2="38586"/>
                        <a14:backgroundMark x1="21231" y1="24753" x2="20798" y2="25281"/>
                        <a14:backgroundMark x1="23476" y1="22014" x2="22795" y2="22845"/>
                        <a14:backgroundMark x1="18959" y1="18029" x2="20668" y2="14960"/>
                        <a14:backgroundMark x1="17225" y1="21143" x2="17970" y2="19805"/>
                        <a14:backgroundMark x1="15429" y1="24369" x2="15715" y2="23855"/>
                        <a14:backgroundMark x1="20668" y1="14960" x2="24758" y2="12149"/>
                        <a14:backgroundMark x1="25858" y1="14271" x2="14380" y2="20000"/>
                        <a14:backgroundMark x1="14380" y1="20000" x2="8663" y2="25040"/>
                        <a14:backgroundMark x1="13816" y1="26986" x2="12753" y2="20212"/>
                        <a14:backgroundMark x1="15507" y1="23308" x2="9719" y2="28806"/>
                        <a14:backgroundMark x1="72032" y1="15013" x2="72032" y2="15013"/>
                        <a14:backgroundMark x1="72032" y1="15013" x2="73703" y2="18090"/>
                        <a14:backgroundMark x1="74802" y1="18090" x2="77617" y2="19045"/>
                        <a14:backgroundMark x1="85972" y1="33475" x2="88215" y2="34377"/>
                        <a14:backgroundMark x1="89050" y1="38727" x2="92392" y2="40531"/>
                        <a14:backgroundMark x1="92920" y1="41167" x2="95427" y2="53156"/>
                        <a14:backgroundMark x1="93755" y1="64828" x2="90413" y2="68223"/>
                        <a14:backgroundMark x1="91557" y1="39310" x2="91557" y2="47321"/>
                        <a14:backgroundMark x1="19349" y1="19045" x2="20756" y2="24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8" t="7204" r="13373" b="11556"/>
          <a:stretch/>
        </p:blipFill>
        <p:spPr>
          <a:xfrm>
            <a:off x="6700461" y="4019831"/>
            <a:ext cx="1751642" cy="1773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">
            <a:extLst>
              <a:ext uri="{FF2B5EF4-FFF2-40B4-BE49-F238E27FC236}">
                <a16:creationId xmlns:a16="http://schemas.microsoft.com/office/drawing/2014/main" id="{145A59FC-2554-6063-11EC-CBFBC102BC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17" b="67753" l="30502" r="77606">
                        <a14:backgroundMark x1="61905" y1="60206" x2="61905" y2="60206"/>
                        <a14:backgroundMark x1="61390" y1="58662" x2="61390" y2="5866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bright="-12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25" t="25327" r="17073" b="27412"/>
          <a:stretch>
            <a:fillRect/>
          </a:stretch>
        </p:blipFill>
        <p:spPr bwMode="auto">
          <a:xfrm>
            <a:off x="6497203" y="1372931"/>
            <a:ext cx="2440066" cy="1635162"/>
          </a:xfrm>
          <a:prstGeom prst="rect">
            <a:avLst/>
          </a:prstGeom>
          <a:noFill/>
          <a:ln>
            <a:noFill/>
          </a:ln>
          <a:effectLst>
            <a:outerShdw blurRad="279400" dist="12700" dir="7800000" sx="107000" sy="107000" algn="t" rotWithShape="0">
              <a:schemeClr val="bg1">
                <a:lumMod val="65000"/>
                <a:alpha val="44000"/>
              </a:schemeClr>
            </a:outerShdw>
          </a:effectLst>
          <a:scene3d>
            <a:camera prst="orthographicFront">
              <a:rot lat="209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602042"/>
      </p:ext>
    </p:extLst>
  </p:cSld>
  <p:clrMapOvr>
    <a:masterClrMapping/>
  </p:clrMapOvr>
  <p:transition spd="slow" advClick="0" advTm="11938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534C92D-5965-C736-BD59-D13F02939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23" y="1093267"/>
            <a:ext cx="4218403" cy="403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ボウルに入ったスープ&#10;&#10;自動的に生成された説明">
            <a:extLst>
              <a:ext uri="{FF2B5EF4-FFF2-40B4-BE49-F238E27FC236}">
                <a16:creationId xmlns:a16="http://schemas.microsoft.com/office/drawing/2014/main" id="{F8FE0CC6-C9E7-770F-3772-1D2C0B3C8F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96" b="89867" l="6069" r="89974">
                        <a14:foregroundMark x1="38138" y1="6332" x2="41689" y2="4403"/>
                        <a14:foregroundMark x1="41689" y1="4403" x2="52200" y2="6677"/>
                        <a14:foregroundMark x1="69846" y1="14675" x2="71374" y2="15473"/>
                        <a14:foregroundMark x1="88907" y1="40068" x2="90435" y2="42423"/>
                        <a14:foregroundMark x1="85328" y1="34554" x2="88517" y2="39467"/>
                        <a14:foregroundMark x1="75683" y1="19693" x2="85292" y2="34499"/>
                        <a14:foregroundMark x1="74349" y1="17638" x2="74723" y2="18214"/>
                        <a14:foregroundMark x1="92175" y1="47321" x2="92876" y2="57082"/>
                        <a14:foregroundMark x1="92876" y1="57082" x2="91055" y2="65822"/>
                        <a14:foregroundMark x1="90320" y1="68125" x2="86148" y2="76658"/>
                        <a14:foregroundMark x1="86148" y1="76658" x2="80607" y2="82971"/>
                        <a14:foregroundMark x1="80607" y1="82971" x2="56904" y2="91936"/>
                        <a14:foregroundMark x1="56904" y1="91936" x2="51870" y2="91545"/>
                        <a14:foregroundMark x1="26269" y1="14856" x2="27382" y2="14189"/>
                        <a14:foregroundMark x1="16711" y1="20584" x2="17512" y2="20104"/>
                        <a14:foregroundMark x1="49824" y1="12095" x2="65831" y2="16870"/>
                        <a14:foregroundMark x1="9191" y1="49867" x2="9675" y2="36393"/>
                        <a14:foregroundMark x1="9675" y1="36393" x2="15919" y2="22812"/>
                        <a14:foregroundMark x1="20780" y1="20055" x2="31354" y2="14058"/>
                        <a14:foregroundMark x1="15919" y1="22812" x2="18729" y2="21218"/>
                        <a14:foregroundMark x1="31354" y1="14058" x2="48681" y2="9708"/>
                        <a14:foregroundMark x1="48681" y1="9708" x2="71519" y2="16535"/>
                        <a14:foregroundMark x1="12489" y1="38515" x2="19452" y2="24050"/>
                        <a14:foregroundMark x1="21630" y1="23387" x2="23659" y2="25570"/>
                        <a14:foregroundMark x1="28012" y1="17507" x2="17150" y2="33369"/>
                        <a14:foregroundMark x1="17150" y1="33369" x2="20405" y2="37984"/>
                        <a14:foregroundMark x1="25022" y1="23448" x2="16139" y2="30663"/>
                        <a14:foregroundMark x1="16139" y1="30663" x2="9191" y2="42228"/>
                        <a14:foregroundMark x1="9191" y1="42228" x2="21372" y2="26578"/>
                        <a14:foregroundMark x1="22077" y1="24087" x2="22032" y2="24244"/>
                        <a14:foregroundMark x1="21372" y1="26578" x2="21936" y2="24585"/>
                        <a14:foregroundMark x1="20668" y1="17772" x2="31179" y2="10133"/>
                        <a14:foregroundMark x1="31179" y1="10133" x2="44767" y2="7958"/>
                        <a14:foregroundMark x1="44767" y1="7958" x2="57828" y2="9496"/>
                        <a14:foregroundMark x1="57828" y1="9496" x2="70888" y2="15544"/>
                        <a14:foregroundMark x1="70888" y1="15544" x2="71680" y2="18568"/>
                        <a14:foregroundMark x1="46042" y1="11034" x2="29595" y2="13899"/>
                        <a14:foregroundMark x1="29595" y1="13899" x2="20427" y2="18671"/>
                        <a14:foregroundMark x1="31838" y1="13475" x2="32674" y2="11830"/>
                        <a14:foregroundMark x1="32674" y1="11830" x2="40325" y2="14005"/>
                        <a14:foregroundMark x1="37863" y1="11034" x2="41689" y2="11034"/>
                        <a14:foregroundMark x1="40589" y1="10769" x2="31574" y2="13475"/>
                        <a14:foregroundMark x1="28584" y1="13475" x2="44943" y2="10239"/>
                        <a14:foregroundMark x1="7725" y1="52160" x2="15308" y2="73457"/>
                        <a14:foregroundMark x1="15308" y1="73457" x2="31903" y2="85648"/>
                        <a14:foregroundMark x1="31903" y1="85648" x2="40916" y2="87346"/>
                        <a14:backgroundMark x1="6992" y1="48064" x2="8624" y2="51805"/>
                        <a14:backgroundMark x1="34934" y1="89821" x2="37115" y2="91777"/>
                        <a14:backgroundMark x1="31155" y1="86433" x2="31297" y2="86561"/>
                        <a14:backgroundMark x1="6608" y1="60001" x2="4661" y2="56127"/>
                        <a14:backgroundMark x1="9671" y1="68605" x2="9894" y2="69496"/>
                        <a14:backgroundMark x1="5409" y1="51565" x2="5753" y2="52941"/>
                        <a14:backgroundMark x1="13393" y1="74214" x2="13544" y2="74748"/>
                        <a14:backgroundMark x1="38275" y1="90451" x2="41337" y2="93050"/>
                        <a14:backgroundMark x1="41337" y1="93050" x2="45251" y2="94748"/>
                        <a14:backgroundMark x1="6860" y1="49496" x2="5101" y2="46154"/>
                        <a14:backgroundMark x1="5541" y1="51777" x2="6992" y2="49814"/>
                        <a14:backgroundMark x1="9004" y1="50565" x2="9192" y2="51580"/>
                        <a14:backgroundMark x1="7300" y1="41379" x2="8889" y2="49948"/>
                        <a14:backgroundMark x1="6992" y1="44721" x2="6552" y2="50345"/>
                        <a14:backgroundMark x1="6552" y1="47374" x2="5673" y2="42281"/>
                        <a14:backgroundMark x1="7300" y1="40000" x2="5673" y2="51247"/>
                        <a14:backgroundMark x1="7872" y1="41220" x2="12841" y2="22122"/>
                        <a14:backgroundMark x1="9323" y1="30186" x2="5849" y2="38249"/>
                        <a14:backgroundMark x1="9323" y1="32467" x2="8619" y2="36499"/>
                        <a14:backgroundMark x1="10334" y1="28594" x2="6552" y2="38621"/>
                        <a14:backgroundMark x1="9059" y1="34377" x2="5541" y2="40371"/>
                        <a14:backgroundMark x1="21196" y1="14483" x2="25185" y2="13614"/>
                        <a14:backgroundMark x1="61304" y1="9733" x2="67634" y2="11034"/>
                        <a14:backgroundMark x1="32322" y1="6578" x2="39343" y2="7750"/>
                        <a14:backgroundMark x1="41817" y1="7354" x2="42964" y2="6790"/>
                        <a14:backgroundMark x1="27748" y1="10345" x2="30795" y2="9537"/>
                        <a14:backgroundMark x1="28584" y1="10875" x2="28953" y2="10875"/>
                        <a14:backgroundMark x1="39034" y1="90183" x2="53738" y2="93156"/>
                        <a14:backgroundMark x1="69138" y1="13360" x2="72032" y2="13793"/>
                        <a14:backgroundMark x1="9270" y1="39347" x2="7300" y2="41751"/>
                        <a14:backgroundMark x1="10277" y1="38118" x2="9894" y2="38586"/>
                        <a14:backgroundMark x1="21231" y1="24753" x2="20798" y2="25281"/>
                        <a14:backgroundMark x1="23476" y1="22014" x2="22795" y2="22845"/>
                        <a14:backgroundMark x1="18959" y1="18029" x2="20668" y2="14960"/>
                        <a14:backgroundMark x1="17225" y1="21143" x2="17970" y2="19805"/>
                        <a14:backgroundMark x1="15429" y1="24369" x2="15715" y2="23855"/>
                        <a14:backgroundMark x1="20668" y1="14960" x2="24758" y2="12149"/>
                        <a14:backgroundMark x1="25858" y1="14271" x2="14380" y2="20000"/>
                        <a14:backgroundMark x1="14380" y1="20000" x2="8663" y2="25040"/>
                        <a14:backgroundMark x1="13816" y1="26986" x2="12753" y2="20212"/>
                        <a14:backgroundMark x1="15507" y1="23308" x2="9719" y2="28806"/>
                        <a14:backgroundMark x1="72032" y1="15013" x2="72032" y2="15013"/>
                        <a14:backgroundMark x1="72032" y1="15013" x2="73703" y2="18090"/>
                        <a14:backgroundMark x1="74802" y1="18090" x2="77617" y2="19045"/>
                        <a14:backgroundMark x1="85972" y1="33475" x2="88215" y2="34377"/>
                        <a14:backgroundMark x1="89050" y1="38727" x2="92392" y2="40531"/>
                        <a14:backgroundMark x1="92920" y1="41167" x2="95427" y2="53156"/>
                        <a14:backgroundMark x1="93755" y1="64828" x2="90413" y2="68223"/>
                        <a14:backgroundMark x1="91557" y1="39310" x2="91557" y2="47321"/>
                        <a14:backgroundMark x1="19349" y1="19045" x2="20756" y2="24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8" t="7204" r="13373" b="11556"/>
          <a:stretch/>
        </p:blipFill>
        <p:spPr>
          <a:xfrm>
            <a:off x="2411103" y="1717282"/>
            <a:ext cx="2645104" cy="2678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8">
            <a:extLst>
              <a:ext uri="{FF2B5EF4-FFF2-40B4-BE49-F238E27FC236}">
                <a16:creationId xmlns:a16="http://schemas.microsoft.com/office/drawing/2014/main" id="{4670AD28-461B-1F53-31A1-9F501477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76" y="4947799"/>
            <a:ext cx="57897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4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はくさいの吉野汁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638A687-58DD-7723-E369-24CEADDE9729}"/>
              </a:ext>
            </a:extLst>
          </p:cNvPr>
          <p:cNvGrpSpPr/>
          <p:nvPr/>
        </p:nvGrpSpPr>
        <p:grpSpPr>
          <a:xfrm>
            <a:off x="6562610" y="1457675"/>
            <a:ext cx="4566099" cy="4238752"/>
            <a:chOff x="4867233" y="3198525"/>
            <a:chExt cx="2470074" cy="2366270"/>
          </a:xfrm>
        </p:grpSpPr>
        <p:grpSp>
          <p:nvGrpSpPr>
            <p:cNvPr id="6" name="グループ化 1">
              <a:extLst>
                <a:ext uri="{FF2B5EF4-FFF2-40B4-BE49-F238E27FC236}">
                  <a16:creationId xmlns:a16="http://schemas.microsoft.com/office/drawing/2014/main" id="{F23BCE62-BFEE-B4D3-54D0-CC816AA99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8869" y="3198525"/>
              <a:ext cx="2021433" cy="1819051"/>
              <a:chOff x="3345198" y="2787848"/>
              <a:chExt cx="2839737" cy="1949798"/>
            </a:xfrm>
          </p:grpSpPr>
          <p:pic>
            <p:nvPicPr>
              <p:cNvPr id="8" name="図 25">
                <a:extLst>
                  <a:ext uri="{FF2B5EF4-FFF2-40B4-BE49-F238E27FC236}">
                    <a16:creationId xmlns:a16="http://schemas.microsoft.com/office/drawing/2014/main" id="{576B3BBA-A7EF-DD6D-F867-A84A1B3F5D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2461" y="3175130"/>
                <a:ext cx="1702474" cy="1430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図 26">
                <a:extLst>
                  <a:ext uri="{FF2B5EF4-FFF2-40B4-BE49-F238E27FC236}">
                    <a16:creationId xmlns:a16="http://schemas.microsoft.com/office/drawing/2014/main" id="{B1D9599C-EBDF-4114-2452-48FEB3C8A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345198" y="2787848"/>
                <a:ext cx="1971685" cy="1656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図 27">
                <a:extLst>
                  <a:ext uri="{FF2B5EF4-FFF2-40B4-BE49-F238E27FC236}">
                    <a16:creationId xmlns:a16="http://schemas.microsoft.com/office/drawing/2014/main" id="{E85C853E-BCAF-93F8-9C0F-C0DFF5675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843907">
                <a:off x="3622546" y="3307568"/>
                <a:ext cx="1702474" cy="1430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A184A866-A680-ECE8-20AB-D1360EF7C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08902" y="3094558"/>
                <a:ext cx="1702474" cy="1430078"/>
              </a:xfrm>
              <a:prstGeom prst="rect">
                <a:avLst/>
              </a:prstGeom>
              <a:effectLst>
                <a:softEdge rad="127000"/>
              </a:effectLst>
            </p:spPr>
          </p:pic>
        </p:grp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24797EAA-482C-8C64-E40D-B0972C656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7233" y="5135257"/>
              <a:ext cx="2470074" cy="42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sz="44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けずりぶし</a:t>
              </a:r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F3ECB367-3970-2BD5-0D51-B7FBD0FD1AC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0" t="15056" r="4585" b="58086"/>
          <a:stretch/>
        </p:blipFill>
        <p:spPr>
          <a:xfrm>
            <a:off x="0" y="125730"/>
            <a:ext cx="1527450" cy="1444189"/>
          </a:xfrm>
          <a:prstGeom prst="rect">
            <a:avLst/>
          </a:prstGeom>
        </p:spPr>
      </p:pic>
      <p:grpSp>
        <p:nvGrpSpPr>
          <p:cNvPr id="13" name="グループ化 4">
            <a:extLst>
              <a:ext uri="{FF2B5EF4-FFF2-40B4-BE49-F238E27FC236}">
                <a16:creationId xmlns:a16="http://schemas.microsoft.com/office/drawing/2014/main" id="{0E2B2B28-B068-5AFC-0833-E4A81213C5E2}"/>
              </a:ext>
            </a:extLst>
          </p:cNvPr>
          <p:cNvGrpSpPr>
            <a:grpSpLocks/>
          </p:cNvGrpSpPr>
          <p:nvPr/>
        </p:nvGrpSpPr>
        <p:grpSpPr bwMode="auto">
          <a:xfrm>
            <a:off x="1867474" y="250796"/>
            <a:ext cx="8845766" cy="966110"/>
            <a:chOff x="-313479" y="5216743"/>
            <a:chExt cx="6721126" cy="1584325"/>
          </a:xfrm>
        </p:grpSpPr>
        <p:sp>
          <p:nvSpPr>
            <p:cNvPr id="14" name="角丸四角形吹き出し 18">
              <a:extLst>
                <a:ext uri="{FF2B5EF4-FFF2-40B4-BE49-F238E27FC236}">
                  <a16:creationId xmlns:a16="http://schemas.microsoft.com/office/drawing/2014/main" id="{18360E94-ECAC-4298-ADA4-17EC9F745C74}"/>
                </a:ext>
              </a:extLst>
            </p:cNvPr>
            <p:cNvSpPr/>
            <p:nvPr/>
          </p:nvSpPr>
          <p:spPr>
            <a:xfrm>
              <a:off x="-313479" y="5216743"/>
              <a:ext cx="6721126" cy="1584325"/>
            </a:xfrm>
            <a:prstGeom prst="wedgeRoundRectCallout">
              <a:avLst>
                <a:gd name="adj1" fmla="val -53811"/>
                <a:gd name="adj2" fmla="val -24996"/>
                <a:gd name="adj3" fmla="val 1666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n-cs"/>
                </a:rPr>
                <a:t>「はくさいの吉野汁」は、だしの</a:t>
              </a:r>
              <a:r>
                <a:rPr lang="ja-JP" altLang="en-US" sz="3200" b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いい香りがするね</a:t>
              </a:r>
              <a:r>
                <a:rPr kumimoji="1" lang="ja-JP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n-cs"/>
                </a:rPr>
                <a:t>！</a:t>
              </a:r>
            </a:p>
          </p:txBody>
        </p:sp>
        <p:sp>
          <p:nvSpPr>
            <p:cNvPr id="15" name="テキスト ボックス 29">
              <a:extLst>
                <a:ext uri="{FF2B5EF4-FFF2-40B4-BE49-F238E27FC236}">
                  <a16:creationId xmlns:a16="http://schemas.microsoft.com/office/drawing/2014/main" id="{56E4411F-4B2C-6E19-B51E-E4020E4B8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6340" y="5339944"/>
              <a:ext cx="1134605" cy="5761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n-cs"/>
                </a:rPr>
                <a:t>よし　の　じる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3659FF0-4815-798B-081E-68F175CB4A37}"/>
              </a:ext>
            </a:extLst>
          </p:cNvPr>
          <p:cNvGrpSpPr/>
          <p:nvPr/>
        </p:nvGrpSpPr>
        <p:grpSpPr>
          <a:xfrm>
            <a:off x="1557435" y="5324828"/>
            <a:ext cx="10338673" cy="1507331"/>
            <a:chOff x="1527450" y="5320864"/>
            <a:chExt cx="10787168" cy="1507331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5BC834A1-CC6C-901E-48EB-D2DF84AE08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17" t="51301" r="20823" b="23309"/>
            <a:stretch/>
          </p:blipFill>
          <p:spPr>
            <a:xfrm>
              <a:off x="10713240" y="5320864"/>
              <a:ext cx="1601378" cy="1507331"/>
            </a:xfrm>
            <a:prstGeom prst="rect">
              <a:avLst/>
            </a:prstGeom>
          </p:spPr>
        </p:pic>
        <p:grpSp>
          <p:nvGrpSpPr>
            <p:cNvPr id="18" name="グループ化 4">
              <a:extLst>
                <a:ext uri="{FF2B5EF4-FFF2-40B4-BE49-F238E27FC236}">
                  <a16:creationId xmlns:a16="http://schemas.microsoft.com/office/drawing/2014/main" id="{1AE89523-D0BF-8274-F9A0-2F702C1313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7450" y="5912115"/>
              <a:ext cx="8657576" cy="829472"/>
              <a:chOff x="-227784" y="5507182"/>
              <a:chExt cx="6721126" cy="1293885"/>
            </a:xfrm>
          </p:grpSpPr>
          <p:sp>
            <p:nvSpPr>
              <p:cNvPr id="19" name="角丸四角形吹き出し 18">
                <a:extLst>
                  <a:ext uri="{FF2B5EF4-FFF2-40B4-BE49-F238E27FC236}">
                    <a16:creationId xmlns:a16="http://schemas.microsoft.com/office/drawing/2014/main" id="{283D0E6F-F801-093E-68D0-BD93A56DAFE2}"/>
                  </a:ext>
                </a:extLst>
              </p:cNvPr>
              <p:cNvSpPr/>
              <p:nvPr/>
            </p:nvSpPr>
            <p:spPr>
              <a:xfrm>
                <a:off x="-227784" y="5529375"/>
                <a:ext cx="6721126" cy="1271692"/>
              </a:xfrm>
              <a:prstGeom prst="wedgeRoundRectCallout">
                <a:avLst>
                  <a:gd name="adj1" fmla="val 55078"/>
                  <a:gd name="adj2" fmla="val -11491"/>
                  <a:gd name="adj3" fmla="val 16667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  <a:cs typeface="+mn-cs"/>
                  </a:rPr>
                  <a:t>けずりぶしは、どうやって作られているのかな？</a:t>
                </a:r>
              </a:p>
            </p:txBody>
          </p:sp>
          <p:sp>
            <p:nvSpPr>
              <p:cNvPr id="20" name="テキスト ボックス 29">
                <a:extLst>
                  <a:ext uri="{FF2B5EF4-FFF2-40B4-BE49-F238E27FC236}">
                    <a16:creationId xmlns:a16="http://schemas.microsoft.com/office/drawing/2014/main" id="{32F1EF34-B227-D5EA-8248-9A34D19026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176" y="5507182"/>
                <a:ext cx="1089966" cy="528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  <a:cs typeface="+mn-cs"/>
                  </a:rPr>
                  <a:t>つく</a:t>
                </a:r>
              </a:p>
            </p:txBody>
          </p:sp>
        </p:grpSp>
      </p:grpSp>
      <p:sp>
        <p:nvSpPr>
          <p:cNvPr id="21" name="テキスト ボックス 29">
            <a:extLst>
              <a:ext uri="{FF2B5EF4-FFF2-40B4-BE49-F238E27FC236}">
                <a16:creationId xmlns:a16="http://schemas.microsoft.com/office/drawing/2014/main" id="{4DD99D66-4996-A512-9D2D-959B8F4A7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215" y="4745566"/>
            <a:ext cx="197941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よし   の   じる</a:t>
            </a:r>
          </a:p>
        </p:txBody>
      </p:sp>
      <p:sp>
        <p:nvSpPr>
          <p:cNvPr id="16" name="テキスト ボックス 29">
            <a:extLst>
              <a:ext uri="{FF2B5EF4-FFF2-40B4-BE49-F238E27FC236}">
                <a16:creationId xmlns:a16="http://schemas.microsoft.com/office/drawing/2014/main" id="{12FE1C96-F067-9C99-2AFB-7287A92A9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540" y="325923"/>
            <a:ext cx="1512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b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かお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楕円 4"/>
          <p:cNvSpPr/>
          <p:nvPr/>
        </p:nvSpPr>
        <p:spPr>
          <a:xfrm>
            <a:off x="89992" y="1561921"/>
            <a:ext cx="12012017" cy="3980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231088" y="5639927"/>
            <a:ext cx="3375004" cy="1070754"/>
            <a:chOff x="376130" y="1404545"/>
            <a:chExt cx="3782291" cy="1131363"/>
          </a:xfrm>
        </p:grpSpPr>
        <p:sp>
          <p:nvSpPr>
            <p:cNvPr id="3" name="角丸四角形 2"/>
            <p:cNvSpPr/>
            <p:nvPr/>
          </p:nvSpPr>
          <p:spPr>
            <a:xfrm>
              <a:off x="376130" y="1416242"/>
              <a:ext cx="3782291" cy="11196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rPr>
                <a:t>食感がかわる</a:t>
              </a: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559128" y="1404545"/>
              <a:ext cx="1545105" cy="3695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rPr>
                <a:t>しょっかん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92353" y="5656654"/>
            <a:ext cx="2996268" cy="1041668"/>
            <a:chOff x="8971795" y="1654695"/>
            <a:chExt cx="3097247" cy="966822"/>
          </a:xfrm>
        </p:grpSpPr>
        <p:sp>
          <p:nvSpPr>
            <p:cNvPr id="10" name="角丸四角形 9"/>
            <p:cNvSpPr/>
            <p:nvPr/>
          </p:nvSpPr>
          <p:spPr>
            <a:xfrm>
              <a:off x="8971795" y="1660913"/>
              <a:ext cx="3097247" cy="9606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rPr>
                <a:t>長持ちする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9305513" y="1654695"/>
              <a:ext cx="1545105" cy="291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rPr>
                <a:t>なが も</a:t>
              </a: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664440" y="2789878"/>
            <a:ext cx="2970607" cy="2073218"/>
            <a:chOff x="2067228" y="4286529"/>
            <a:chExt cx="2988789" cy="2367526"/>
          </a:xfrm>
        </p:grpSpPr>
        <p:grpSp>
          <p:nvGrpSpPr>
            <p:cNvPr id="24" name="グループ化 1"/>
            <p:cNvGrpSpPr>
              <a:grpSpLocks/>
            </p:cNvGrpSpPr>
            <p:nvPr/>
          </p:nvGrpSpPr>
          <p:grpSpPr bwMode="auto">
            <a:xfrm>
              <a:off x="2460815" y="4286529"/>
              <a:ext cx="1847679" cy="1726881"/>
              <a:chOff x="3394284" y="2785133"/>
              <a:chExt cx="2595644" cy="1818666"/>
            </a:xfrm>
          </p:grpSpPr>
          <p:pic>
            <p:nvPicPr>
              <p:cNvPr id="25" name="図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7453" y="3173722"/>
                <a:ext cx="1702475" cy="1430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図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394284" y="2785133"/>
                <a:ext cx="1971685" cy="1656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図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843907">
                <a:off x="3654545" y="3169557"/>
                <a:ext cx="1702474" cy="1430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図 27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53886" y="2963734"/>
                <a:ext cx="1702473" cy="1430077"/>
              </a:xfrm>
              <a:prstGeom prst="rect">
                <a:avLst/>
              </a:prstGeom>
              <a:effectLst>
                <a:softEdge rad="127000"/>
              </a:effectLst>
            </p:spPr>
          </p:pic>
        </p:grp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2067228" y="6056560"/>
              <a:ext cx="2988789" cy="597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n-cs"/>
                </a:rPr>
                <a:t>けずりぶし</a:t>
              </a:r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8812680" y="2737378"/>
            <a:ext cx="2996268" cy="2138292"/>
            <a:chOff x="282237" y="2810281"/>
            <a:chExt cx="2988789" cy="1972477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93" y="2810281"/>
              <a:ext cx="2018610" cy="1529728"/>
            </a:xfrm>
            <a:prstGeom prst="rect">
              <a:avLst/>
            </a:prstGeom>
          </p:spPr>
        </p:pic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282237" y="4300112"/>
              <a:ext cx="2988789" cy="482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n-cs"/>
                </a:rPr>
                <a:t>ひじき</a:t>
              </a: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3312557" y="1838648"/>
            <a:ext cx="5071233" cy="907306"/>
            <a:chOff x="2644957" y="2931383"/>
            <a:chExt cx="6761645" cy="1587228"/>
          </a:xfrm>
        </p:grpSpPr>
        <p:sp>
          <p:nvSpPr>
            <p:cNvPr id="6" name="正方形/長方形 5"/>
            <p:cNvSpPr/>
            <p:nvPr/>
          </p:nvSpPr>
          <p:spPr>
            <a:xfrm>
              <a:off x="3057196" y="3320626"/>
              <a:ext cx="6340199" cy="119798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0" i="0" u="none" strike="noStrike" kern="1200" cap="none" spc="0" normalizeH="0" baseline="0" noProof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rPr>
                <a:t>給食に使われる乾物</a:t>
              </a:r>
            </a:p>
          </p:txBody>
        </p:sp>
        <p:sp>
          <p:nvSpPr>
            <p:cNvPr id="38" name="テキスト ボックス 12"/>
            <p:cNvSpPr txBox="1">
              <a:spLocks noChangeArrowheads="1"/>
            </p:cNvSpPr>
            <p:nvPr/>
          </p:nvSpPr>
          <p:spPr bwMode="auto">
            <a:xfrm>
              <a:off x="2644957" y="2952708"/>
              <a:ext cx="2281368" cy="551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Arial"/>
                </a:rPr>
                <a:t>きゅうしょく　　　　　　　　　　　　　　</a:t>
              </a:r>
            </a:p>
          </p:txBody>
        </p:sp>
        <p:sp>
          <p:nvSpPr>
            <p:cNvPr id="39" name="テキスト ボックス 12"/>
            <p:cNvSpPr txBox="1">
              <a:spLocks noChangeArrowheads="1"/>
            </p:cNvSpPr>
            <p:nvPr/>
          </p:nvSpPr>
          <p:spPr bwMode="auto">
            <a:xfrm>
              <a:off x="5068776" y="2931383"/>
              <a:ext cx="862567" cy="55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Arial"/>
                </a:rPr>
                <a:t>つか　　　　　　　　　　　　　　</a:t>
              </a:r>
            </a:p>
          </p:txBody>
        </p:sp>
        <p:sp>
          <p:nvSpPr>
            <p:cNvPr id="40" name="テキスト ボックス 12"/>
            <p:cNvSpPr txBox="1">
              <a:spLocks noChangeArrowheads="1"/>
            </p:cNvSpPr>
            <p:nvPr/>
          </p:nvSpPr>
          <p:spPr bwMode="auto">
            <a:xfrm>
              <a:off x="7771486" y="2947993"/>
              <a:ext cx="1635116" cy="55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Arial"/>
                </a:rPr>
                <a:t>かん　ぶつ　　　　　　　　　　　　　　</a:t>
              </a: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4595312" y="2543158"/>
            <a:ext cx="2996268" cy="2339849"/>
            <a:chOff x="1946081" y="4149386"/>
            <a:chExt cx="2988788" cy="2159555"/>
          </a:xfrm>
        </p:grpSpPr>
        <p:grpSp>
          <p:nvGrpSpPr>
            <p:cNvPr id="19" name="グループ化 13"/>
            <p:cNvGrpSpPr>
              <a:grpSpLocks/>
            </p:cNvGrpSpPr>
            <p:nvPr/>
          </p:nvGrpSpPr>
          <p:grpSpPr bwMode="auto">
            <a:xfrm>
              <a:off x="1946081" y="4149386"/>
              <a:ext cx="2988788" cy="2159555"/>
              <a:chOff x="9561319" y="4065407"/>
              <a:chExt cx="2989262" cy="2159119"/>
            </a:xfrm>
          </p:grpSpPr>
          <p:pic>
            <p:nvPicPr>
              <p:cNvPr id="23" name="Picture 6" descr="IMG_0792"/>
              <p:cNvPicPr>
                <a:picLocks noChangeAspect="1" noChangeArrowheads="1"/>
              </p:cNvPicPr>
              <p:nvPr/>
            </p:nvPicPr>
            <p:blipFill>
              <a:blip r:embed="rId8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52466">
                <a:off x="9820809" y="4065407"/>
                <a:ext cx="2182038" cy="1637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6"/>
              <p:cNvSpPr txBox="1">
                <a:spLocks noChangeArrowheads="1"/>
              </p:cNvSpPr>
              <p:nvPr/>
            </p:nvSpPr>
            <p:spPr bwMode="auto">
              <a:xfrm>
                <a:off x="9561319" y="5741720"/>
                <a:ext cx="2989262" cy="482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2800" dirty="0">
                    <a:solidFill>
                      <a:prstClr val="black"/>
                    </a:solidFill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ほし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  <a:cs typeface="+mn-cs"/>
                  </a:rPr>
                  <a:t>しいたけ</a:t>
                </a:r>
              </a:p>
            </p:txBody>
          </p:sp>
        </p:grpSp>
        <p:sp>
          <p:nvSpPr>
            <p:cNvPr id="41" name="テキスト ボックス 12"/>
            <p:cNvSpPr txBox="1">
              <a:spLocks noChangeArrowheads="1"/>
            </p:cNvSpPr>
            <p:nvPr/>
          </p:nvSpPr>
          <p:spPr bwMode="auto">
            <a:xfrm>
              <a:off x="2439822" y="5610388"/>
              <a:ext cx="734719" cy="29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　　　　　　　　　　　　　　</a:t>
              </a:r>
            </a:p>
          </p:txBody>
        </p:sp>
      </p:grpSp>
      <p:grpSp>
        <p:nvGrpSpPr>
          <p:cNvPr id="14" name="グループ化 7"/>
          <p:cNvGrpSpPr>
            <a:grpSpLocks/>
          </p:cNvGrpSpPr>
          <p:nvPr/>
        </p:nvGrpSpPr>
        <p:grpSpPr bwMode="auto">
          <a:xfrm>
            <a:off x="2767036" y="2880452"/>
            <a:ext cx="2272868" cy="1979118"/>
            <a:chOff x="3062697" y="4514785"/>
            <a:chExt cx="2989264" cy="2338119"/>
          </a:xfrm>
        </p:grpSpPr>
        <p:pic>
          <p:nvPicPr>
            <p:cNvPr id="18" name="Picture 5" descr="IMG_0786"/>
            <p:cNvPicPr>
              <a:picLocks noChangeAspect="1" noChangeArrowheads="1"/>
            </p:cNvPicPr>
            <p:nvPr/>
          </p:nvPicPr>
          <p:blipFill>
            <a:blip r:embed="rId9"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447" y="4514785"/>
              <a:ext cx="2381574" cy="17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3062697" y="6234775"/>
              <a:ext cx="2989264" cy="618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n-cs"/>
                </a:rPr>
                <a:t>こんぶ</a:t>
              </a: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2357978" y="42806"/>
            <a:ext cx="2361143" cy="1542340"/>
            <a:chOff x="8744515" y="-184884"/>
            <a:chExt cx="3148190" cy="2056453"/>
          </a:xfrm>
        </p:grpSpPr>
        <p:sp>
          <p:nvSpPr>
            <p:cNvPr id="48" name="正方形/長方形 47"/>
            <p:cNvSpPr/>
            <p:nvPr/>
          </p:nvSpPr>
          <p:spPr>
            <a:xfrm>
              <a:off x="8995172" y="301910"/>
              <a:ext cx="2646878" cy="156965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200" b="1" i="0" u="none" strike="noStrike" kern="1200" cap="none" spc="0" normalizeH="0" baseline="0" noProof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B050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rPr>
                <a:t>乾物</a:t>
              </a:r>
              <a:endParaRPr kumimoji="1" lang="ja-JP" altLang="en-US" sz="6600" b="1" i="0" u="none" strike="noStrike" kern="1200" cap="none" spc="0" normalizeH="0" baseline="0" noProof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endParaRPr>
            </a:p>
          </p:txBody>
        </p:sp>
        <p:sp>
          <p:nvSpPr>
            <p:cNvPr id="49" name="テキスト ボックス 12"/>
            <p:cNvSpPr txBox="1">
              <a:spLocks noChangeArrowheads="1"/>
            </p:cNvSpPr>
            <p:nvPr/>
          </p:nvSpPr>
          <p:spPr bwMode="auto">
            <a:xfrm>
              <a:off x="8744515" y="-184884"/>
              <a:ext cx="314819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Arial"/>
                </a:rPr>
                <a:t>かん ぶつ　　　　　　　　　　　　　　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7122919" y="2639565"/>
            <a:ext cx="2379025" cy="2243441"/>
            <a:chOff x="6482338" y="1929755"/>
            <a:chExt cx="5412620" cy="4137030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6482338" y="4684180"/>
              <a:ext cx="5412620" cy="1382605"/>
              <a:chOff x="6724757" y="4785210"/>
              <a:chExt cx="5412620" cy="1382605"/>
            </a:xfrm>
          </p:grpSpPr>
          <p:sp>
            <p:nvSpPr>
              <p:cNvPr id="35" name="Text Box 6"/>
              <p:cNvSpPr txBox="1">
                <a:spLocks noChangeArrowheads="1"/>
              </p:cNvSpPr>
              <p:nvPr/>
            </p:nvSpPr>
            <p:spPr bwMode="auto">
              <a:xfrm>
                <a:off x="6724757" y="5202968"/>
                <a:ext cx="5412620" cy="964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  <a:cs typeface="+mn-cs"/>
                  </a:rPr>
                  <a:t>高野どうふ</a:t>
                </a:r>
              </a:p>
            </p:txBody>
          </p:sp>
          <p:sp>
            <p:nvSpPr>
              <p:cNvPr id="44" name="テキスト ボックス 12"/>
              <p:cNvSpPr txBox="1">
                <a:spLocks noChangeArrowheads="1"/>
              </p:cNvSpPr>
              <p:nvPr/>
            </p:nvSpPr>
            <p:spPr bwMode="auto">
              <a:xfrm>
                <a:off x="7215742" y="4785210"/>
                <a:ext cx="2204740" cy="581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 anchor="t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D デジタル 教科書体 NP-B"/>
                    <a:ea typeface="UD デジタル 教科書体 NP-B"/>
                  </a:rPr>
                  <a:t>こうや</a:t>
                </a:r>
                <a:r>
                  <a:rPr kumimoji="1" lang="ja-JP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/>
                  </a:rPr>
                  <a:t>　　　　　　　　　　　　　　</a:t>
                </a:r>
              </a:p>
            </p:txBody>
          </p:sp>
        </p:grp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013" l="0" r="100000">
                          <a14:backgroundMark x1="37331" y1="12113" x2="49903" y2="12113"/>
                          <a14:backgroundMark x1="2515" y1="33239" x2="2515" y2="37465"/>
                          <a14:backgroundMark x1="90522" y1="12113" x2="88588" y2="17746"/>
                          <a14:backgroundMark x1="4062" y1="57183" x2="4062" y2="57183"/>
                          <a14:backgroundMark x1="4062" y1="44789" x2="4062" y2="44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009" y="1929755"/>
              <a:ext cx="4155568" cy="2861081"/>
            </a:xfrm>
            <a:prstGeom prst="rect">
              <a:avLst/>
            </a:prstGeom>
          </p:spPr>
        </p:pic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AA44C2EA-0B4A-0C07-BE18-0232AAB59F10}"/>
              </a:ext>
            </a:extLst>
          </p:cNvPr>
          <p:cNvGrpSpPr/>
          <p:nvPr/>
        </p:nvGrpSpPr>
        <p:grpSpPr>
          <a:xfrm>
            <a:off x="6670786" y="5639927"/>
            <a:ext cx="5428860" cy="1034969"/>
            <a:chOff x="6670786" y="5639927"/>
            <a:chExt cx="5428860" cy="1034969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6670786" y="5639927"/>
              <a:ext cx="5428860" cy="1034969"/>
              <a:chOff x="4248086" y="1084800"/>
              <a:chExt cx="4334374" cy="1593317"/>
            </a:xfrm>
          </p:grpSpPr>
          <p:sp>
            <p:nvSpPr>
              <p:cNvPr id="11" name="角丸四角形 10"/>
              <p:cNvSpPr/>
              <p:nvPr/>
            </p:nvSpPr>
            <p:spPr>
              <a:xfrm>
                <a:off x="4381395" y="1084800"/>
                <a:ext cx="4201065" cy="159331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  <a:cs typeface="+mn-cs"/>
                  </a:rPr>
                  <a:t>栄養やうま味がふえる</a:t>
                </a: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4248086" y="1112227"/>
                <a:ext cx="1545105" cy="52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  <a:cs typeface="+mn-cs"/>
                  </a:rPr>
                  <a:t>えい よう</a:t>
                </a:r>
              </a:p>
            </p:txBody>
          </p:sp>
        </p:grp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0CCAA385-A376-4635-DA52-5B45C41862BE}"/>
                </a:ext>
              </a:extLst>
            </p:cNvPr>
            <p:cNvSpPr txBox="1"/>
            <p:nvPr/>
          </p:nvSpPr>
          <p:spPr>
            <a:xfrm>
              <a:off x="9508143" y="5651145"/>
              <a:ext cx="1935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600" b="0">
                  <a:solidFill>
                    <a:prstClr val="black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み</a:t>
              </a: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n-cs"/>
              </a:endParaRP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A8875321-9980-354D-9A9C-B0C644FCA6E9}"/>
              </a:ext>
            </a:extLst>
          </p:cNvPr>
          <p:cNvGrpSpPr/>
          <p:nvPr/>
        </p:nvGrpSpPr>
        <p:grpSpPr>
          <a:xfrm>
            <a:off x="3799242" y="357575"/>
            <a:ext cx="7483195" cy="1076188"/>
            <a:chOff x="3799242" y="357575"/>
            <a:chExt cx="7483195" cy="1076188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4DB3078C-8356-1F0D-3144-2FEDB98889A6}"/>
                </a:ext>
              </a:extLst>
            </p:cNvPr>
            <p:cNvGrpSpPr/>
            <p:nvPr/>
          </p:nvGrpSpPr>
          <p:grpSpPr>
            <a:xfrm>
              <a:off x="3799242" y="357575"/>
              <a:ext cx="7483195" cy="1076188"/>
              <a:chOff x="2363313" y="506039"/>
              <a:chExt cx="7483195" cy="1076188"/>
            </a:xfrm>
          </p:grpSpPr>
          <p:sp>
            <p:nvSpPr>
              <p:cNvPr id="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363313" y="751230"/>
                <a:ext cx="748319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4800" b="0" i="0" u="sng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  <a:cs typeface="+mn-cs"/>
                  </a:rPr>
                  <a:t>乾そうさせた食べ物</a:t>
                </a:r>
              </a:p>
            </p:txBody>
          </p:sp>
          <p:sp>
            <p:nvSpPr>
              <p:cNvPr id="46" name="テキスト ボックス 12"/>
              <p:cNvSpPr txBox="1">
                <a:spLocks noChangeArrowheads="1"/>
              </p:cNvSpPr>
              <p:nvPr/>
            </p:nvSpPr>
            <p:spPr bwMode="auto">
              <a:xfrm>
                <a:off x="6784527" y="510679"/>
                <a:ext cx="629469" cy="346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 anchor="t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800" b="0">
                    <a:solidFill>
                      <a:srgbClr val="000000"/>
                    </a:solidFill>
                    <a:latin typeface="UD デジタル 教科書体 NP-B"/>
                    <a:ea typeface="UD デジタル 教科書体 NP-B"/>
                    <a:cs typeface="Arial"/>
                  </a:rPr>
                  <a:t>た</a:t>
                </a:r>
                <a:r>
                  <a: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/>
                  </a:rPr>
                  <a:t>　　　　　　　　　　　　　　</a:t>
                </a:r>
              </a:p>
            </p:txBody>
          </p:sp>
          <p:sp>
            <p:nvSpPr>
              <p:cNvPr id="61" name="テキスト ボックス 12">
                <a:extLst>
                  <a:ext uri="{FF2B5EF4-FFF2-40B4-BE49-F238E27FC236}">
                    <a16:creationId xmlns:a16="http://schemas.microsoft.com/office/drawing/2014/main" id="{3C63B264-7D6D-4F01-8956-0A793663E6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72394" y="506039"/>
                <a:ext cx="755865" cy="377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 anchor="t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D デジタル 教科書体 NP-B"/>
                    <a:ea typeface="UD デジタル 教科書体 NP-B"/>
                    <a:cs typeface="Arial"/>
                  </a:rPr>
                  <a:t>もの</a:t>
                </a:r>
                <a:r>
                  <a:rPr kumimoji="1" lang="ja-JP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/>
                  </a:rPr>
                  <a:t>　　　　　</a:t>
                </a:r>
                <a:endParaRPr kumimoji="1" lang="en-US" altLang="ja-JP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34" name="テキスト ボックス 12">
              <a:extLst>
                <a:ext uri="{FF2B5EF4-FFF2-40B4-BE49-F238E27FC236}">
                  <a16:creationId xmlns:a16="http://schemas.microsoft.com/office/drawing/2014/main" id="{0BE9908B-0D0C-1F36-B949-A935E9494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3583" y="357575"/>
              <a:ext cx="629469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D デジタル 教科書体 NP-B"/>
                  <a:ea typeface="UD デジタル 教科書体 NP-B"/>
                  <a:cs typeface="Arial"/>
                </a:rPr>
                <a:t>かん</a:t>
              </a:r>
              <a:r>
                <a: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　　　　　　　　　　　　　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113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FB0B81A-AEE8-A01E-467F-4216E8C719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583" t="26167" r="26461" b="21167"/>
          <a:stretch/>
        </p:blipFill>
        <p:spPr>
          <a:xfrm>
            <a:off x="6565112" y="840755"/>
            <a:ext cx="5386202" cy="4096124"/>
          </a:xfrm>
          <a:prstGeom prst="roundRect">
            <a:avLst/>
          </a:prstGeom>
        </p:spPr>
      </p:pic>
      <p:grpSp>
        <p:nvGrpSpPr>
          <p:cNvPr id="41989" name="グループ化 1"/>
          <p:cNvGrpSpPr>
            <a:grpSpLocks/>
          </p:cNvGrpSpPr>
          <p:nvPr/>
        </p:nvGrpSpPr>
        <p:grpSpPr bwMode="auto">
          <a:xfrm>
            <a:off x="-154486" y="893706"/>
            <a:ext cx="6250486" cy="1939323"/>
            <a:chOff x="334402" y="757420"/>
            <a:chExt cx="3296087" cy="14855498"/>
          </a:xfrm>
          <a:noFill/>
        </p:grpSpPr>
        <p:sp>
          <p:nvSpPr>
            <p:cNvPr id="18" name="テキスト ボックス 17"/>
            <p:cNvSpPr txBox="1"/>
            <p:nvPr/>
          </p:nvSpPr>
          <p:spPr>
            <a:xfrm>
              <a:off x="334402" y="757420"/>
              <a:ext cx="3296087" cy="1485549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ja-JP" altLang="en-US" sz="96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一汁二菜</a:t>
              </a:r>
              <a:endParaRPr lang="en-US" altLang="ja-JP" sz="96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42021" name="テキスト ボックス 25"/>
            <p:cNvSpPr txBox="1">
              <a:spLocks noChangeArrowheads="1"/>
            </p:cNvSpPr>
            <p:nvPr/>
          </p:nvSpPr>
          <p:spPr bwMode="auto">
            <a:xfrm>
              <a:off x="754693" y="757420"/>
              <a:ext cx="2649139" cy="495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36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いち　じゅう　  に　　さい</a:t>
              </a:r>
            </a:p>
          </p:txBody>
        </p:sp>
      </p:grpSp>
      <p:sp>
        <p:nvSpPr>
          <p:cNvPr id="16" name="テキスト ボックス 25">
            <a:extLst>
              <a:ext uri="{FF2B5EF4-FFF2-40B4-BE49-F238E27FC236}">
                <a16:creationId xmlns:a16="http://schemas.microsoft.com/office/drawing/2014/main" id="{6318C5CA-4D1D-7CED-9016-FDFCEFC95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710" y="3337600"/>
            <a:ext cx="19668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しる　　  もの</a:t>
            </a:r>
            <a:endParaRPr lang="en-US" altLang="ja-JP" sz="20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C23FC22-A546-E587-769D-22F5E8F58F1D}"/>
              </a:ext>
            </a:extLst>
          </p:cNvPr>
          <p:cNvSpPr txBox="1"/>
          <p:nvPr/>
        </p:nvSpPr>
        <p:spPr>
          <a:xfrm flipH="1">
            <a:off x="1346654" y="3581595"/>
            <a:ext cx="231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汁物</a:t>
            </a:r>
            <a:endParaRPr kumimoji="1" lang="ja-JP" altLang="en-US" sz="72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36D4560-E2D0-AFD5-F09D-A991192C3591}"/>
              </a:ext>
            </a:extLst>
          </p:cNvPr>
          <p:cNvSpPr txBox="1"/>
          <p:nvPr/>
        </p:nvSpPr>
        <p:spPr>
          <a:xfrm flipH="1">
            <a:off x="3663321" y="3581595"/>
            <a:ext cx="3002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おかず</a:t>
            </a:r>
            <a:endParaRPr kumimoji="1" lang="ja-JP" altLang="en-US" sz="720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CA106EB-900F-21EE-2ECF-906E70606E30}"/>
              </a:ext>
            </a:extLst>
          </p:cNvPr>
          <p:cNvGrpSpPr/>
          <p:nvPr/>
        </p:nvGrpSpPr>
        <p:grpSpPr>
          <a:xfrm>
            <a:off x="1610710" y="2758986"/>
            <a:ext cx="1615535" cy="604645"/>
            <a:chOff x="1765196" y="3353346"/>
            <a:chExt cx="1615535" cy="604645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6316A495-3E44-4944-B44C-E11BFB44DF2F}"/>
                </a:ext>
              </a:extLst>
            </p:cNvPr>
            <p:cNvCxnSpPr>
              <a:cxnSpLocks/>
            </p:cNvCxnSpPr>
            <p:nvPr/>
          </p:nvCxnSpPr>
          <p:spPr>
            <a:xfrm>
              <a:off x="1765196" y="3353346"/>
              <a:ext cx="161553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矢印: 下 24">
              <a:extLst>
                <a:ext uri="{FF2B5EF4-FFF2-40B4-BE49-F238E27FC236}">
                  <a16:creationId xmlns:a16="http://schemas.microsoft.com/office/drawing/2014/main" id="{037DA28F-25BE-9AD2-4E27-7500BAA3592F}"/>
                </a:ext>
              </a:extLst>
            </p:cNvPr>
            <p:cNvSpPr/>
            <p:nvPr/>
          </p:nvSpPr>
          <p:spPr>
            <a:xfrm>
              <a:off x="1812550" y="3373021"/>
              <a:ext cx="1496291" cy="58497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DA29A506-D0DD-0405-30E8-ED4D58A2587C}"/>
              </a:ext>
            </a:extLst>
          </p:cNvPr>
          <p:cNvGrpSpPr/>
          <p:nvPr/>
        </p:nvGrpSpPr>
        <p:grpSpPr>
          <a:xfrm>
            <a:off x="4083245" y="2778661"/>
            <a:ext cx="1615535" cy="604645"/>
            <a:chOff x="1765196" y="3353346"/>
            <a:chExt cx="1615535" cy="604645"/>
          </a:xfrm>
        </p:grpSpPr>
        <p:cxnSp>
          <p:nvCxnSpPr>
            <p:cNvPr id="41984" name="直線コネクタ 41983">
              <a:extLst>
                <a:ext uri="{FF2B5EF4-FFF2-40B4-BE49-F238E27FC236}">
                  <a16:creationId xmlns:a16="http://schemas.microsoft.com/office/drawing/2014/main" id="{93E79755-CAA9-97A1-A1D8-3A5CD8D4D725}"/>
                </a:ext>
              </a:extLst>
            </p:cNvPr>
            <p:cNvCxnSpPr>
              <a:cxnSpLocks/>
            </p:cNvCxnSpPr>
            <p:nvPr/>
          </p:nvCxnSpPr>
          <p:spPr>
            <a:xfrm>
              <a:off x="1765196" y="3353346"/>
              <a:ext cx="1615535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1985" name="矢印: 下 41984">
              <a:extLst>
                <a:ext uri="{FF2B5EF4-FFF2-40B4-BE49-F238E27FC236}">
                  <a16:creationId xmlns:a16="http://schemas.microsoft.com/office/drawing/2014/main" id="{2DC48128-CFCB-E30C-0D16-40EBEC3069FF}"/>
                </a:ext>
              </a:extLst>
            </p:cNvPr>
            <p:cNvSpPr/>
            <p:nvPr/>
          </p:nvSpPr>
          <p:spPr>
            <a:xfrm>
              <a:off x="1812550" y="3373021"/>
              <a:ext cx="1496291" cy="58497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1992" name="図 41991">
            <a:extLst>
              <a:ext uri="{FF2B5EF4-FFF2-40B4-BE49-F238E27FC236}">
                <a16:creationId xmlns:a16="http://schemas.microsoft.com/office/drawing/2014/main" id="{911E0B0E-6097-32F9-CDF0-B045350EC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68" y="5299025"/>
            <a:ext cx="1632564" cy="1573492"/>
          </a:xfrm>
          <a:prstGeom prst="rect">
            <a:avLst/>
          </a:prstGeom>
        </p:spPr>
      </p:pic>
      <p:sp>
        <p:nvSpPr>
          <p:cNvPr id="41998" name="正方形/長方形 41997">
            <a:extLst>
              <a:ext uri="{FF2B5EF4-FFF2-40B4-BE49-F238E27FC236}">
                <a16:creationId xmlns:a16="http://schemas.microsoft.com/office/drawing/2014/main" id="{FBC3138E-5D0F-4827-73F6-782EBED9A534}"/>
              </a:ext>
            </a:extLst>
          </p:cNvPr>
          <p:cNvSpPr/>
          <p:nvPr/>
        </p:nvSpPr>
        <p:spPr>
          <a:xfrm>
            <a:off x="6893013" y="712657"/>
            <a:ext cx="4399628" cy="230142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A5788CD-DE34-6E0E-0069-589F5FF9E8FD}"/>
              </a:ext>
            </a:extLst>
          </p:cNvPr>
          <p:cNvGrpSpPr/>
          <p:nvPr/>
        </p:nvGrpSpPr>
        <p:grpSpPr>
          <a:xfrm>
            <a:off x="2402620" y="5658145"/>
            <a:ext cx="8872700" cy="1015665"/>
            <a:chOff x="2402620" y="5667670"/>
            <a:chExt cx="8872700" cy="1015665"/>
          </a:xfrm>
        </p:grpSpPr>
        <p:grpSp>
          <p:nvGrpSpPr>
            <p:cNvPr id="41993" name="グループ化 4">
              <a:extLst>
                <a:ext uri="{FF2B5EF4-FFF2-40B4-BE49-F238E27FC236}">
                  <a16:creationId xmlns:a16="http://schemas.microsoft.com/office/drawing/2014/main" id="{CF49CECD-C072-991B-AC13-3845283CCB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2620" y="5667670"/>
              <a:ext cx="8872700" cy="1015665"/>
              <a:chOff x="-316199" y="5216743"/>
              <a:chExt cx="6723846" cy="1584325"/>
            </a:xfrm>
          </p:grpSpPr>
          <p:sp>
            <p:nvSpPr>
              <p:cNvPr id="41994" name="角丸四角形吹き出し 18">
                <a:extLst>
                  <a:ext uri="{FF2B5EF4-FFF2-40B4-BE49-F238E27FC236}">
                    <a16:creationId xmlns:a16="http://schemas.microsoft.com/office/drawing/2014/main" id="{371E1719-89C3-616A-FD67-B1634D194BB7}"/>
                  </a:ext>
                </a:extLst>
              </p:cNvPr>
              <p:cNvSpPr/>
              <p:nvPr/>
            </p:nvSpPr>
            <p:spPr>
              <a:xfrm>
                <a:off x="-313479" y="5216743"/>
                <a:ext cx="6721126" cy="1584325"/>
              </a:xfrm>
              <a:prstGeom prst="wedgeRoundRectCallout">
                <a:avLst>
                  <a:gd name="adj1" fmla="val -53811"/>
                  <a:gd name="adj2" fmla="val -24996"/>
                  <a:gd name="adj3" fmla="val 16667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  <a:cs typeface="+mn-cs"/>
                  </a:rPr>
                  <a:t>一汁二菜の「菜」は、おかずのことをいうのですよ。</a:t>
                </a:r>
              </a:p>
            </p:txBody>
          </p:sp>
          <p:sp>
            <p:nvSpPr>
              <p:cNvPr id="41995" name="テキスト ボックス 29">
                <a:extLst>
                  <a:ext uri="{FF2B5EF4-FFF2-40B4-BE49-F238E27FC236}">
                    <a16:creationId xmlns:a16="http://schemas.microsoft.com/office/drawing/2014/main" id="{9430B235-51A5-913B-0278-BEFB9747D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16199" y="5349689"/>
                <a:ext cx="861084" cy="528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  <a:cs typeface="+mn-cs"/>
                  </a:rPr>
                  <a:t>いちじゅう</a:t>
                </a:r>
              </a:p>
            </p:txBody>
          </p:sp>
        </p:grpSp>
        <p:sp>
          <p:nvSpPr>
            <p:cNvPr id="41996" name="テキスト ボックス 29">
              <a:extLst>
                <a:ext uri="{FF2B5EF4-FFF2-40B4-BE49-F238E27FC236}">
                  <a16:creationId xmlns:a16="http://schemas.microsoft.com/office/drawing/2014/main" id="{FCC3B841-0061-90A2-D7EF-12D22A01E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0779" y="5729772"/>
              <a:ext cx="80762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n-cs"/>
                </a:rPr>
                <a:t>さい</a:t>
              </a:r>
            </a:p>
          </p:txBody>
        </p:sp>
        <p:sp>
          <p:nvSpPr>
            <p:cNvPr id="6" name="テキスト ボックス 29">
              <a:extLst>
                <a:ext uri="{FF2B5EF4-FFF2-40B4-BE49-F238E27FC236}">
                  <a16:creationId xmlns:a16="http://schemas.microsoft.com/office/drawing/2014/main" id="{90510D1B-8239-44DC-106D-B46E04311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451" y="5752898"/>
              <a:ext cx="96400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n-cs"/>
                </a:rPr>
                <a:t>に さい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5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419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D3CE4A2-DCAA-3DAC-9D25-B9C2295D14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583" t="26167" r="26461" b="21167"/>
          <a:stretch/>
        </p:blipFill>
        <p:spPr>
          <a:xfrm>
            <a:off x="2694277" y="1850918"/>
            <a:ext cx="6584067" cy="5007082"/>
          </a:xfrm>
          <a:prstGeom prst="roundRect">
            <a:avLst/>
          </a:prstGeom>
        </p:spPr>
      </p:pic>
      <p:grpSp>
        <p:nvGrpSpPr>
          <p:cNvPr id="41989" name="グループ化 1"/>
          <p:cNvGrpSpPr>
            <a:grpSpLocks/>
          </p:cNvGrpSpPr>
          <p:nvPr/>
        </p:nvGrpSpPr>
        <p:grpSpPr bwMode="auto">
          <a:xfrm>
            <a:off x="3257687" y="135044"/>
            <a:ext cx="5651682" cy="1678018"/>
            <a:chOff x="334402" y="757420"/>
            <a:chExt cx="3296087" cy="576506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34402" y="757420"/>
              <a:ext cx="3296087" cy="5765063"/>
            </a:xfrm>
            <a:prstGeom prst="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ja-JP" altLang="en-US" sz="800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一汁二菜</a:t>
              </a:r>
              <a:endParaRPr lang="en-US" altLang="ja-JP" sz="80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42021" name="テキスト ボックス 25"/>
            <p:cNvSpPr txBox="1">
              <a:spLocks noChangeArrowheads="1"/>
            </p:cNvSpPr>
            <p:nvPr/>
          </p:nvSpPr>
          <p:spPr bwMode="auto">
            <a:xfrm>
              <a:off x="775095" y="942484"/>
              <a:ext cx="2649139" cy="179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8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いち　じゅう　  に　  　さい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66658AD-ADB8-8E50-ABFC-9520805247C4}"/>
              </a:ext>
            </a:extLst>
          </p:cNvPr>
          <p:cNvGrpSpPr/>
          <p:nvPr/>
        </p:nvGrpSpPr>
        <p:grpSpPr>
          <a:xfrm>
            <a:off x="278728" y="4441931"/>
            <a:ext cx="2890884" cy="1858061"/>
            <a:chOff x="278728" y="4441931"/>
            <a:chExt cx="2890884" cy="1858061"/>
          </a:xfrm>
        </p:grpSpPr>
        <p:sp>
          <p:nvSpPr>
            <p:cNvPr id="8" name="吹き出し: 角を丸めた四角形 7">
              <a:extLst>
                <a:ext uri="{FF2B5EF4-FFF2-40B4-BE49-F238E27FC236}">
                  <a16:creationId xmlns:a16="http://schemas.microsoft.com/office/drawing/2014/main" id="{E1E890A9-58A3-33B8-F7A5-AC730B988C63}"/>
                </a:ext>
              </a:extLst>
            </p:cNvPr>
            <p:cNvSpPr/>
            <p:nvPr/>
          </p:nvSpPr>
          <p:spPr>
            <a:xfrm>
              <a:off x="278728" y="4441931"/>
              <a:ext cx="2890884" cy="1791109"/>
            </a:xfrm>
            <a:prstGeom prst="wedgeRoundRectCallout">
              <a:avLst>
                <a:gd name="adj1" fmla="val 64939"/>
                <a:gd name="adj2" fmla="val 9750"/>
                <a:gd name="adj3" fmla="val 16667"/>
              </a:avLst>
            </a:prstGeom>
            <a:solidFill>
              <a:srgbClr val="FFFFCC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25">
              <a:extLst>
                <a:ext uri="{FF2B5EF4-FFF2-40B4-BE49-F238E27FC236}">
                  <a16:creationId xmlns:a16="http://schemas.microsoft.com/office/drawing/2014/main" id="{A1830DB7-61BA-D895-7FDF-C0E4577B4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866" y="4628582"/>
              <a:ext cx="19668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しゅ　　　しょく</a:t>
              </a:r>
              <a:endParaRPr lang="en-US" altLang="ja-JP" sz="240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E7D2525-E181-ABA3-4EF3-8F1393797F41}"/>
                </a:ext>
              </a:extLst>
            </p:cNvPr>
            <p:cNvSpPr txBox="1"/>
            <p:nvPr/>
          </p:nvSpPr>
          <p:spPr>
            <a:xfrm flipH="1">
              <a:off x="562015" y="4976553"/>
              <a:ext cx="23166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主食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9842143-AEA3-BDD5-B874-5EB1209E5E06}"/>
              </a:ext>
            </a:extLst>
          </p:cNvPr>
          <p:cNvGrpSpPr/>
          <p:nvPr/>
        </p:nvGrpSpPr>
        <p:grpSpPr>
          <a:xfrm>
            <a:off x="323055" y="2197195"/>
            <a:ext cx="2934632" cy="1842919"/>
            <a:chOff x="323055" y="2197195"/>
            <a:chExt cx="2934632" cy="1842919"/>
          </a:xfrm>
        </p:grpSpPr>
        <p:sp>
          <p:nvSpPr>
            <p:cNvPr id="7" name="吹き出し: 角を丸めた四角形 6">
              <a:extLst>
                <a:ext uri="{FF2B5EF4-FFF2-40B4-BE49-F238E27FC236}">
                  <a16:creationId xmlns:a16="http://schemas.microsoft.com/office/drawing/2014/main" id="{1AD4F045-43B1-B770-B6BB-7962D15A71C8}"/>
                </a:ext>
              </a:extLst>
            </p:cNvPr>
            <p:cNvSpPr/>
            <p:nvPr/>
          </p:nvSpPr>
          <p:spPr>
            <a:xfrm>
              <a:off x="323055" y="2197195"/>
              <a:ext cx="2934632" cy="1791109"/>
            </a:xfrm>
            <a:prstGeom prst="wedgeRoundRectCallout">
              <a:avLst>
                <a:gd name="adj1" fmla="val 59518"/>
                <a:gd name="adj2" fmla="val -6915"/>
                <a:gd name="adj3" fmla="val 16667"/>
              </a:avLst>
            </a:prstGeom>
            <a:solidFill>
              <a:srgbClr val="F1F5E7"/>
            </a:solidFill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A665A4DE-3310-C24F-C277-CF96B9AE8CD4}"/>
                </a:ext>
              </a:extLst>
            </p:cNvPr>
            <p:cNvSpPr txBox="1"/>
            <p:nvPr/>
          </p:nvSpPr>
          <p:spPr>
            <a:xfrm flipH="1">
              <a:off x="632038" y="2716675"/>
              <a:ext cx="23166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副</a:t>
              </a:r>
              <a:r>
                <a:rPr kumimoji="1" lang="ja-JP" altLang="en-US" sz="80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菜</a:t>
              </a:r>
            </a:p>
          </p:txBody>
        </p:sp>
        <p:sp>
          <p:nvSpPr>
            <p:cNvPr id="11" name="テキスト ボックス 25">
              <a:extLst>
                <a:ext uri="{FF2B5EF4-FFF2-40B4-BE49-F238E27FC236}">
                  <a16:creationId xmlns:a16="http://schemas.microsoft.com/office/drawing/2014/main" id="{3D79EB0C-7410-F033-B419-381E84B08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1784" y="2371522"/>
              <a:ext cx="19668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ふく　　　</a:t>
              </a:r>
              <a:r>
                <a:rPr lang="ja-JP" altLang="en-US" sz="24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さい</a:t>
              </a:r>
              <a:endParaRPr lang="en-US" altLang="ja-JP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9089C8A2-1488-B4CA-6B18-572FE695E674}"/>
              </a:ext>
            </a:extLst>
          </p:cNvPr>
          <p:cNvGrpSpPr/>
          <p:nvPr/>
        </p:nvGrpSpPr>
        <p:grpSpPr>
          <a:xfrm>
            <a:off x="8754533" y="2218840"/>
            <a:ext cx="3050494" cy="1791110"/>
            <a:chOff x="8754533" y="2218840"/>
            <a:chExt cx="3050494" cy="1791110"/>
          </a:xfrm>
        </p:grpSpPr>
        <p:sp>
          <p:nvSpPr>
            <p:cNvPr id="9" name="吹き出し: 角を丸めた四角形 8">
              <a:extLst>
                <a:ext uri="{FF2B5EF4-FFF2-40B4-BE49-F238E27FC236}">
                  <a16:creationId xmlns:a16="http://schemas.microsoft.com/office/drawing/2014/main" id="{5017B282-916A-7A18-F2FE-24119A8D053F}"/>
                </a:ext>
              </a:extLst>
            </p:cNvPr>
            <p:cNvSpPr/>
            <p:nvPr/>
          </p:nvSpPr>
          <p:spPr>
            <a:xfrm>
              <a:off x="8754533" y="2218840"/>
              <a:ext cx="3050494" cy="1791110"/>
            </a:xfrm>
            <a:prstGeom prst="wedgeRoundRectCallout">
              <a:avLst>
                <a:gd name="adj1" fmla="val -65394"/>
                <a:gd name="adj2" fmla="val -10223"/>
                <a:gd name="adj3" fmla="val 16667"/>
              </a:avLst>
            </a:prstGeom>
            <a:solidFill>
              <a:srgbClr val="F7EAE9"/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6CA7F3B-8D0A-DBC7-8354-636E54C8BE07}"/>
                </a:ext>
              </a:extLst>
            </p:cNvPr>
            <p:cNvSpPr txBox="1"/>
            <p:nvPr/>
          </p:nvSpPr>
          <p:spPr>
            <a:xfrm flipH="1">
              <a:off x="9217204" y="2677937"/>
              <a:ext cx="23166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主菜</a:t>
              </a:r>
            </a:p>
          </p:txBody>
        </p:sp>
        <p:sp>
          <p:nvSpPr>
            <p:cNvPr id="13" name="テキスト ボックス 25">
              <a:extLst>
                <a:ext uri="{FF2B5EF4-FFF2-40B4-BE49-F238E27FC236}">
                  <a16:creationId xmlns:a16="http://schemas.microsoft.com/office/drawing/2014/main" id="{9C3DB660-6A64-E826-9C9D-CFB5D401F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9420" y="2371522"/>
              <a:ext cx="19668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しゅ　　　</a:t>
              </a:r>
              <a:r>
                <a:rPr lang="ja-JP" altLang="en-US" sz="24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さい</a:t>
              </a:r>
              <a:endParaRPr lang="en-US" altLang="ja-JP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AAA8F36-53F2-BC75-4ADF-BC2E76236896}"/>
              </a:ext>
            </a:extLst>
          </p:cNvPr>
          <p:cNvGrpSpPr/>
          <p:nvPr/>
        </p:nvGrpSpPr>
        <p:grpSpPr>
          <a:xfrm>
            <a:off x="8803009" y="4441931"/>
            <a:ext cx="3002018" cy="1791109"/>
            <a:chOff x="8803009" y="4441931"/>
            <a:chExt cx="3002018" cy="1791109"/>
          </a:xfrm>
        </p:grpSpPr>
        <p:sp>
          <p:nvSpPr>
            <p:cNvPr id="10" name="吹き出し: 角を丸めた四角形 9">
              <a:extLst>
                <a:ext uri="{FF2B5EF4-FFF2-40B4-BE49-F238E27FC236}">
                  <a16:creationId xmlns:a16="http://schemas.microsoft.com/office/drawing/2014/main" id="{D42B1D01-73A8-59EF-EDA6-4093B95440B9}"/>
                </a:ext>
              </a:extLst>
            </p:cNvPr>
            <p:cNvSpPr/>
            <p:nvPr/>
          </p:nvSpPr>
          <p:spPr>
            <a:xfrm>
              <a:off x="8803009" y="4441931"/>
              <a:ext cx="3002018" cy="1791109"/>
            </a:xfrm>
            <a:prstGeom prst="wedgeRoundRectCallout">
              <a:avLst>
                <a:gd name="adj1" fmla="val -64365"/>
                <a:gd name="adj2" fmla="val 9104"/>
                <a:gd name="adj3" fmla="val 16667"/>
              </a:avLst>
            </a:prstGeom>
            <a:solidFill>
              <a:srgbClr val="EBFFFF"/>
            </a:solidFill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テキスト ボックス 25">
              <a:extLst>
                <a:ext uri="{FF2B5EF4-FFF2-40B4-BE49-F238E27FC236}">
                  <a16:creationId xmlns:a16="http://schemas.microsoft.com/office/drawing/2014/main" id="{6CAEE987-98BA-12DE-7055-3342AC17A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6107" y="4511900"/>
              <a:ext cx="19668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しる　　　もの</a:t>
              </a:r>
              <a:endParaRPr lang="en-US" altLang="ja-JP" sz="2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EE0CDDB-6E28-021C-5B6C-CABCA9509153}"/>
                </a:ext>
              </a:extLst>
            </p:cNvPr>
            <p:cNvSpPr txBox="1"/>
            <p:nvPr/>
          </p:nvSpPr>
          <p:spPr>
            <a:xfrm flipH="1">
              <a:off x="9240119" y="4859415"/>
              <a:ext cx="23166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汁物</a:t>
              </a:r>
              <a:endParaRPr kumimoji="1" lang="ja-JP" altLang="en-US" sz="8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55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B7993F9-CED0-048C-2EDF-8546AD665174}"/>
              </a:ext>
            </a:extLst>
          </p:cNvPr>
          <p:cNvGrpSpPr/>
          <p:nvPr/>
        </p:nvGrpSpPr>
        <p:grpSpPr>
          <a:xfrm>
            <a:off x="258607" y="2844157"/>
            <a:ext cx="6066997" cy="3402093"/>
            <a:chOff x="529253" y="2057762"/>
            <a:chExt cx="6066997" cy="3402093"/>
          </a:xfrm>
        </p:grpSpPr>
        <p:sp>
          <p:nvSpPr>
            <p:cNvPr id="21" name="テキスト ボックス 8">
              <a:extLst>
                <a:ext uri="{FF2B5EF4-FFF2-40B4-BE49-F238E27FC236}">
                  <a16:creationId xmlns:a16="http://schemas.microsoft.com/office/drawing/2014/main" id="{896EC70F-CB04-8AC4-250F-D716DC1E8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2935" y="4536525"/>
              <a:ext cx="251711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54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さば</a:t>
              </a:r>
            </a:p>
          </p:txBody>
        </p:sp>
        <p:pic>
          <p:nvPicPr>
            <p:cNvPr id="22" name="図 1">
              <a:extLst>
                <a:ext uri="{FF2B5EF4-FFF2-40B4-BE49-F238E27FC236}">
                  <a16:creationId xmlns:a16="http://schemas.microsoft.com/office/drawing/2014/main" id="{11130191-5BFB-D847-1873-C8B4C7F9C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595" b="71373" l="5512" r="97539">
                          <a14:foregroundMark x1="12008" y1="46797" x2="4617" y2="49431"/>
                          <a14:foregroundMark x1="5295" y1="51373" x2="10728" y2="58170"/>
                          <a14:foregroundMark x1="4877" y1="50850" x2="5086" y2="51111"/>
                          <a14:foregroundMark x1="4564" y1="50458" x2="4877" y2="50850"/>
                          <a14:foregroundMark x1="4146" y1="49935" x2="4564" y2="50458"/>
                          <a14:foregroundMark x1="10728" y1="58170" x2="12795" y2="58562"/>
                          <a14:foregroundMark x1="23228" y1="50719" x2="31594" y2="51765"/>
                          <a14:foregroundMark x1="94782" y1="51765" x2="95768" y2="51503"/>
                          <a14:foregroundMark x1="94428" y1="51859" x2="94782" y2="51765"/>
                          <a14:foregroundMark x1="87894" y1="53595" x2="93842" y2="52015"/>
                          <a14:foregroundMark x1="96137" y1="50196" x2="96358" y2="49412"/>
                          <a14:foregroundMark x1="96026" y1="50588" x2="96137" y2="50196"/>
                          <a14:foregroundMark x1="95952" y1="50850" x2="96026" y2="50588"/>
                          <a14:foregroundMark x1="95842" y1="51242" x2="95952" y2="50850"/>
                          <a14:foregroundMark x1="95768" y1="51503" x2="95842" y2="51242"/>
                          <a14:foregroundMark x1="5610" y1="49673" x2="7579" y2="49412"/>
                          <a14:foregroundMark x1="7776" y1="47451" x2="18701" y2="44837"/>
                          <a14:foregroundMark x1="9252" y1="46797" x2="22441" y2="44837"/>
                          <a14:foregroundMark x1="95669" y1="49673" x2="95669" y2="49673"/>
                          <a14:foregroundMark x1="97244" y1="47190" x2="97539" y2="46667"/>
                          <a14:foregroundMark x1="64173" y1="63399" x2="79232" y2="57778"/>
                          <a14:foregroundMark x1="29528" y1="51111" x2="29331" y2="51111"/>
                          <a14:foregroundMark x1="27559" y1="49804" x2="27559" y2="49804"/>
                          <a14:foregroundMark x1="42618" y1="66536" x2="42618" y2="66536"/>
                          <a14:foregroundMark x1="45177" y1="66797" x2="45177" y2="66797"/>
                          <a14:foregroundMark x1="45079" y1="66928" x2="45079" y2="66928"/>
                          <a14:foregroundMark x1="45079" y1="66013" x2="45079" y2="65882"/>
                          <a14:foregroundMark x1="45079" y1="65882" x2="45079" y2="65882"/>
                          <a14:foregroundMark x1="44587" y1="66275" x2="44587" y2="66275"/>
                          <a14:foregroundMark x1="44587" y1="66275" x2="44587" y2="66275"/>
                          <a14:foregroundMark x1="44587" y1="66275" x2="44587" y2="66275"/>
                          <a14:foregroundMark x1="44587" y1="66405" x2="44587" y2="66405"/>
                          <a14:foregroundMark x1="44587" y1="66405" x2="44587" y2="66405"/>
                          <a14:foregroundMark x1="44587" y1="66405" x2="44488" y2="66536"/>
                          <a14:foregroundMark x1="44291" y1="66797" x2="44291" y2="66797"/>
                          <a14:foregroundMark x1="30709" y1="65098" x2="30709" y2="65098"/>
                          <a14:backgroundMark x1="29873" y1="66524" x2="32185" y2="67320"/>
                          <a14:backgroundMark x1="33661" y1="67320" x2="35925" y2="67843"/>
                          <a14:backgroundMark x1="37303" y1="67451" x2="40354" y2="68235"/>
                          <a14:backgroundMark x1="45793" y1="68861" x2="46955" y2="69109"/>
                          <a14:backgroundMark x1="41634" y1="67974" x2="45759" y2="68854"/>
                          <a14:backgroundMark x1="47244" y1="68105" x2="52854" y2="69020"/>
                          <a14:backgroundMark x1="96063" y1="51373" x2="96063" y2="51373"/>
                          <a14:backgroundMark x1="95276" y1="51503" x2="95276" y2="51503"/>
                          <a14:backgroundMark x1="95768" y1="51634" x2="95768" y2="51634"/>
                          <a14:backgroundMark x1="95866" y1="51373" x2="95866" y2="51373"/>
                          <a14:backgroundMark x1="95571" y1="51242" x2="95571" y2="51242"/>
                          <a14:backgroundMark x1="95374" y1="51765" x2="95374" y2="51765"/>
                          <a14:backgroundMark x1="3642" y1="50458" x2="3642" y2="50458"/>
                          <a14:backgroundMark x1="4232" y1="50458" x2="4232" y2="50458"/>
                          <a14:backgroundMark x1="4921" y1="51373" x2="4921" y2="51373"/>
                          <a14:backgroundMark x1="4429" y1="51373" x2="4429" y2="51373"/>
                          <a14:backgroundMark x1="4921" y1="51373" x2="4921" y2="51373"/>
                          <a14:backgroundMark x1="4823" y1="50850" x2="4823" y2="50850"/>
                          <a14:backgroundMark x1="4429" y1="49935" x2="4429" y2="49935"/>
                          <a14:backgroundMark x1="3937" y1="49804" x2="3937" y2="49804"/>
                          <a14:backgroundMark x1="3937" y1="49804" x2="4331" y2="49935"/>
                          <a14:backgroundMark x1="4331" y1="49935" x2="4331" y2="49935"/>
                          <a14:backgroundMark x1="4429" y1="50458" x2="4429" y2="50458"/>
                          <a14:backgroundMark x1="4528" y1="51111" x2="4528" y2="51111"/>
                          <a14:backgroundMark x1="4626" y1="51111" x2="4626" y2="51111"/>
                          <a14:backgroundMark x1="5020" y1="51242" x2="5020" y2="51242"/>
                          <a14:backgroundMark x1="5217" y1="51242" x2="5217" y2="51242"/>
                          <a14:backgroundMark x1="5217" y1="51242" x2="5217" y2="51242"/>
                          <a14:backgroundMark x1="4823" y1="50719" x2="4823" y2="50719"/>
                          <a14:backgroundMark x1="4528" y1="50588" x2="4528" y2="50588"/>
                          <a14:backgroundMark x1="4528" y1="50588" x2="4528" y2="50588"/>
                          <a14:backgroundMark x1="4528" y1="50458" x2="4528" y2="50458"/>
                          <a14:backgroundMark x1="95866" y1="51242" x2="95866" y2="51242"/>
                          <a14:backgroundMark x1="95669" y1="51111" x2="95669" y2="51111"/>
                          <a14:backgroundMark x1="95965" y1="51111" x2="95965" y2="51111"/>
                          <a14:backgroundMark x1="96063" y1="50588" x2="96063" y2="50588"/>
                          <a14:backgroundMark x1="95866" y1="50196" x2="95866" y2="50196"/>
                          <a14:backgroundMark x1="95276" y1="50980" x2="95276" y2="50980"/>
                          <a14:backgroundMark x1="95177" y1="51895" x2="95177" y2="51895"/>
                          <a14:backgroundMark x1="94882" y1="52418" x2="94488" y2="52810"/>
                          <a14:backgroundMark x1="61024" y1="68758" x2="65650" y2="66797"/>
                          <a14:backgroundMark x1="53642" y1="68889" x2="56004" y2="67582"/>
                          <a14:backgroundMark x1="47343" y1="67712" x2="63475" y2="65111"/>
                          <a14:backgroundMark x1="63066" y1="66111" x2="58563" y2="68105"/>
                          <a14:backgroundMark x1="63318" y1="65494" x2="59154" y2="67974"/>
                          <a14:backgroundMark x1="63515" y1="65012" x2="61713" y2="65882"/>
                          <a14:backgroundMark x1="28836" y1="65098" x2="31791" y2="65621"/>
                          <a14:backgroundMark x1="27362" y1="64837" x2="28836" y2="65098"/>
                          <a14:backgroundMark x1="32382" y1="66536" x2="41732" y2="67190"/>
                          <a14:backgroundMark x1="32579" y1="67190" x2="22835" y2="66144"/>
                          <a14:backgroundMark x1="30413" y1="66013" x2="45472" y2="68235"/>
                          <a14:backgroundMark x1="87697" y1="60915" x2="87697" y2="60915"/>
                        </a14:backgroundRemoval>
                      </a14:imgEffect>
                      <a14:imgEffect>
                        <a14:sharpenSoften amount="55000"/>
                      </a14:imgEffect>
                      <a14:imgEffect>
                        <a14:colorTemperature colorTemp="7200"/>
                      </a14:imgEffect>
                      <a14:imgEffect>
                        <a14:brightnessContrast bright="9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28999" b="23750"/>
            <a:stretch>
              <a:fillRect/>
            </a:stretch>
          </p:blipFill>
          <p:spPr bwMode="auto">
            <a:xfrm>
              <a:off x="529253" y="2057762"/>
              <a:ext cx="6066997" cy="21753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9C09C0A-14F7-48C4-9EE0-9FD0B4E60E48}"/>
              </a:ext>
            </a:extLst>
          </p:cNvPr>
          <p:cNvGrpSpPr>
            <a:grpSpLocks/>
          </p:cNvGrpSpPr>
          <p:nvPr/>
        </p:nvGrpSpPr>
        <p:grpSpPr bwMode="auto">
          <a:xfrm>
            <a:off x="3724383" y="274485"/>
            <a:ext cx="4743232" cy="1372147"/>
            <a:chOff x="-1692905" y="-110738"/>
            <a:chExt cx="4752746" cy="1828629"/>
          </a:xfrm>
        </p:grpSpPr>
        <p:sp>
          <p:nvSpPr>
            <p:cNvPr id="3" name="角丸四角形 22">
              <a:extLst>
                <a:ext uri="{FF2B5EF4-FFF2-40B4-BE49-F238E27FC236}">
                  <a16:creationId xmlns:a16="http://schemas.microsoft.com/office/drawing/2014/main" id="{29DCD1D4-E2BA-4154-B8C5-AE4A5E1E08BC}"/>
                </a:ext>
              </a:extLst>
            </p:cNvPr>
            <p:cNvSpPr/>
            <p:nvPr/>
          </p:nvSpPr>
          <p:spPr>
            <a:xfrm>
              <a:off x="-1692905" y="-110738"/>
              <a:ext cx="4752746" cy="1689541"/>
            </a:xfrm>
            <a:prstGeom prst="roundRect">
              <a:avLst/>
            </a:prstGeom>
            <a:solidFill>
              <a:srgbClr val="99FF66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4" name="テキスト ボックス 6">
              <a:extLst>
                <a:ext uri="{FF2B5EF4-FFF2-40B4-BE49-F238E27FC236}">
                  <a16:creationId xmlns:a16="http://schemas.microsoft.com/office/drawing/2014/main" id="{A2CCE1D9-498B-4E84-8C13-A2A70CC9F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90293" y="241291"/>
              <a:ext cx="4378873" cy="14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660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旬の食べ物</a:t>
              </a:r>
            </a:p>
          </p:txBody>
        </p:sp>
        <p:sp>
          <p:nvSpPr>
            <p:cNvPr id="5" name="テキスト ボックス 7">
              <a:extLst>
                <a:ext uri="{FF2B5EF4-FFF2-40B4-BE49-F238E27FC236}">
                  <a16:creationId xmlns:a16="http://schemas.microsoft.com/office/drawing/2014/main" id="{935229C4-27F2-4507-90D1-98B5209A8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53833" y="-28012"/>
              <a:ext cx="772912" cy="4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しゅん</a:t>
              </a:r>
            </a:p>
          </p:txBody>
        </p:sp>
        <p:sp>
          <p:nvSpPr>
            <p:cNvPr id="6" name="テキスト ボックス 8">
              <a:extLst>
                <a:ext uri="{FF2B5EF4-FFF2-40B4-BE49-F238E27FC236}">
                  <a16:creationId xmlns:a16="http://schemas.microsoft.com/office/drawing/2014/main" id="{6C0533C2-3391-4175-8668-36CEE42AD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590" y="-28012"/>
              <a:ext cx="400269" cy="4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た</a:t>
              </a:r>
            </a:p>
          </p:txBody>
        </p:sp>
        <p:sp>
          <p:nvSpPr>
            <p:cNvPr id="7" name="テキスト ボックス 9">
              <a:extLst>
                <a:ext uri="{FF2B5EF4-FFF2-40B4-BE49-F238E27FC236}">
                  <a16:creationId xmlns:a16="http://schemas.microsoft.com/office/drawing/2014/main" id="{F31F28E2-30D8-4E98-9DB8-842AA1A4A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118" y="-28012"/>
              <a:ext cx="601047" cy="4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solidFill>
                    <a:srgbClr val="00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もの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3F8C844-2808-4344-10BD-73D548FB1394}"/>
              </a:ext>
            </a:extLst>
          </p:cNvPr>
          <p:cNvGrpSpPr/>
          <p:nvPr/>
        </p:nvGrpSpPr>
        <p:grpSpPr>
          <a:xfrm>
            <a:off x="6763807" y="1848709"/>
            <a:ext cx="5223038" cy="3793339"/>
            <a:chOff x="6968962" y="1848709"/>
            <a:chExt cx="5223038" cy="4470654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0C908BAA-B3A5-E533-F0B3-DDA035835A79}"/>
                </a:ext>
              </a:extLst>
            </p:cNvPr>
            <p:cNvGrpSpPr/>
            <p:nvPr/>
          </p:nvGrpSpPr>
          <p:grpSpPr>
            <a:xfrm>
              <a:off x="6968962" y="1848709"/>
              <a:ext cx="5223038" cy="4470654"/>
              <a:chOff x="6968962" y="1848709"/>
              <a:chExt cx="5223038" cy="4470654"/>
            </a:xfrm>
          </p:grpSpPr>
          <p:sp>
            <p:nvSpPr>
              <p:cNvPr id="11" name="吹き出し: 角を丸めた四角形 10">
                <a:extLst>
                  <a:ext uri="{FF2B5EF4-FFF2-40B4-BE49-F238E27FC236}">
                    <a16:creationId xmlns:a16="http://schemas.microsoft.com/office/drawing/2014/main" id="{7A8DF6FE-19CD-9B20-DBDB-D154779DA494}"/>
                  </a:ext>
                </a:extLst>
              </p:cNvPr>
              <p:cNvSpPr/>
              <p:nvPr/>
            </p:nvSpPr>
            <p:spPr>
              <a:xfrm>
                <a:off x="6968962" y="1848709"/>
                <a:ext cx="5096983" cy="4470654"/>
              </a:xfrm>
              <a:prstGeom prst="wedgeRoundRectCallout">
                <a:avLst>
                  <a:gd name="adj1" fmla="val -66715"/>
                  <a:gd name="adj2" fmla="val -10278"/>
                  <a:gd name="adj3" fmla="val 16667"/>
                </a:avLst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テキスト ボックス 8">
                <a:extLst>
                  <a:ext uri="{FF2B5EF4-FFF2-40B4-BE49-F238E27FC236}">
                    <a16:creationId xmlns:a16="http://schemas.microsoft.com/office/drawing/2014/main" id="{2B48E1D6-E51B-C1FA-025F-1E5014E5F0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5010" y="2122912"/>
                <a:ext cx="5026990" cy="3518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ja-JP" sz="1400">
                  <a:highlight>
                    <a:srgbClr val="CCFFFF"/>
                  </a:highligh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ja-JP" sz="11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ja-JP" sz="11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ja-JP" altLang="en-US" sz="400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・頭のはたらきを</a:t>
                </a:r>
                <a:endParaRPr lang="en-US" altLang="ja-JP" sz="40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ja-JP" altLang="en-US" sz="400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　よくする。</a:t>
                </a:r>
                <a:endParaRPr lang="en-US" altLang="ja-JP" sz="40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ja-JP" sz="105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ja-JP" sz="105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ja-JP" altLang="en-US" sz="400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rPr>
                  <a:t>・血をきれいにする。</a:t>
                </a:r>
                <a:endParaRPr lang="en-US" altLang="ja-JP" sz="40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1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17F2452-CE54-27D8-60D4-36A06BD96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2537" y="2480995"/>
              <a:ext cx="14472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あたま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7024C76-49A2-BCBE-77A6-1CF6F1BC4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2537" y="4312100"/>
              <a:ext cx="1447279" cy="435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5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1919164" y="223020"/>
            <a:ext cx="8209285" cy="2701925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sp>
        <p:nvSpPr>
          <p:cNvPr id="44037" name="タイトル 1"/>
          <p:cNvSpPr>
            <a:spLocks noGrp="1"/>
          </p:cNvSpPr>
          <p:nvPr>
            <p:ph type="ctrTitle"/>
          </p:nvPr>
        </p:nvSpPr>
        <p:spPr>
          <a:xfrm>
            <a:off x="1774826" y="869951"/>
            <a:ext cx="8569325" cy="1801813"/>
          </a:xfrm>
        </p:spPr>
        <p:txBody>
          <a:bodyPr/>
          <a:lstStyle/>
          <a:p>
            <a:pPr eaLnBrk="1" hangingPunct="1"/>
            <a:r>
              <a:rPr lang="ja-JP" altLang="en-US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おいしく　味わって　</a:t>
            </a:r>
            <a:br>
              <a:rPr lang="en-US" altLang="ja-JP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食べてね！</a:t>
            </a:r>
          </a:p>
        </p:txBody>
      </p:sp>
      <p:sp>
        <p:nvSpPr>
          <p:cNvPr id="44044" name="タイトル 1"/>
          <p:cNvSpPr txBox="1">
            <a:spLocks/>
          </p:cNvSpPr>
          <p:nvPr/>
        </p:nvSpPr>
        <p:spPr bwMode="auto">
          <a:xfrm>
            <a:off x="6167439" y="374650"/>
            <a:ext cx="13747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あじ</a:t>
            </a:r>
          </a:p>
        </p:txBody>
      </p:sp>
      <p:sp>
        <p:nvSpPr>
          <p:cNvPr id="44045" name="タイトル 1"/>
          <p:cNvSpPr txBox="1">
            <a:spLocks/>
          </p:cNvSpPr>
          <p:nvPr/>
        </p:nvSpPr>
        <p:spPr bwMode="auto">
          <a:xfrm>
            <a:off x="4360864" y="1412875"/>
            <a:ext cx="13747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3" t="-2" r="61643" b="-1438"/>
          <a:stretch/>
        </p:blipFill>
        <p:spPr>
          <a:xfrm>
            <a:off x="8299903" y="2076949"/>
            <a:ext cx="2770576" cy="482216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37222" r="68349" b="9166"/>
          <a:stretch/>
        </p:blipFill>
        <p:spPr>
          <a:xfrm>
            <a:off x="1847850" y="2698136"/>
            <a:ext cx="2187125" cy="392125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27999" r="76492" b="10124"/>
          <a:stretch/>
        </p:blipFill>
        <p:spPr>
          <a:xfrm>
            <a:off x="-160953" y="2355930"/>
            <a:ext cx="2455179" cy="4524781"/>
          </a:xfrm>
          <a:prstGeom prst="rect">
            <a:avLst/>
          </a:prstGeom>
        </p:spPr>
      </p:pic>
      <p:pic>
        <p:nvPicPr>
          <p:cNvPr id="11" name="1">
            <a:hlinkClick r:id="" action="ppaction://media"/>
            <a:extLst>
              <a:ext uri="{FF2B5EF4-FFF2-40B4-BE49-F238E27FC236}">
                <a16:creationId xmlns:a16="http://schemas.microsoft.com/office/drawing/2014/main" id="{2C0D78D2-40CF-4ED8-91B8-539FF069AA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2" b="43270"/>
          <a:stretch/>
        </p:blipFill>
        <p:spPr>
          <a:xfrm>
            <a:off x="3517867" y="2957266"/>
            <a:ext cx="5642042" cy="39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" objId="5"/>
        <p14:playEvt time="9" objId="7"/>
        <p14:stopEvt time="4440" objId="7"/>
        <p14:stopEvt time="4974" objId="5"/>
      </p14:showEvtLst>
    </p:ext>
  </p:extLst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878FB58575EE14DA96E18CC0E7F910D" ma:contentTypeVersion="16" ma:contentTypeDescription="新しいドキュメントを作成します。" ma:contentTypeScope="" ma:versionID="654ac882a0b8848f534ac448c55540fb">
  <xsd:schema xmlns:xsd="http://www.w3.org/2001/XMLSchema" xmlns:xs="http://www.w3.org/2001/XMLSchema" xmlns:p="http://schemas.microsoft.com/office/2006/metadata/properties" xmlns:ns2="9cccc959-cbcd-4f5a-8246-4a64457110a5" xmlns:ns3="568903fa-c7eb-4110-a242-edf4570a66c8" targetNamespace="http://schemas.microsoft.com/office/2006/metadata/properties" ma:root="true" ma:fieldsID="76ce7c83a0dab2aa08d0696cb040d58a" ns2:_="" ns3:_="">
    <xsd:import namespace="9cccc959-cbcd-4f5a-8246-4a64457110a5"/>
    <xsd:import namespace="568903fa-c7eb-4110-a242-edf4570a66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cc959-cbcd-4f5a-8246-4a64457110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ba6bf9e7-106e-42c8-b998-ceef3d66c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903fa-c7eb-4110-a242-edf4570a66c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483d5da-d63f-42bf-a204-9f14a29aecff}" ma:internalName="TaxCatchAll" ma:showField="CatchAllData" ma:web="568903fa-c7eb-4110-a242-edf4570a66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ccc959-cbcd-4f5a-8246-4a64457110a5">
      <Terms xmlns="http://schemas.microsoft.com/office/infopath/2007/PartnerControls"/>
    </lcf76f155ced4ddcb4097134ff3c332f>
    <TaxCatchAll xmlns="568903fa-c7eb-4110-a242-edf4570a66c8" xsi:nil="true"/>
  </documentManagement>
</p:properties>
</file>

<file path=customXml/itemProps1.xml><?xml version="1.0" encoding="utf-8"?>
<ds:datastoreItem xmlns:ds="http://schemas.openxmlformats.org/officeDocument/2006/customXml" ds:itemID="{626DFD62-A1DB-4A9D-A0D7-205C6C31796D}">
  <ds:schemaRefs>
    <ds:schemaRef ds:uri="568903fa-c7eb-4110-a242-edf4570a66c8"/>
    <ds:schemaRef ds:uri="9cccc959-cbcd-4f5a-8246-4a64457110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F3122BF-400F-458D-80B3-B75406BF12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AA2BAF-7490-4317-81E0-0FAFA62350C2}">
  <ds:schemaRefs>
    <ds:schemaRef ds:uri="568903fa-c7eb-4110-a242-edf4570a66c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cccc959-cbcd-4f5a-8246-4a64457110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235</Words>
  <Application>Microsoft Office PowerPoint</Application>
  <PresentationFormat>ワイド画面</PresentationFormat>
  <Paragraphs>91</Paragraphs>
  <Slides>9</Slides>
  <Notes>9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ＭＳ Ｐゴシック</vt:lpstr>
      <vt:lpstr>UD デジタル 教科書体 N-B</vt:lpstr>
      <vt:lpstr>UD デジタル 教科書体 NK-B</vt:lpstr>
      <vt:lpstr>UD デジタル 教科書体 NP-B</vt:lpstr>
      <vt:lpstr>游ゴシック</vt:lpstr>
      <vt:lpstr>游ゴシック Light</vt:lpstr>
      <vt:lpstr>Arial</vt:lpstr>
      <vt:lpstr>Calibri</vt:lpstr>
      <vt:lpstr>Office ​​テーマ</vt:lpstr>
      <vt:lpstr>デザインの設定</vt:lpstr>
      <vt:lpstr>1０月の 和（なごみ）こんだて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おいしく　味わって　 食べてね！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京都市教育委員会</dc:creator>
  <cp:lastModifiedBy>京都市教育委員会</cp:lastModifiedBy>
  <cp:revision>5</cp:revision>
  <cp:lastPrinted>2021-08-31T08:59:16Z</cp:lastPrinted>
  <dcterms:created xsi:type="dcterms:W3CDTF">2009-09-06T13:15:10Z</dcterms:created>
  <dcterms:modified xsi:type="dcterms:W3CDTF">2025-12-09T06:52:07Z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0x010100E878FB58575EE14DA96E18CC0E7F910D</vt:lpwstr>
  </property>
  <property fmtid="{D5CDD505-2E9C-101B-9397-08002B2CF9AE}" pid="3" name="MediaServiceImageTags">
    <vt:lpwstr/>
  </property>
</Properties>
</file>