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0" r:id="rId4"/>
    <p:sldMasterId id="2147502521" r:id="rId5"/>
  </p:sldMasterIdLst>
  <p:notesMasterIdLst>
    <p:notesMasterId r:id="rId16"/>
  </p:notesMasterIdLst>
  <p:handoutMasterIdLst>
    <p:handoutMasterId r:id="rId17"/>
  </p:handoutMasterIdLst>
  <p:sldIdLst>
    <p:sldId id="381" r:id="rId6"/>
    <p:sldId id="432" r:id="rId7"/>
    <p:sldId id="397" r:id="rId8"/>
    <p:sldId id="428" r:id="rId9"/>
    <p:sldId id="427" r:id="rId10"/>
    <p:sldId id="347" r:id="rId11"/>
    <p:sldId id="349" r:id="rId12"/>
    <p:sldId id="350" r:id="rId13"/>
    <p:sldId id="420" r:id="rId14"/>
    <p:sldId id="399" r:id="rId15"/>
  </p:sldIdLst>
  <p:sldSz cx="12192000" cy="6858000"/>
  <p:notesSz cx="6735763" cy="98726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77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  <p:cmAuthor id="2" name="長谷川　みずほ" initials="長谷" lastIdx="3" clrIdx="1">
    <p:extLst>
      <p:ext uri="{19B8F6BF-5375-455C-9EA6-DF929625EA0E}">
        <p15:presenceInfo xmlns:p15="http://schemas.microsoft.com/office/powerpoint/2012/main" userId="S::e0002040@m365.edu.city.kyoto.jp::bbe54550-c65d-466e-b1e1-719c7ab6f3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9900"/>
    <a:srgbClr val="FF66FF"/>
    <a:srgbClr val="F1F5E7"/>
    <a:srgbClr val="F7EAE9"/>
    <a:srgbClr val="E6E6E6"/>
    <a:srgbClr val="EBFFFF"/>
    <a:srgbClr val="CCFF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524237-ACC7-4863-BC7C-BEFF3EC320CB}" v="287" dt="2025-10-30T01:28:55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17" autoAdjust="0"/>
  </p:normalViewPr>
  <p:slideViewPr>
    <p:cSldViewPr snapToGrid="0">
      <p:cViewPr varScale="1">
        <p:scale>
          <a:sx n="54" d="100"/>
          <a:sy n="54" d="100"/>
        </p:scale>
        <p:origin x="11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86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19413" cy="4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FC3338-593A-41A8-9710-D755A012BF55}" type="datetimeFigureOut">
              <a:rPr lang="ja-JP" altLang="en-US"/>
              <a:pPr>
                <a:defRPr/>
              </a:pPr>
              <a:t>2025/12/9</a:t>
            </a:fld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77045"/>
            <a:ext cx="2919413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7045"/>
            <a:ext cx="2919412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27041F6-7715-4C2E-B436-9CD59B0E3F2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810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9413" cy="4940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40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D652150-E263-48AB-B838-6FAA224879C7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4613" y="739775"/>
            <a:ext cx="6586537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1" y="4689317"/>
            <a:ext cx="5389563" cy="444309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7045"/>
            <a:ext cx="2919413" cy="494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7045"/>
            <a:ext cx="2919412" cy="49403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357B8E-EB12-4C8E-82FB-E38F4BD313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15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B587CEB-7834-4628-BF6E-87D3E70DC772}" type="slidenum">
              <a:rPr lang="ja-JP" altLang="en-US" sz="1200" smtClean="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66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613" y="739775"/>
            <a:ext cx="6586537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200" smtClean="0"/>
              <a:pPr/>
              <a:t>10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73421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613" y="739775"/>
            <a:ext cx="6586537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200" smtClean="0">
                <a:solidFill>
                  <a:srgbClr val="000000"/>
                </a:solidFill>
              </a:rPr>
              <a:pPr/>
              <a:t>2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84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613" y="739775"/>
            <a:ext cx="6586537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ea typeface="ＭＳ Ｐゴシック"/>
            </a:endParaRPr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7A7D0C2-B060-4BF4-A3BE-3EDCBC1C44A2}" type="slidenum">
              <a:rPr lang="ja-JP" altLang="en-US" sz="1200" smtClean="0"/>
              <a:pPr/>
              <a:t>3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85273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3064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055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60363" y="739775"/>
            <a:ext cx="6075362" cy="34178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348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F6CEC579-8EC4-45CC-953B-E63D844EFF39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0339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3100" y="590550"/>
            <a:ext cx="5884863" cy="3309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D195BCC4-E14A-4192-84EC-F43B1A9FE724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8523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7713" y="739775"/>
            <a:ext cx="5667375" cy="3189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09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D36866A9-93AC-4D19-8F84-E9CBC89B0FC9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042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222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944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3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21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6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94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92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33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98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62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07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2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6805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38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63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85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6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2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9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56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857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952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29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169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73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99" r:id="rId1"/>
    <p:sldLayoutId id="2147502500" r:id="rId2"/>
    <p:sldLayoutId id="2147502501" r:id="rId3"/>
    <p:sldLayoutId id="2147502502" r:id="rId4"/>
    <p:sldLayoutId id="2147502503" r:id="rId5"/>
    <p:sldLayoutId id="2147502504" r:id="rId6"/>
    <p:sldLayoutId id="2147502505" r:id="rId7"/>
    <p:sldLayoutId id="2147502506" r:id="rId8"/>
    <p:sldLayoutId id="2147502507" r:id="rId9"/>
    <p:sldLayoutId id="2147502508" r:id="rId10"/>
    <p:sldLayoutId id="21475025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22" r:id="rId1"/>
    <p:sldLayoutId id="2147502523" r:id="rId2"/>
    <p:sldLayoutId id="2147502524" r:id="rId3"/>
    <p:sldLayoutId id="2147502525" r:id="rId4"/>
    <p:sldLayoutId id="2147502526" r:id="rId5"/>
    <p:sldLayoutId id="2147502527" r:id="rId6"/>
    <p:sldLayoutId id="2147502528" r:id="rId7"/>
    <p:sldLayoutId id="2147502529" r:id="rId8"/>
    <p:sldLayoutId id="2147502530" r:id="rId9"/>
    <p:sldLayoutId id="2147502531" r:id="rId10"/>
    <p:sldLayoutId id="2147502532" r:id="rId11"/>
    <p:sldLayoutId id="2147502533" r:id="rId12"/>
    <p:sldLayoutId id="21475025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9799639" y="71439"/>
            <a:ext cx="2339975" cy="6937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11339" y="836613"/>
            <a:ext cx="8569325" cy="1801812"/>
          </a:xfrm>
        </p:spPr>
        <p:txBody>
          <a:bodyPr/>
          <a:lstStyle/>
          <a:p>
            <a:pPr eaLnBrk="1" hangingPunct="1"/>
            <a:r>
              <a:rPr lang="en-US" altLang="ja-JP" sz="6600" b="1">
                <a:latin typeface="UD デジタル 教科書体 NK-B"/>
                <a:ea typeface="UD デジタル 教科書体 NK-B"/>
              </a:rPr>
              <a:t>1</a:t>
            </a:r>
            <a:r>
              <a:rPr lang="ja-JP" altLang="en-US" sz="6600" b="1">
                <a:latin typeface="UD デジタル 教科書体 NK-B"/>
                <a:ea typeface="UD デジタル 教科書体 NK-B"/>
              </a:rPr>
              <a:t>２月の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/>
                <a:ea typeface="UD デジタル 教科書体 NK-B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314990" y="389686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0">
                <a:solidFill>
                  <a:srgbClr val="000000"/>
                </a:solidFill>
              </a:rPr>
              <a:t>　　 　</a:t>
            </a:r>
            <a:r>
              <a:rPr lang="ja-JP" altLang="en-US" sz="1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がつ</a:t>
            </a:r>
          </a:p>
        </p:txBody>
      </p: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4653945" y="6104265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1246913" y="6104265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かずくん</a:t>
            </a:r>
          </a:p>
        </p:txBody>
      </p:sp>
      <p:sp>
        <p:nvSpPr>
          <p:cNvPr id="52235" name="テキスト ボックス 3"/>
          <p:cNvSpPr txBox="1">
            <a:spLocks noChangeArrowheads="1"/>
          </p:cNvSpPr>
          <p:nvPr/>
        </p:nvSpPr>
        <p:spPr bwMode="auto">
          <a:xfrm>
            <a:off x="9510714" y="260351"/>
            <a:ext cx="302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和食推進の日</a:t>
            </a:r>
          </a:p>
        </p:txBody>
      </p:sp>
      <p:sp>
        <p:nvSpPr>
          <p:cNvPr id="52236" name="テキスト ボックス 3"/>
          <p:cNvSpPr txBox="1">
            <a:spLocks noChangeArrowheads="1"/>
          </p:cNvSpPr>
          <p:nvPr/>
        </p:nvSpPr>
        <p:spPr bwMode="auto">
          <a:xfrm>
            <a:off x="9886951" y="47625"/>
            <a:ext cx="2663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わ しょくすいしん　 　　ひ  </a:t>
            </a:r>
          </a:p>
        </p:txBody>
      </p: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7661643" y="6104265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みやこおばあちゃん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 t="42007" r="48807" b="12557"/>
          <a:stretch/>
        </p:blipFill>
        <p:spPr>
          <a:xfrm>
            <a:off x="1141731" y="2882348"/>
            <a:ext cx="2107706" cy="33372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49925" r="43434" b="8626"/>
          <a:stretch/>
        </p:blipFill>
        <p:spPr>
          <a:xfrm>
            <a:off x="4520526" y="2961864"/>
            <a:ext cx="2818874" cy="32508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2283" r="64164" b="7919"/>
          <a:stretch/>
        </p:blipFill>
        <p:spPr>
          <a:xfrm>
            <a:off x="8819645" y="2715520"/>
            <a:ext cx="1948394" cy="34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919164" y="223020"/>
            <a:ext cx="8209285" cy="270192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 b="0">
              <a:solidFill>
                <a:prstClr val="white"/>
              </a:solidFill>
            </a:endParaRPr>
          </a:p>
        </p:txBody>
      </p:sp>
      <p:sp>
        <p:nvSpPr>
          <p:cNvPr id="44037" name="タイトル 1"/>
          <p:cNvSpPr>
            <a:spLocks noGrp="1"/>
          </p:cNvSpPr>
          <p:nvPr>
            <p:ph type="ctrTitle"/>
          </p:nvPr>
        </p:nvSpPr>
        <p:spPr>
          <a:xfrm>
            <a:off x="1774826" y="869951"/>
            <a:ext cx="8569325" cy="1801813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44044" name="タイトル 1"/>
          <p:cNvSpPr txBox="1">
            <a:spLocks/>
          </p:cNvSpPr>
          <p:nvPr/>
        </p:nvSpPr>
        <p:spPr bwMode="auto">
          <a:xfrm>
            <a:off x="6167439" y="374650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sp>
        <p:nvSpPr>
          <p:cNvPr id="44045" name="タイトル 1"/>
          <p:cNvSpPr txBox="1">
            <a:spLocks/>
          </p:cNvSpPr>
          <p:nvPr/>
        </p:nvSpPr>
        <p:spPr bwMode="auto">
          <a:xfrm>
            <a:off x="4360864" y="1412875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299903" y="2076949"/>
            <a:ext cx="2770576" cy="48221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1847850" y="2698136"/>
            <a:ext cx="2187125" cy="3921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-160953" y="2355930"/>
            <a:ext cx="2455179" cy="452478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C0D78D2-40CF-4ED8-91B8-539FF069A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3517867" y="2957266"/>
            <a:ext cx="5642042" cy="3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44021" y="2921169"/>
            <a:ext cx="570395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60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31704" y="2564904"/>
            <a:ext cx="1800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8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>
    <p:ext uri="{E180D4A7-C9FB-4DFB-919C-405C955672EB}">
      <p14:showEvtLst xmlns:p14="http://schemas.microsoft.com/office/powerpoint/2010/main">
        <p14:playEvt time="660" objId="2"/>
        <p14:stopEvt time="3363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7">
            <a:extLst>
              <a:ext uri="{FF2B5EF4-FFF2-40B4-BE49-F238E27FC236}">
                <a16:creationId xmlns:a16="http://schemas.microsoft.com/office/drawing/2014/main" id="{C40BAB9F-5E10-CBD0-FEB1-852487197C60}"/>
              </a:ext>
            </a:extLst>
          </p:cNvPr>
          <p:cNvSpPr/>
          <p:nvPr/>
        </p:nvSpPr>
        <p:spPr>
          <a:xfrm>
            <a:off x="1665387" y="89589"/>
            <a:ext cx="8861225" cy="6678821"/>
          </a:xfrm>
          <a:prstGeom prst="roundRect">
            <a:avLst/>
          </a:prstGeom>
          <a:solidFill>
            <a:srgbClr val="FBC093"/>
          </a:solidFill>
          <a:ln>
            <a:noFill/>
          </a:ln>
          <a:effectLst>
            <a:softEdge rad="25400"/>
          </a:effectLst>
          <a:scene3d>
            <a:camera prst="orthographicFront">
              <a:rot lat="20999999" lon="0" rev="0"/>
            </a:camera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5050"/>
                </a:solidFill>
              </a:ln>
            </a:endParaRPr>
          </a:p>
        </p:txBody>
      </p:sp>
      <p:pic>
        <p:nvPicPr>
          <p:cNvPr id="31749" name="Picture 3" descr="X:\☆和（なごみ）献立\写真\わん大 (2)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6776" r="23323" b="14325"/>
          <a:stretch>
            <a:fillRect/>
          </a:stretch>
        </p:blipFill>
        <p:spPr bwMode="auto">
          <a:xfrm>
            <a:off x="2521017" y="3493281"/>
            <a:ext cx="30448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テキスト ボックス 8"/>
          <p:cNvSpPr txBox="1">
            <a:spLocks noChangeArrowheads="1"/>
          </p:cNvSpPr>
          <p:nvPr/>
        </p:nvSpPr>
        <p:spPr bwMode="auto">
          <a:xfrm>
            <a:off x="3167659" y="6057094"/>
            <a:ext cx="1660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ごはん</a:t>
            </a:r>
          </a:p>
        </p:txBody>
      </p:sp>
      <p:sp>
        <p:nvSpPr>
          <p:cNvPr id="24" name="テキスト ボックス 8"/>
          <p:cNvSpPr txBox="1">
            <a:spLocks noChangeArrowheads="1"/>
          </p:cNvSpPr>
          <p:nvPr/>
        </p:nvSpPr>
        <p:spPr bwMode="auto">
          <a:xfrm>
            <a:off x="1974048" y="323297"/>
            <a:ext cx="35718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こまつなときりぼし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だいこんのにびたし</a:t>
            </a: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5545924" y="6054443"/>
            <a:ext cx="43032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きょうやさいのみそしる</a:t>
            </a:r>
          </a:p>
        </p:txBody>
      </p:sp>
      <p:pic>
        <p:nvPicPr>
          <p:cNvPr id="30" name="Picture 2"/>
          <p:cNvPicPr>
            <a:picLocks noGrp="1"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2729" r="24960" b="8772"/>
          <a:stretch>
            <a:fillRect/>
          </a:stretch>
        </p:blipFill>
        <p:spPr bwMode="auto">
          <a:xfrm>
            <a:off x="5584932" y="562425"/>
            <a:ext cx="3571875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B1D26A3-3635-4266-8188-6AEE8848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74" y="3586893"/>
            <a:ext cx="2762016" cy="264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81" y="1074500"/>
            <a:ext cx="25193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8">
            <a:extLst>
              <a:ext uri="{FF2B5EF4-FFF2-40B4-BE49-F238E27FC236}">
                <a16:creationId xmlns:a16="http://schemas.microsoft.com/office/drawing/2014/main" id="{D7369835-EE99-E8BF-1722-72BFF02ED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949" y="312755"/>
            <a:ext cx="38448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やきひらきぼしさんま</a:t>
            </a:r>
          </a:p>
        </p:txBody>
      </p:sp>
      <p:pic>
        <p:nvPicPr>
          <p:cNvPr id="2" name="図 1" descr="皿の上のケーキとアイスクリーム&#10;&#10;中程度の精度で自動的に生成された説明">
            <a:extLst>
              <a:ext uri="{FF2B5EF4-FFF2-40B4-BE49-F238E27FC236}">
                <a16:creationId xmlns:a16="http://schemas.microsoft.com/office/drawing/2014/main" id="{0C98766E-478F-FF2F-498A-9B7C3C13BA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45" b="75457" l="29225" r="65614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6" t="27968" r="29837" b="19266"/>
          <a:stretch/>
        </p:blipFill>
        <p:spPr>
          <a:xfrm rot="20684812">
            <a:off x="6370800" y="1297151"/>
            <a:ext cx="1812762" cy="15771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300000" lon="0" rev="21299999"/>
            </a:camera>
            <a:lightRig rig="threePt" dir="t"/>
          </a:scene3d>
        </p:spPr>
      </p:pic>
      <p:pic>
        <p:nvPicPr>
          <p:cNvPr id="12" name="図 11" descr="皿の上のパスタと野菜の料理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5089391-6162-DD4F-5893-CC230B6CF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4" b="95109" l="7624" r="89894">
                        <a14:foregroundMark x1="22163" y1="30797" x2="14716" y2="49457"/>
                        <a14:foregroundMark x1="31206" y1="30797" x2="37234" y2="20833"/>
                        <a14:foregroundMark x1="37943" y1="23007" x2="64362" y2="42210"/>
                        <a14:foregroundMark x1="64362" y1="42210" x2="66489" y2="46558"/>
                        <a14:foregroundMark x1="66489" y1="46558" x2="35816" y2="45471"/>
                        <a14:foregroundMark x1="42021" y1="41123" x2="58865" y2="35507"/>
                        <a14:foregroundMark x1="55319" y1="35870" x2="63121" y2="46196"/>
                        <a14:foregroundMark x1="37943" y1="23732" x2="59043" y2="20652"/>
                        <a14:foregroundMark x1="59043" y1="20652" x2="62766" y2="23370"/>
                        <a14:foregroundMark x1="12057" y1="46558" x2="12057" y2="35507"/>
                        <a14:foregroundMark x1="14716" y1="37138" x2="12766" y2="47645"/>
                        <a14:foregroundMark x1="17908" y1="40036" x2="33156" y2="28986"/>
                        <a14:foregroundMark x1="33156" y1="28986" x2="20390" y2="33696"/>
                        <a14:foregroundMark x1="13121" y1="42572" x2="29255" y2="24275"/>
                        <a14:foregroundMark x1="29255" y1="24275" x2="39894" y2="20109"/>
                        <a14:foregroundMark x1="11348" y1="35145" x2="29787" y2="24275"/>
                        <a14:foregroundMark x1="29787" y1="24275" x2="34752" y2="23370"/>
                        <a14:foregroundMark x1="7801" y1="66486" x2="7801" y2="66486"/>
                        <a14:foregroundMark x1="63475" y1="80072" x2="78369" y2="69022"/>
                        <a14:foregroundMark x1="79787" y1="70833" x2="68440" y2="83333"/>
                        <a14:foregroundMark x1="68440" y1="83333" x2="66489" y2="84058"/>
                        <a14:foregroundMark x1="28723" y1="87319" x2="41135" y2="94746"/>
                        <a14:foregroundMark x1="41135" y1="94746" x2="43440" y2="95109"/>
                        <a14:foregroundMark x1="31206" y1="86232" x2="50177" y2="9076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18" y="1432912"/>
            <a:ext cx="1552196" cy="1519170"/>
          </a:xfrm>
          <a:prstGeom prst="rect">
            <a:avLst/>
          </a:prstGeom>
        </p:spPr>
      </p:pic>
      <p:pic>
        <p:nvPicPr>
          <p:cNvPr id="4" name="図 3" descr="テーブルの上にあるスープ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7F2954-7A01-153C-D787-02B8C63895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750" b="96458" l="50625" r="81250">
                        <a14:foregroundMark x1="57656" y1="64375" x2="67813" y2="62708"/>
                        <a14:foregroundMark x1="73177" y1="66796" x2="73281" y2="66875"/>
                        <a14:foregroundMark x1="67813" y1="62708" x2="70393" y2="64674"/>
                        <a14:foregroundMark x1="73281" y1="66875" x2="74375" y2="68333"/>
                        <a14:foregroundMark x1="57656" y1="64375" x2="67344" y2="62500"/>
                        <a14:foregroundMark x1="73760" y1="66022" x2="75313" y2="66875"/>
                        <a14:foregroundMark x1="67344" y1="62500" x2="70660" y2="64320"/>
                        <a14:foregroundMark x1="75313" y1="66875" x2="76064" y2="68376"/>
                        <a14:foregroundMark x1="78807" y1="76755" x2="78906" y2="81875"/>
                        <a14:foregroundMark x1="59375" y1="63333" x2="65313" y2="60625"/>
                        <a14:foregroundMark x1="65313" y1="60625" x2="66719" y2="61458"/>
                        <a14:foregroundMark x1="59688" y1="62500" x2="67969" y2="62292"/>
                        <a14:foregroundMark x1="67969" y1="62292" x2="71094" y2="63542"/>
                        <a14:foregroundMark x1="67344" y1="61667" x2="70823" y2="64103"/>
                        <a14:foregroundMark x1="61563" y1="95625" x2="70313" y2="94167"/>
                        <a14:foregroundMark x1="57969" y1="92500" x2="61875" y2="95417"/>
                        <a14:foregroundMark x1="55000" y1="66458" x2="60000" y2="61875"/>
                        <a14:foregroundMark x1="60000" y1="61875" x2="60625" y2="61667"/>
                        <a14:foregroundMark x1="73841" y1="65914" x2="75625" y2="67500"/>
                        <a14:foregroundMark x1="68594" y1="61250" x2="71216" y2="63581"/>
                        <a14:foregroundMark x1="75625" y1="67500" x2="75894" y2="68455"/>
                        <a14:foregroundMark x1="74144" y1="65512" x2="74688" y2="65833"/>
                        <a14:foregroundMark x1="67969" y1="61875" x2="71108" y2="63724"/>
                        <a14:foregroundMark x1="74688" y1="65833" x2="76181" y2="68322"/>
                        <a14:foregroundMark x1="52188" y1="73542" x2="53281" y2="84167"/>
                        <a14:foregroundMark x1="53281" y1="84167" x2="55937" y2="91250"/>
                        <a14:foregroundMark x1="55937" y1="91250" x2="58438" y2="93333"/>
                        <a14:foregroundMark x1="64375" y1="96875" x2="70469" y2="96458"/>
                        <a14:foregroundMark x1="70469" y1="96458" x2="76974" y2="90151"/>
                        <a14:foregroundMark x1="78808" y1="85238" x2="79688" y2="82500"/>
                        <a14:foregroundMark x1="79688" y1="82500" x2="79688" y2="80625"/>
                        <a14:foregroundMark x1="79219" y1="81042" x2="79456" y2="76612"/>
                        <a14:foregroundMark x1="76113" y1="68354" x2="73867" y2="65880"/>
                        <a14:foregroundMark x1="57031" y1="62708" x2="63750" y2="58958"/>
                        <a14:foregroundMark x1="63750" y1="58958" x2="64844" y2="58958"/>
                        <a14:foregroundMark x1="64531" y1="59792" x2="70923" y2="61879"/>
                        <a14:foregroundMark x1="74436" y1="65123" x2="75000" y2="65833"/>
                        <a14:foregroundMark x1="65781" y1="59792" x2="71238" y2="62823"/>
                        <a14:foregroundMark x1="74355" y1="65231" x2="76743" y2="68061"/>
                        <a14:foregroundMark x1="65469" y1="59792" x2="70938" y2="62083"/>
                        <a14:foregroundMark x1="72377" y1="61714" x2="72568" y2="61785"/>
                        <a14:foregroundMark x1="65469" y1="59167" x2="70656" y2="61080"/>
                        <a14:foregroundMark x1="74509" y1="65026" x2="76906" y2="67985"/>
                        <a14:backgroundMark x1="72500" y1="61875" x2="75156" y2="64167"/>
                        <a14:backgroundMark x1="72500" y1="62083" x2="70156" y2="59583"/>
                        <a14:backgroundMark x1="77500" y1="67708" x2="79375" y2="74583"/>
                        <a14:backgroundMark x1="79688" y1="72708" x2="80156" y2="76458"/>
                        <a14:backgroundMark x1="79531" y1="73958" x2="79688" y2="76458"/>
                        <a14:backgroundMark x1="76406" y1="92083" x2="79219" y2="86458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75" t="54454" r="14797"/>
          <a:stretch/>
        </p:blipFill>
        <p:spPr>
          <a:xfrm>
            <a:off x="6362955" y="3786637"/>
            <a:ext cx="2444867" cy="2184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1602042"/>
      </p:ext>
    </p:extLst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34C92D-5965-C736-BD59-D13F0293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58" y="1363248"/>
            <a:ext cx="4218403" cy="40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8">
            <a:extLst>
              <a:ext uri="{FF2B5EF4-FFF2-40B4-BE49-F238E27FC236}">
                <a16:creationId xmlns:a16="http://schemas.microsoft.com/office/drawing/2014/main" id="{4670AD28-461B-1F53-31A1-9F501477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133" y="5201743"/>
            <a:ext cx="57897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京野菜のみそ汁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3ECB367-3970-2BD5-0D51-B7FBD0FD1A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229759" y="225760"/>
            <a:ext cx="1527450" cy="1444189"/>
          </a:xfrm>
          <a:prstGeom prst="rect">
            <a:avLst/>
          </a:prstGeom>
        </p:spPr>
      </p:pic>
      <p:grpSp>
        <p:nvGrpSpPr>
          <p:cNvPr id="13" name="グループ化 4">
            <a:extLst>
              <a:ext uri="{FF2B5EF4-FFF2-40B4-BE49-F238E27FC236}">
                <a16:creationId xmlns:a16="http://schemas.microsoft.com/office/drawing/2014/main" id="{0E2B2B28-B068-5AFC-0833-E4A81213C5E2}"/>
              </a:ext>
            </a:extLst>
          </p:cNvPr>
          <p:cNvGrpSpPr>
            <a:grpSpLocks/>
          </p:cNvGrpSpPr>
          <p:nvPr/>
        </p:nvGrpSpPr>
        <p:grpSpPr bwMode="auto">
          <a:xfrm>
            <a:off x="3761536" y="351986"/>
            <a:ext cx="6629374" cy="962846"/>
            <a:chOff x="-313479" y="5835449"/>
            <a:chExt cx="5972066" cy="965619"/>
          </a:xfrm>
        </p:grpSpPr>
        <p:sp>
          <p:nvSpPr>
            <p:cNvPr id="14" name="角丸四角形吹き出し 18">
              <a:extLst>
                <a:ext uri="{FF2B5EF4-FFF2-40B4-BE49-F238E27FC236}">
                  <a16:creationId xmlns:a16="http://schemas.microsoft.com/office/drawing/2014/main" id="{18360E94-ECAC-4298-ADA4-17EC9F745C74}"/>
                </a:ext>
              </a:extLst>
            </p:cNvPr>
            <p:cNvSpPr/>
            <p:nvPr/>
          </p:nvSpPr>
          <p:spPr>
            <a:xfrm>
              <a:off x="-313479" y="5835449"/>
              <a:ext cx="5972066" cy="965619"/>
            </a:xfrm>
            <a:prstGeom prst="wedgeRoundRectCallout">
              <a:avLst>
                <a:gd name="adj1" fmla="val -52585"/>
                <a:gd name="adj2" fmla="val 27052"/>
                <a:gd name="adj3" fmla="val 16667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「</a:t>
              </a:r>
              <a:r>
                <a:rPr lang="ja-JP" altLang="en-US" sz="3200" b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京野菜</a:t>
              </a:r>
              <a:r>
                <a:rPr kumimoji="1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のみそ汁」、おいしそうだね。</a:t>
              </a:r>
            </a:p>
          </p:txBody>
        </p:sp>
        <p:sp>
          <p:nvSpPr>
            <p:cNvPr id="15" name="テキスト ボックス 29">
              <a:extLst>
                <a:ext uri="{FF2B5EF4-FFF2-40B4-BE49-F238E27FC236}">
                  <a16:creationId xmlns:a16="http://schemas.microsoft.com/office/drawing/2014/main" id="{56E4411F-4B2C-6E19-B51E-E4020E4B8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305" y="5886926"/>
              <a:ext cx="3504993" cy="370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きょうやさい　　　　　　　　　しる</a:t>
              </a: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5BC834A1-CC6C-901E-48EB-D2DF84AE08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51301" r="20823" b="23309"/>
          <a:stretch/>
        </p:blipFill>
        <p:spPr>
          <a:xfrm flipH="1">
            <a:off x="1757209" y="194190"/>
            <a:ext cx="1601378" cy="1507331"/>
          </a:xfrm>
          <a:prstGeom prst="rect">
            <a:avLst/>
          </a:prstGeom>
        </p:spPr>
      </p:pic>
      <p:grpSp>
        <p:nvGrpSpPr>
          <p:cNvPr id="18" name="グループ化 4">
            <a:extLst>
              <a:ext uri="{FF2B5EF4-FFF2-40B4-BE49-F238E27FC236}">
                <a16:creationId xmlns:a16="http://schemas.microsoft.com/office/drawing/2014/main" id="{1AE89523-D0BF-8274-F9A0-2F702C131308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5939977"/>
            <a:ext cx="7154851" cy="832830"/>
            <a:chOff x="-227784" y="5501944"/>
            <a:chExt cx="6721126" cy="1299123"/>
          </a:xfrm>
        </p:grpSpPr>
        <p:sp>
          <p:nvSpPr>
            <p:cNvPr id="19" name="角丸四角形吹き出し 18">
              <a:extLst>
                <a:ext uri="{FF2B5EF4-FFF2-40B4-BE49-F238E27FC236}">
                  <a16:creationId xmlns:a16="http://schemas.microsoft.com/office/drawing/2014/main" id="{283D0E6F-F801-093E-68D0-BD93A56DAFE2}"/>
                </a:ext>
              </a:extLst>
            </p:cNvPr>
            <p:cNvSpPr/>
            <p:nvPr/>
          </p:nvSpPr>
          <p:spPr>
            <a:xfrm>
              <a:off x="-227784" y="5529375"/>
              <a:ext cx="6721126" cy="1271692"/>
            </a:xfrm>
            <a:prstGeom prst="wedgeRoundRectCallout">
              <a:avLst>
                <a:gd name="adj1" fmla="val 55078"/>
                <a:gd name="adj2" fmla="val -11491"/>
                <a:gd name="adj3" fmla="val 16667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「京野菜</a:t>
              </a:r>
              <a:r>
                <a:rPr lang="ja-JP" altLang="en-US" sz="3200" b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」ってどんな野菜だったかしら？</a:t>
              </a: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0" name="テキスト ボックス 29">
              <a:extLst>
                <a:ext uri="{FF2B5EF4-FFF2-40B4-BE49-F238E27FC236}">
                  <a16:creationId xmlns:a16="http://schemas.microsoft.com/office/drawing/2014/main" id="{32F1EF34-B227-D5EA-8248-9A34D19026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8591" y="5501944"/>
              <a:ext cx="4396288" cy="5761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8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きょう や さい　　　　　　　　　　　　         や　さい            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</p:grpSp>
      <p:sp>
        <p:nvSpPr>
          <p:cNvPr id="21" name="テキスト ボックス 29">
            <a:extLst>
              <a:ext uri="{FF2B5EF4-FFF2-40B4-BE49-F238E27FC236}">
                <a16:creationId xmlns:a16="http://schemas.microsoft.com/office/drawing/2014/main" id="{4DD99D66-4996-A512-9D2D-959B8F4A7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484" y="5001440"/>
            <a:ext cx="549441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きょう　や　　さい　　　　　　　　　　　　　 し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る</a:t>
            </a:r>
          </a:p>
        </p:txBody>
      </p:sp>
      <p:pic>
        <p:nvPicPr>
          <p:cNvPr id="16" name="図 15" descr="テーブルの上にあるスープ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7D5797A-01D9-E5C7-15C6-AA740FA1F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50" b="96458" l="50625" r="81250">
                        <a14:foregroundMark x1="57656" y1="64375" x2="67813" y2="62708"/>
                        <a14:foregroundMark x1="73177" y1="66796" x2="73281" y2="66875"/>
                        <a14:foregroundMark x1="67813" y1="62708" x2="70393" y2="64674"/>
                        <a14:foregroundMark x1="73281" y1="66875" x2="74375" y2="68333"/>
                        <a14:foregroundMark x1="57656" y1="64375" x2="67344" y2="62500"/>
                        <a14:foregroundMark x1="73760" y1="66022" x2="75313" y2="66875"/>
                        <a14:foregroundMark x1="67344" y1="62500" x2="70660" y2="64320"/>
                        <a14:foregroundMark x1="75313" y1="66875" x2="76064" y2="68376"/>
                        <a14:foregroundMark x1="78807" y1="76755" x2="78906" y2="81875"/>
                        <a14:foregroundMark x1="59375" y1="63333" x2="65313" y2="60625"/>
                        <a14:foregroundMark x1="65313" y1="60625" x2="66719" y2="61458"/>
                        <a14:foregroundMark x1="59688" y1="62500" x2="67969" y2="62292"/>
                        <a14:foregroundMark x1="67969" y1="62292" x2="71094" y2="63542"/>
                        <a14:foregroundMark x1="67344" y1="61667" x2="70823" y2="64103"/>
                        <a14:foregroundMark x1="61563" y1="95625" x2="70313" y2="94167"/>
                        <a14:foregroundMark x1="57969" y1="92500" x2="61875" y2="95417"/>
                        <a14:foregroundMark x1="55000" y1="66458" x2="60000" y2="61875"/>
                        <a14:foregroundMark x1="60000" y1="61875" x2="60625" y2="61667"/>
                        <a14:foregroundMark x1="73841" y1="65914" x2="75625" y2="67500"/>
                        <a14:foregroundMark x1="68594" y1="61250" x2="71216" y2="63581"/>
                        <a14:foregroundMark x1="75625" y1="67500" x2="75894" y2="68455"/>
                        <a14:foregroundMark x1="74144" y1="65512" x2="74688" y2="65833"/>
                        <a14:foregroundMark x1="67969" y1="61875" x2="71108" y2="63724"/>
                        <a14:foregroundMark x1="74688" y1="65833" x2="76181" y2="68322"/>
                        <a14:foregroundMark x1="52188" y1="73542" x2="53281" y2="84167"/>
                        <a14:foregroundMark x1="53281" y1="84167" x2="55937" y2="91250"/>
                        <a14:foregroundMark x1="55937" y1="91250" x2="58438" y2="93333"/>
                        <a14:foregroundMark x1="64375" y1="96875" x2="70469" y2="96458"/>
                        <a14:foregroundMark x1="70469" y1="96458" x2="76974" y2="90151"/>
                        <a14:foregroundMark x1="78808" y1="85238" x2="79688" y2="82500"/>
                        <a14:foregroundMark x1="79688" y1="82500" x2="79688" y2="80625"/>
                        <a14:foregroundMark x1="79219" y1="81042" x2="79456" y2="76612"/>
                        <a14:foregroundMark x1="76113" y1="68354" x2="73867" y2="65880"/>
                        <a14:foregroundMark x1="57031" y1="62708" x2="63750" y2="58958"/>
                        <a14:foregroundMark x1="63750" y1="58958" x2="64844" y2="58958"/>
                        <a14:foregroundMark x1="64531" y1="59792" x2="70923" y2="61879"/>
                        <a14:foregroundMark x1="74436" y1="65123" x2="75000" y2="65833"/>
                        <a14:foregroundMark x1="65781" y1="59792" x2="71238" y2="62823"/>
                        <a14:foregroundMark x1="74355" y1="65231" x2="76743" y2="68061"/>
                        <a14:foregroundMark x1="65469" y1="59792" x2="70938" y2="62083"/>
                        <a14:foregroundMark x1="72377" y1="61714" x2="72568" y2="61785"/>
                        <a14:foregroundMark x1="65469" y1="59167" x2="70656" y2="61080"/>
                        <a14:foregroundMark x1="74509" y1="65026" x2="76906" y2="67985"/>
                        <a14:backgroundMark x1="72500" y1="61875" x2="75156" y2="64167"/>
                        <a14:backgroundMark x1="72500" y1="62083" x2="70156" y2="59583"/>
                        <a14:backgroundMark x1="77500" y1="67708" x2="79375" y2="74583"/>
                        <a14:backgroundMark x1="79688" y1="72708" x2="80156" y2="76458"/>
                        <a14:backgroundMark x1="79531" y1="73958" x2="79688" y2="76458"/>
                        <a14:backgroundMark x1="76406" y1="92083" x2="79219" y2="86458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75" t="54454" r="14797"/>
          <a:stretch/>
        </p:blipFill>
        <p:spPr>
          <a:xfrm>
            <a:off x="4355682" y="1875716"/>
            <a:ext cx="3375042" cy="3015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図 22" descr="時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2FD032B6-A902-BF46-CBE5-10F22ADC92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t="27953" r="36500" b="39359"/>
          <a:stretch/>
        </p:blipFill>
        <p:spPr>
          <a:xfrm flipH="1">
            <a:off x="10640390" y="5596570"/>
            <a:ext cx="1390119" cy="13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67146E5-772D-6141-75D5-80443B18344E}"/>
              </a:ext>
            </a:extLst>
          </p:cNvPr>
          <p:cNvSpPr/>
          <p:nvPr/>
        </p:nvSpPr>
        <p:spPr>
          <a:xfrm>
            <a:off x="4091852" y="2866767"/>
            <a:ext cx="3999781" cy="3954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59F90C8-E2A0-FBCB-F3A0-C9416C3F99A1}"/>
              </a:ext>
            </a:extLst>
          </p:cNvPr>
          <p:cNvSpPr/>
          <p:nvPr/>
        </p:nvSpPr>
        <p:spPr>
          <a:xfrm>
            <a:off x="8121182" y="2866767"/>
            <a:ext cx="3999781" cy="39912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皿の上の野菜&#10;&#10;自動的に生成された説明">
            <a:extLst>
              <a:ext uri="{FF2B5EF4-FFF2-40B4-BE49-F238E27FC236}">
                <a16:creationId xmlns:a16="http://schemas.microsoft.com/office/drawing/2014/main" id="{F77F0F4C-116E-81FC-DCA2-766854B863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2" y="-11767"/>
            <a:ext cx="3923450" cy="2878534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D7CB6C3-16D9-2322-EC99-8D57CB26DA53}"/>
              </a:ext>
            </a:extLst>
          </p:cNvPr>
          <p:cNvSpPr/>
          <p:nvPr/>
        </p:nvSpPr>
        <p:spPr>
          <a:xfrm>
            <a:off x="44290" y="2866768"/>
            <a:ext cx="3999781" cy="395488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CB25E06-AC99-ABE7-1B76-A01F6CE57A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482" y="3113531"/>
            <a:ext cx="1893877" cy="189981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D92D3422-1C9F-8C9E-BEFD-1F42980B9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999" y="3037133"/>
            <a:ext cx="2323441" cy="2323441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541588DC-65C9-F61F-1AB7-B0D2BF7F3B26}"/>
              </a:ext>
            </a:extLst>
          </p:cNvPr>
          <p:cNvGrpSpPr/>
          <p:nvPr/>
        </p:nvGrpSpPr>
        <p:grpSpPr>
          <a:xfrm>
            <a:off x="4487424" y="5473083"/>
            <a:ext cx="3544186" cy="861922"/>
            <a:chOff x="4487424" y="5297719"/>
            <a:chExt cx="3544186" cy="861922"/>
          </a:xfrm>
        </p:grpSpPr>
        <p:sp>
          <p:nvSpPr>
            <p:cNvPr id="36" name="テキスト ボックス 6">
              <a:extLst>
                <a:ext uri="{FF2B5EF4-FFF2-40B4-BE49-F238E27FC236}">
                  <a16:creationId xmlns:a16="http://schemas.microsoft.com/office/drawing/2014/main" id="{90CB0369-F616-1A5F-C6C8-F220AB3A7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7424" y="5536393"/>
              <a:ext cx="3323623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3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栄養豊富な土</a:t>
              </a:r>
            </a:p>
          </p:txBody>
        </p:sp>
        <p:sp>
          <p:nvSpPr>
            <p:cNvPr id="23" name="テキスト ボックス 20">
              <a:extLst>
                <a:ext uri="{FF2B5EF4-FFF2-40B4-BE49-F238E27FC236}">
                  <a16:creationId xmlns:a16="http://schemas.microsoft.com/office/drawing/2014/main" id="{88C2C6D5-681A-3F9F-D082-B6E3993EE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9059" y="5297719"/>
              <a:ext cx="21990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えい よう　ほう　ふ</a:t>
              </a:r>
            </a:p>
          </p:txBody>
        </p:sp>
        <p:sp>
          <p:nvSpPr>
            <p:cNvPr id="24" name="テキスト ボックス 20">
              <a:extLst>
                <a:ext uri="{FF2B5EF4-FFF2-40B4-BE49-F238E27FC236}">
                  <a16:creationId xmlns:a16="http://schemas.microsoft.com/office/drawing/2014/main" id="{5F94A61F-293B-DDE3-22CB-82AE8D7CE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3318" y="5322248"/>
              <a:ext cx="1028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つち</a:t>
              </a: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1C775C1-BFDC-FD3A-9446-22E41F30D8D1}"/>
              </a:ext>
            </a:extLst>
          </p:cNvPr>
          <p:cNvGrpSpPr/>
          <p:nvPr/>
        </p:nvGrpSpPr>
        <p:grpSpPr>
          <a:xfrm>
            <a:off x="8327792" y="5531859"/>
            <a:ext cx="3819918" cy="847417"/>
            <a:chOff x="8739425" y="5139306"/>
            <a:chExt cx="2610885" cy="1689856"/>
          </a:xfrm>
        </p:grpSpPr>
        <p:sp>
          <p:nvSpPr>
            <p:cNvPr id="39" name="テキスト ボックス 6">
              <a:extLst>
                <a:ext uri="{FF2B5EF4-FFF2-40B4-BE49-F238E27FC236}">
                  <a16:creationId xmlns:a16="http://schemas.microsoft.com/office/drawing/2014/main" id="{4AB6229A-686D-42CA-CCC1-563A06C26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54391" y="5651917"/>
              <a:ext cx="2595919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3600">
                  <a:solidFill>
                    <a:srgbClr val="000000"/>
                  </a:solidFill>
                  <a:latin typeface="UD デジタル 教科書体 NK-B"/>
                  <a:ea typeface="UD デジタル 教科書体 NK-B"/>
                </a:rPr>
                <a:t>強い風がふかない</a:t>
              </a:r>
              <a:endParaRPr lang="ja-JP" altLang="en-US" sz="36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5" name="テキスト ボックス 20">
              <a:extLst>
                <a:ext uri="{FF2B5EF4-FFF2-40B4-BE49-F238E27FC236}">
                  <a16:creationId xmlns:a16="http://schemas.microsoft.com/office/drawing/2014/main" id="{51DE2645-4900-D32B-81E3-5A3E4DB67B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9425" y="5139306"/>
              <a:ext cx="1028292" cy="73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つよ</a:t>
              </a:r>
              <a:endParaRPr lang="en-US" altLang="ja-JP" sz="1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9" name="テキスト ボックス 20">
              <a:extLst>
                <a:ext uri="{FF2B5EF4-FFF2-40B4-BE49-F238E27FC236}">
                  <a16:creationId xmlns:a16="http://schemas.microsoft.com/office/drawing/2014/main" id="{261329C8-8ECB-2550-F2A7-9333F4802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5287" y="5146475"/>
              <a:ext cx="1028292" cy="73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かぜ</a:t>
              </a:r>
              <a:endParaRPr lang="en-US" altLang="ja-JP" sz="1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F3CDF1E6-BF56-4EB2-B217-A47DBAB766D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923" y="3330984"/>
            <a:ext cx="1526561" cy="1718087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96971CFE-FED0-267A-71B3-9DADEF3EE59E}"/>
              </a:ext>
            </a:extLst>
          </p:cNvPr>
          <p:cNvGrpSpPr/>
          <p:nvPr/>
        </p:nvGrpSpPr>
        <p:grpSpPr>
          <a:xfrm>
            <a:off x="369479" y="5053220"/>
            <a:ext cx="3640017" cy="1649998"/>
            <a:chOff x="341699" y="5080600"/>
            <a:chExt cx="3640017" cy="1649998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5624623F-DE6E-9AD4-9729-D786A5C820ED}"/>
                </a:ext>
              </a:extLst>
            </p:cNvPr>
            <p:cNvGrpSpPr/>
            <p:nvPr/>
          </p:nvGrpSpPr>
          <p:grpSpPr>
            <a:xfrm>
              <a:off x="640621" y="5895522"/>
              <a:ext cx="2617815" cy="835076"/>
              <a:chOff x="1277455" y="5781522"/>
              <a:chExt cx="2617815" cy="835076"/>
            </a:xfrm>
          </p:grpSpPr>
          <p:sp>
            <p:nvSpPr>
              <p:cNvPr id="11" name="テキスト ボックス 6">
                <a:extLst>
                  <a:ext uri="{FF2B5EF4-FFF2-40B4-BE49-F238E27FC236}">
                    <a16:creationId xmlns:a16="http://schemas.microsoft.com/office/drawing/2014/main" id="{7A8F9113-E4DF-6BEA-F91D-D1F4161911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7455" y="5993350"/>
                <a:ext cx="2595919" cy="623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3600">
                    <a:solidFill>
                      <a:srgbClr val="000000"/>
                    </a:solidFill>
                    <a:latin typeface="UD デジタル 教科書体 NK-B"/>
                    <a:ea typeface="UD デジタル 教科書体 NK-B"/>
                  </a:rPr>
                  <a:t>京都の気候</a:t>
                </a:r>
                <a:endParaRPr lang="ja-JP" altLang="en-US" sz="3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5" name="テキスト ボックス 20">
                <a:extLst>
                  <a:ext uri="{FF2B5EF4-FFF2-40B4-BE49-F238E27FC236}">
                    <a16:creationId xmlns:a16="http://schemas.microsoft.com/office/drawing/2014/main" id="{192C06D2-51B4-D8B6-537B-DB14F50AEB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85376" y="5781522"/>
                <a:ext cx="102829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1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きょう と</a:t>
                </a:r>
              </a:p>
            </p:txBody>
          </p:sp>
          <p:sp>
            <p:nvSpPr>
              <p:cNvPr id="10" name="テキスト ボックス 20">
                <a:extLst>
                  <a:ext uri="{FF2B5EF4-FFF2-40B4-BE49-F238E27FC236}">
                    <a16:creationId xmlns:a16="http://schemas.microsoft.com/office/drawing/2014/main" id="{2E361662-4040-3A3C-91D6-86887BBBB3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6978" y="5789593"/>
                <a:ext cx="102829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1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き　こう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05A657F-4389-9299-5433-154A1932584B}"/>
                </a:ext>
              </a:extLst>
            </p:cNvPr>
            <p:cNvGrpSpPr/>
            <p:nvPr/>
          </p:nvGrpSpPr>
          <p:grpSpPr>
            <a:xfrm>
              <a:off x="341699" y="5080600"/>
              <a:ext cx="3640017" cy="877056"/>
              <a:chOff x="341699" y="5080600"/>
              <a:chExt cx="3640017" cy="877056"/>
            </a:xfrm>
          </p:grpSpPr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7EC3B500-916D-04A3-9254-247A20F14EC1}"/>
                  </a:ext>
                </a:extLst>
              </p:cNvPr>
              <p:cNvGrpSpPr/>
              <p:nvPr/>
            </p:nvGrpSpPr>
            <p:grpSpPr>
              <a:xfrm>
                <a:off x="341699" y="5080600"/>
                <a:ext cx="3640017" cy="877056"/>
                <a:chOff x="4487424" y="5282585"/>
                <a:chExt cx="3640017" cy="877056"/>
              </a:xfrm>
            </p:grpSpPr>
            <p:sp>
              <p:nvSpPr>
                <p:cNvPr id="42" name="テキスト ボックス 6">
                  <a:extLst>
                    <a:ext uri="{FF2B5EF4-FFF2-40B4-BE49-F238E27FC236}">
                      <a16:creationId xmlns:a16="http://schemas.microsoft.com/office/drawing/2014/main" id="{F6E7C02A-3264-C266-D8C6-D6A94D7913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87424" y="5536393"/>
                  <a:ext cx="3640017" cy="623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68580" tIns="34290" rIns="68580" bIns="34290" anchor="t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3600">
                      <a:solidFill>
                        <a:srgbClr val="000000"/>
                      </a:solidFill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夏は暑く冬は寒い</a:t>
                  </a:r>
                  <a:endParaRPr lang="en-US" altLang="ja-JP" sz="36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  <p:sp>
              <p:nvSpPr>
                <p:cNvPr id="43" name="テキスト ボックス 20">
                  <a:extLst>
                    <a:ext uri="{FF2B5EF4-FFF2-40B4-BE49-F238E27FC236}">
                      <a16:creationId xmlns:a16="http://schemas.microsoft.com/office/drawing/2014/main" id="{CCE4D441-4961-16E5-AAE8-203550AD57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20923" y="5282585"/>
                  <a:ext cx="69041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80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なつ</a:t>
                  </a:r>
                </a:p>
              </p:txBody>
            </p:sp>
          </p:grpSp>
          <p:sp>
            <p:nvSpPr>
              <p:cNvPr id="45" name="テキスト ボックス 20">
                <a:extLst>
                  <a:ext uri="{FF2B5EF4-FFF2-40B4-BE49-F238E27FC236}">
                    <a16:creationId xmlns:a16="http://schemas.microsoft.com/office/drawing/2014/main" id="{9FC2C3D6-3ECF-F00D-2DB1-14E9137B1C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285" y="5097919"/>
                <a:ext cx="690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1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あつ</a:t>
                </a:r>
              </a:p>
            </p:txBody>
          </p:sp>
          <p:sp>
            <p:nvSpPr>
              <p:cNvPr id="46" name="テキスト ボックス 20">
                <a:extLst>
                  <a:ext uri="{FF2B5EF4-FFF2-40B4-BE49-F238E27FC236}">
                    <a16:creationId xmlns:a16="http://schemas.microsoft.com/office/drawing/2014/main" id="{31EC3ADB-B9C8-CDD5-A21A-84999E69FE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176" y="5097919"/>
                <a:ext cx="690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1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ふゆ</a:t>
                </a:r>
              </a:p>
            </p:txBody>
          </p:sp>
          <p:sp>
            <p:nvSpPr>
              <p:cNvPr id="47" name="テキスト ボックス 20">
                <a:extLst>
                  <a:ext uri="{FF2B5EF4-FFF2-40B4-BE49-F238E27FC236}">
                    <a16:creationId xmlns:a16="http://schemas.microsoft.com/office/drawing/2014/main" id="{D88D88E3-8D0C-47C7-8A69-EEC085FF90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1335" y="5097919"/>
                <a:ext cx="690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1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さむ</a:t>
                </a:r>
              </a:p>
            </p:txBody>
          </p:sp>
        </p:grpSp>
      </p:grpSp>
      <p:pic>
        <p:nvPicPr>
          <p:cNvPr id="57" name="図 56">
            <a:extLst>
              <a:ext uri="{FF2B5EF4-FFF2-40B4-BE49-F238E27FC236}">
                <a16:creationId xmlns:a16="http://schemas.microsoft.com/office/drawing/2014/main" id="{F7B3445B-C883-5EFA-0166-A24DD2B02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7183" y="3087680"/>
            <a:ext cx="2403484" cy="240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756244E-5D59-7273-936E-8BA14DCBFFA5}"/>
              </a:ext>
            </a:extLst>
          </p:cNvPr>
          <p:cNvGrpSpPr/>
          <p:nvPr/>
        </p:nvGrpSpPr>
        <p:grpSpPr>
          <a:xfrm>
            <a:off x="5089988" y="1222687"/>
            <a:ext cx="6003290" cy="1536064"/>
            <a:chOff x="4967636" y="1222687"/>
            <a:chExt cx="6003290" cy="1536064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49B3D531-07A6-32E0-4E7E-59DBE0A6D412}"/>
                </a:ext>
              </a:extLst>
            </p:cNvPr>
            <p:cNvGrpSpPr/>
            <p:nvPr/>
          </p:nvGrpSpPr>
          <p:grpSpPr>
            <a:xfrm>
              <a:off x="5236679" y="1956820"/>
              <a:ext cx="5340244" cy="801931"/>
              <a:chOff x="8962274" y="1386698"/>
              <a:chExt cx="5340244" cy="801931"/>
            </a:xfrm>
          </p:grpSpPr>
          <p:sp>
            <p:nvSpPr>
              <p:cNvPr id="37" name="テキスト ボックス 6">
                <a:extLst>
                  <a:ext uri="{FF2B5EF4-FFF2-40B4-BE49-F238E27FC236}">
                    <a16:creationId xmlns:a16="http://schemas.microsoft.com/office/drawing/2014/main" id="{674EF953-153E-9DED-C7E0-C5398D2B08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62274" y="1565381"/>
                <a:ext cx="5340244" cy="623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36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合わせて作られてきた野菜</a:t>
                </a:r>
              </a:p>
            </p:txBody>
          </p:sp>
          <p:sp>
            <p:nvSpPr>
              <p:cNvPr id="38" name="テキスト ボックス 7">
                <a:extLst>
                  <a:ext uri="{FF2B5EF4-FFF2-40B4-BE49-F238E27FC236}">
                    <a16:creationId xmlns:a16="http://schemas.microsoft.com/office/drawing/2014/main" id="{941E94BA-B51D-3309-364C-2E501D3E4D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3393" y="1386698"/>
                <a:ext cx="308418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あ</a:t>
                </a:r>
              </a:p>
            </p:txBody>
          </p:sp>
          <p:sp>
            <p:nvSpPr>
              <p:cNvPr id="44" name="テキスト ボックス 8">
                <a:extLst>
                  <a:ext uri="{FF2B5EF4-FFF2-40B4-BE49-F238E27FC236}">
                    <a16:creationId xmlns:a16="http://schemas.microsoft.com/office/drawing/2014/main" id="{C3CE36DB-1A5A-7664-F9FF-378ED1F245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86892" y="1397335"/>
                <a:ext cx="555280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400">
                    <a:solidFill>
                      <a:srgbClr val="000000"/>
                    </a:solidFill>
                    <a:latin typeface="UD デジタル 教科書体 NK-B"/>
                    <a:ea typeface="UD デジタル 教科書体 NK-B"/>
                  </a:rPr>
                  <a:t>つく</a:t>
                </a:r>
                <a:endPara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50" name="テキスト ボックス 8">
                <a:extLst>
                  <a:ext uri="{FF2B5EF4-FFF2-40B4-BE49-F238E27FC236}">
                    <a16:creationId xmlns:a16="http://schemas.microsoft.com/office/drawing/2014/main" id="{392E0FDA-9655-831B-4693-F9A50355BC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289020" y="1398572"/>
                <a:ext cx="837409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400">
                    <a:solidFill>
                      <a:srgbClr val="000000"/>
                    </a:solidFill>
                    <a:latin typeface="UD デジタル 教科書体 NK-B"/>
                    <a:ea typeface="UD デジタル 教科書体 NK-B"/>
                  </a:rPr>
                  <a:t>や　　さい</a:t>
                </a:r>
                <a:endPara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8F17D57D-0333-FAB1-1314-AFA288B1CD9C}"/>
                </a:ext>
              </a:extLst>
            </p:cNvPr>
            <p:cNvGrpSpPr/>
            <p:nvPr/>
          </p:nvGrpSpPr>
          <p:grpSpPr>
            <a:xfrm>
              <a:off x="4967636" y="1222687"/>
              <a:ext cx="6003290" cy="804800"/>
              <a:chOff x="4337189" y="1247261"/>
              <a:chExt cx="6003290" cy="804800"/>
            </a:xfrm>
          </p:grpSpPr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DC97E15B-7116-B255-1544-A8B20D7FA9BF}"/>
                  </a:ext>
                </a:extLst>
              </p:cNvPr>
              <p:cNvGrpSpPr/>
              <p:nvPr/>
            </p:nvGrpSpPr>
            <p:grpSpPr>
              <a:xfrm>
                <a:off x="4337189" y="1247261"/>
                <a:ext cx="6003290" cy="804800"/>
                <a:chOff x="8904698" y="1408581"/>
                <a:chExt cx="6003290" cy="804800"/>
              </a:xfrm>
            </p:grpSpPr>
            <p:sp>
              <p:nvSpPr>
                <p:cNvPr id="9" name="テキスト ボックス 6">
                  <a:extLst>
                    <a:ext uri="{FF2B5EF4-FFF2-40B4-BE49-F238E27FC236}">
                      <a16:creationId xmlns:a16="http://schemas.microsoft.com/office/drawing/2014/main" id="{45E8A9DD-428A-2660-FE07-B273516367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04698" y="1590133"/>
                  <a:ext cx="5991064" cy="623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8580" tIns="34290" rIns="68580" bIns="34290" anchor="t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3600">
                      <a:solidFill>
                        <a:srgbClr val="000000"/>
                      </a:solidFill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京都の食文化と京都の環境に</a:t>
                  </a:r>
                </a:p>
              </p:txBody>
            </p:sp>
            <p:sp>
              <p:nvSpPr>
                <p:cNvPr id="26" name="テキスト ボックス 7">
                  <a:extLst>
                    <a:ext uri="{FF2B5EF4-FFF2-40B4-BE49-F238E27FC236}">
                      <a16:creationId xmlns:a16="http://schemas.microsoft.com/office/drawing/2014/main" id="{D60F054D-05F8-2898-40A1-43F17F11B8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07442" y="1410665"/>
                  <a:ext cx="1203217" cy="284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68580" tIns="34290" rIns="68580" bIns="34290" anchor="t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400">
                      <a:solidFill>
                        <a:srgbClr val="000000"/>
                      </a:solidFill>
                      <a:latin typeface="UD デジタル 教科書体 NK-B"/>
                      <a:ea typeface="UD デジタル 教科書体 NK-B"/>
                    </a:rPr>
                    <a:t>きょう　と</a:t>
                  </a:r>
                  <a:endParaRPr lang="ja-JP" altLang="en-US" sz="1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  <p:sp>
              <p:nvSpPr>
                <p:cNvPr id="27" name="テキスト ボックス 8">
                  <a:extLst>
                    <a:ext uri="{FF2B5EF4-FFF2-40B4-BE49-F238E27FC236}">
                      <a16:creationId xmlns:a16="http://schemas.microsoft.com/office/drawing/2014/main" id="{29C5368A-0879-DEE9-51B3-51127DA510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317754" y="1408581"/>
                  <a:ext cx="1909482" cy="284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68580" tIns="34290" rIns="68580" bIns="34290" anchor="t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400">
                      <a:solidFill>
                        <a:srgbClr val="000000"/>
                      </a:solidFill>
                      <a:latin typeface="UD デジタル 教科書体 NK-B"/>
                      <a:ea typeface="UD デジタル 教科書体 NK-B"/>
                    </a:rPr>
                    <a:t>しょく　ぶん　 か</a:t>
                  </a:r>
                  <a:endParaRPr lang="ja-JP" altLang="en-US" sz="1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  <p:sp>
              <p:nvSpPr>
                <p:cNvPr id="30" name="テキスト ボックス 8">
                  <a:extLst>
                    <a:ext uri="{FF2B5EF4-FFF2-40B4-BE49-F238E27FC236}">
                      <a16:creationId xmlns:a16="http://schemas.microsoft.com/office/drawing/2014/main" id="{A5D72862-EECF-F01A-73AB-C0D1E3C6AC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422905" y="1425288"/>
                  <a:ext cx="1485083" cy="284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68580" tIns="34290" rIns="68580" bIns="34290" anchor="t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400">
                      <a:solidFill>
                        <a:srgbClr val="000000"/>
                      </a:solidFill>
                      <a:latin typeface="UD デジタル 教科書体 NK-B"/>
                      <a:ea typeface="UD デジタル 教科書体 NK-B"/>
                    </a:rPr>
                    <a:t>かん　きょう</a:t>
                  </a:r>
                  <a:endParaRPr lang="ja-JP" altLang="en-US" sz="1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</p:grpSp>
          <p:sp>
            <p:nvSpPr>
              <p:cNvPr id="20" name="テキスト ボックス 7">
                <a:extLst>
                  <a:ext uri="{FF2B5EF4-FFF2-40B4-BE49-F238E27FC236}">
                    <a16:creationId xmlns:a16="http://schemas.microsoft.com/office/drawing/2014/main" id="{56B11382-A8DA-0B8B-2D37-0239E8746B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6969" y="1247261"/>
                <a:ext cx="1203217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400">
                    <a:solidFill>
                      <a:srgbClr val="000000"/>
                    </a:solidFill>
                    <a:latin typeface="UD デジタル 教科書体 NK-B"/>
                    <a:ea typeface="UD デジタル 教科書体 NK-B"/>
                  </a:rPr>
                  <a:t>きょう　と</a:t>
                </a:r>
                <a:endPara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6333254-C074-372D-7B06-0B0479FA85C7}"/>
              </a:ext>
            </a:extLst>
          </p:cNvPr>
          <p:cNvGrpSpPr/>
          <p:nvPr/>
        </p:nvGrpSpPr>
        <p:grpSpPr>
          <a:xfrm>
            <a:off x="5430256" y="6507"/>
            <a:ext cx="5303055" cy="1396718"/>
            <a:chOff x="4183318" y="-12693"/>
            <a:chExt cx="5303055" cy="1396718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ADFADB63-586F-6048-E4F1-977A45FB0736}"/>
                </a:ext>
              </a:extLst>
            </p:cNvPr>
            <p:cNvGrpSpPr/>
            <p:nvPr/>
          </p:nvGrpSpPr>
          <p:grpSpPr>
            <a:xfrm>
              <a:off x="5670618" y="-12693"/>
              <a:ext cx="2395318" cy="525651"/>
              <a:chOff x="9007443" y="1370816"/>
              <a:chExt cx="1357675" cy="312496"/>
            </a:xfrm>
          </p:grpSpPr>
          <p:sp>
            <p:nvSpPr>
              <p:cNvPr id="15" name="テキスト ボックス 7">
                <a:extLst>
                  <a:ext uri="{FF2B5EF4-FFF2-40B4-BE49-F238E27FC236}">
                    <a16:creationId xmlns:a16="http://schemas.microsoft.com/office/drawing/2014/main" id="{7021B487-A31B-E814-9CAE-4DB2C9B365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07443" y="1385264"/>
                <a:ext cx="477895" cy="298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ln>
                      <a:solidFill>
                        <a:schemeClr val="tx1"/>
                      </a:solidFill>
                    </a:ln>
                    <a:solidFill>
                      <a:srgbClr val="92D050"/>
                    </a:solidFill>
                    <a:latin typeface="UD デジタル 教科書体 NK-B"/>
                    <a:ea typeface="UD デジタル 教科書体 NK-B"/>
                  </a:rPr>
                  <a:t>きょう</a:t>
                </a:r>
                <a:endParaRPr lang="ja-JP" altLang="en-US" sz="200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16" name="テキスト ボックス 8">
                <a:extLst>
                  <a:ext uri="{FF2B5EF4-FFF2-40B4-BE49-F238E27FC236}">
                    <a16:creationId xmlns:a16="http://schemas.microsoft.com/office/drawing/2014/main" id="{D4210F24-5BAC-0523-4665-7473951E57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63682" y="1385263"/>
                <a:ext cx="249082" cy="298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ln>
                      <a:solidFill>
                        <a:schemeClr val="tx1"/>
                      </a:solidFill>
                    </a:ln>
                    <a:solidFill>
                      <a:srgbClr val="92D050"/>
                    </a:solidFill>
                    <a:latin typeface="UD デジタル 教科書体 NK-B"/>
                    <a:ea typeface="UD デジタル 教科書体 NK-B"/>
                  </a:rPr>
                  <a:t>や</a:t>
                </a:r>
                <a:endParaRPr lang="ja-JP" altLang="en-US" sz="200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17" name="テキスト ボックス 8">
                <a:extLst>
                  <a:ext uri="{FF2B5EF4-FFF2-40B4-BE49-F238E27FC236}">
                    <a16:creationId xmlns:a16="http://schemas.microsoft.com/office/drawing/2014/main" id="{F6BFFFD2-86BF-8E9B-3AA4-13D6A2318F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72897" y="1370816"/>
                <a:ext cx="392221" cy="298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ln>
                      <a:solidFill>
                        <a:schemeClr val="tx1"/>
                      </a:solidFill>
                    </a:ln>
                    <a:solidFill>
                      <a:srgbClr val="92D050"/>
                    </a:solidFill>
                    <a:latin typeface="UD デジタル 教科書体 NK-B"/>
                    <a:ea typeface="UD デジタル 教科書体 NK-B"/>
                  </a:rPr>
                  <a:t>さい</a:t>
                </a:r>
                <a:endParaRPr lang="ja-JP" altLang="en-US" sz="200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EC534364-D50F-97BA-0EA0-3D6D7794A955}"/>
                </a:ext>
              </a:extLst>
            </p:cNvPr>
            <p:cNvSpPr/>
            <p:nvPr/>
          </p:nvSpPr>
          <p:spPr>
            <a:xfrm>
              <a:off x="4183318" y="276029"/>
              <a:ext cx="530305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6600" b="0">
                  <a:ln w="0">
                    <a:solidFill>
                      <a:schemeClr val="tx1"/>
                    </a:solidFill>
                  </a:ln>
                  <a:gradFill>
                    <a:gsLst>
                      <a:gs pos="49500">
                        <a:srgbClr val="80D828"/>
                      </a:gs>
                      <a:gs pos="78000">
                        <a:srgbClr val="FFFF00"/>
                      </a:gs>
                    </a:gsLst>
                    <a:lin ang="5400000"/>
                  </a:gra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京野菜</a:t>
              </a:r>
              <a:endParaRPr lang="ja-JP" altLang="en-US" sz="6600" b="0" cap="none" spc="0">
                <a:ln w="0">
                  <a:solidFill>
                    <a:schemeClr val="tx1"/>
                  </a:solidFill>
                </a:ln>
                <a:gradFill>
                  <a:gsLst>
                    <a:gs pos="49500">
                      <a:srgbClr val="80D828"/>
                    </a:gs>
                    <a:gs pos="78000">
                      <a:srgbClr val="FFFF00"/>
                    </a:gs>
                  </a:gsLst>
                  <a:lin ang="5400000"/>
                </a:gra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671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DSCN7873">
            <a:extLst>
              <a:ext uri="{FF2B5EF4-FFF2-40B4-BE49-F238E27FC236}">
                <a16:creationId xmlns:a16="http://schemas.microsoft.com/office/drawing/2014/main" id="{C125FE61-CAAA-8044-0DFC-350A4A17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3" t="3745" r="34508" b="3786"/>
          <a:stretch>
            <a:fillRect/>
          </a:stretch>
        </p:blipFill>
        <p:spPr bwMode="auto">
          <a:xfrm rot="2421232">
            <a:off x="9843912" y="2278050"/>
            <a:ext cx="1503447" cy="36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55639E2-0D31-2FE0-4BEA-5BEE81379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48" b="96899" l="3327" r="34802">
                        <a14:foregroundMark x1="32644" y1="81860" x2="34982" y2="78760"/>
                        <a14:foregroundMark x1="26799" y1="94729" x2="31025" y2="92868"/>
                        <a14:foregroundMark x1="27248" y1="96899" x2="28777" y2="96434"/>
                        <a14:backgroundMark x1="5306" y1="41550" x2="5576" y2="76899"/>
                        <a14:backgroundMark x1="5755" y1="31318" x2="13399" y2="32248"/>
                        <a14:backgroundMark x1="13399" y1="32248" x2="21403" y2="31473"/>
                        <a14:backgroundMark x1="21403" y1="31473" x2="24460" y2="31938"/>
                        <a14:backgroundMark x1="23831" y1="32403" x2="25899" y2="32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78" r="63918"/>
          <a:stretch/>
        </p:blipFill>
        <p:spPr>
          <a:xfrm>
            <a:off x="6201191" y="2531255"/>
            <a:ext cx="2916158" cy="3441895"/>
          </a:xfrm>
          <a:prstGeom prst="rect">
            <a:avLst/>
          </a:prstGeom>
        </p:spPr>
      </p:pic>
      <p:pic>
        <p:nvPicPr>
          <p:cNvPr id="8" name="Picture 18" descr="P1000698">
            <a:extLst>
              <a:ext uri="{FF2B5EF4-FFF2-40B4-BE49-F238E27FC236}">
                <a16:creationId xmlns:a16="http://schemas.microsoft.com/office/drawing/2014/main" id="{A39E35B9-55DF-82C3-EF01-CDD999BEE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75" b="86569" l="4643" r="98036">
                        <a14:foregroundMark x1="4643" y1="39805" x2="10357" y2="44689"/>
                        <a14:foregroundMark x1="83750" y1="42857" x2="98036" y2="33944"/>
                        <a14:backgroundMark x1="23750" y1="37851" x2="28750" y2="45665"/>
                        <a14:backgroundMark x1="44821" y1="81807" x2="69643" y2="70085"/>
                        <a14:backgroundMark x1="69643" y1="70085" x2="76964" y2="68864"/>
                        <a14:backgroundMark x1="73393" y1="66789" x2="84821" y2="63370"/>
                        <a14:backgroundMark x1="84821" y1="63370" x2="85179" y2="62882"/>
                        <a14:backgroundMark x1="62500" y1="48352" x2="62500" y2="48352"/>
                        <a14:backgroundMark x1="62143" y1="49573" x2="64821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82" b="5698"/>
          <a:stretch>
            <a:fillRect/>
          </a:stretch>
        </p:blipFill>
        <p:spPr bwMode="auto">
          <a:xfrm>
            <a:off x="0" y="2465365"/>
            <a:ext cx="3091899" cy="308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AD61C67-8EC7-B76E-240B-3A4AE5FAC3B3}"/>
              </a:ext>
            </a:extLst>
          </p:cNvPr>
          <p:cNvGrpSpPr/>
          <p:nvPr/>
        </p:nvGrpSpPr>
        <p:grpSpPr>
          <a:xfrm>
            <a:off x="3411768" y="5458037"/>
            <a:ext cx="2608990" cy="997197"/>
            <a:chOff x="-3265040" y="4815498"/>
            <a:chExt cx="2608990" cy="997197"/>
          </a:xfrm>
        </p:grpSpPr>
        <p:sp>
          <p:nvSpPr>
            <p:cNvPr id="11" name="テキスト ボックス 11">
              <a:extLst>
                <a:ext uri="{FF2B5EF4-FFF2-40B4-BE49-F238E27FC236}">
                  <a16:creationId xmlns:a16="http://schemas.microsoft.com/office/drawing/2014/main" id="{416A9537-427B-BA46-D2FD-ACBDF1482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65040" y="5043254"/>
              <a:ext cx="260899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4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賀茂なす</a:t>
              </a:r>
            </a:p>
          </p:txBody>
        </p:sp>
        <p:sp>
          <p:nvSpPr>
            <p:cNvPr id="12" name="テキスト ボックス 63">
              <a:extLst>
                <a:ext uri="{FF2B5EF4-FFF2-40B4-BE49-F238E27FC236}">
                  <a16:creationId xmlns:a16="http://schemas.microsoft.com/office/drawing/2014/main" id="{0CD3D350-8BE1-F92B-E144-E6E6F709E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58735" y="4815498"/>
              <a:ext cx="9648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2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か　　も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9F219E4B-7188-2604-7DF4-7ABB8878C543}"/>
              </a:ext>
            </a:extLst>
          </p:cNvPr>
          <p:cNvGrpSpPr/>
          <p:nvPr/>
        </p:nvGrpSpPr>
        <p:grpSpPr>
          <a:xfrm>
            <a:off x="9452340" y="5458037"/>
            <a:ext cx="2899403" cy="1026739"/>
            <a:chOff x="9688456" y="5032142"/>
            <a:chExt cx="2899403" cy="1026739"/>
          </a:xfrm>
        </p:grpSpPr>
        <p:sp>
          <p:nvSpPr>
            <p:cNvPr id="33826" name="テキスト ボックス 11">
              <a:extLst>
                <a:ext uri="{FF2B5EF4-FFF2-40B4-BE49-F238E27FC236}">
                  <a16:creationId xmlns:a16="http://schemas.microsoft.com/office/drawing/2014/main" id="{1A05CB7A-01C1-CF77-086A-1D7429985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8456" y="5289440"/>
              <a:ext cx="289940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4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九条ねぎ</a:t>
              </a:r>
            </a:p>
          </p:txBody>
        </p:sp>
        <p:sp>
          <p:nvSpPr>
            <p:cNvPr id="33828" name="テキスト ボックス 63">
              <a:extLst>
                <a:ext uri="{FF2B5EF4-FFF2-40B4-BE49-F238E27FC236}">
                  <a16:creationId xmlns:a16="http://schemas.microsoft.com/office/drawing/2014/main" id="{51310EA3-5828-EC00-389A-57B1D20E8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5348" y="5032142"/>
              <a:ext cx="16020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2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く   じょう</a:t>
              </a:r>
            </a:p>
          </p:txBody>
        </p:sp>
      </p:grpSp>
      <p:grpSp>
        <p:nvGrpSpPr>
          <p:cNvPr id="33829" name="グループ化 33828">
            <a:extLst>
              <a:ext uri="{FF2B5EF4-FFF2-40B4-BE49-F238E27FC236}">
                <a16:creationId xmlns:a16="http://schemas.microsoft.com/office/drawing/2014/main" id="{B8D9CA28-676D-7F64-0E22-6702A514EE0A}"/>
              </a:ext>
            </a:extLst>
          </p:cNvPr>
          <p:cNvGrpSpPr/>
          <p:nvPr/>
        </p:nvGrpSpPr>
        <p:grpSpPr>
          <a:xfrm>
            <a:off x="837590" y="5458037"/>
            <a:ext cx="1359486" cy="974129"/>
            <a:chOff x="-3265040" y="4712667"/>
            <a:chExt cx="2243392" cy="1100028"/>
          </a:xfrm>
        </p:grpSpPr>
        <p:sp>
          <p:nvSpPr>
            <p:cNvPr id="33830" name="テキスト ボックス 11">
              <a:extLst>
                <a:ext uri="{FF2B5EF4-FFF2-40B4-BE49-F238E27FC236}">
                  <a16:creationId xmlns:a16="http://schemas.microsoft.com/office/drawing/2014/main" id="{3308BC3B-BAFE-93D1-982B-2B2F55DA5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65040" y="5043254"/>
              <a:ext cx="224339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4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花菜</a:t>
              </a:r>
            </a:p>
          </p:txBody>
        </p:sp>
        <p:sp>
          <p:nvSpPr>
            <p:cNvPr id="33831" name="テキスト ボックス 63">
              <a:extLst>
                <a:ext uri="{FF2B5EF4-FFF2-40B4-BE49-F238E27FC236}">
                  <a16:creationId xmlns:a16="http://schemas.microsoft.com/office/drawing/2014/main" id="{739468B2-FB8B-E086-C189-F49D722F5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03756" y="4712667"/>
              <a:ext cx="20154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2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はな 　な</a:t>
              </a:r>
            </a:p>
          </p:txBody>
        </p:sp>
      </p:grpSp>
      <p:grpSp>
        <p:nvGrpSpPr>
          <p:cNvPr id="26626" name="グループ化 31"/>
          <p:cNvGrpSpPr>
            <a:grpSpLocks/>
          </p:cNvGrpSpPr>
          <p:nvPr/>
        </p:nvGrpSpPr>
        <p:grpSpPr bwMode="auto">
          <a:xfrm>
            <a:off x="2528018" y="203842"/>
            <a:ext cx="8653221" cy="893712"/>
            <a:chOff x="1787007" y="477873"/>
            <a:chExt cx="7344815" cy="1166969"/>
          </a:xfrm>
        </p:grpSpPr>
        <p:sp>
          <p:nvSpPr>
            <p:cNvPr id="19" name="角丸四角形吹き出し 18"/>
            <p:cNvSpPr/>
            <p:nvPr/>
          </p:nvSpPr>
          <p:spPr>
            <a:xfrm>
              <a:off x="1787008" y="477873"/>
              <a:ext cx="5291838" cy="1154598"/>
            </a:xfrm>
            <a:prstGeom prst="wedgeRoundRectCallout">
              <a:avLst>
                <a:gd name="adj1" fmla="val -53667"/>
                <a:gd name="adj2" fmla="val 2001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823" name="テキスト ボックス 42"/>
            <p:cNvSpPr txBox="1">
              <a:spLocks noChangeArrowheads="1"/>
            </p:cNvSpPr>
            <p:nvPr/>
          </p:nvSpPr>
          <p:spPr bwMode="auto">
            <a:xfrm>
              <a:off x="1787007" y="881269"/>
              <a:ext cx="7344815" cy="76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京野菜ってたくさんあるんだよね。</a:t>
              </a:r>
              <a:endParaRPr lang="en-US" altLang="ja-JP" sz="4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33824" name="テキスト ボックス 20"/>
            <p:cNvSpPr txBox="1">
              <a:spLocks noChangeArrowheads="1"/>
            </p:cNvSpPr>
            <p:nvPr/>
          </p:nvSpPr>
          <p:spPr bwMode="auto">
            <a:xfrm>
              <a:off x="1795273" y="528726"/>
              <a:ext cx="1578704" cy="48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きょうやさい</a:t>
              </a:r>
            </a:p>
          </p:txBody>
        </p:sp>
      </p:grpSp>
      <p:pic>
        <p:nvPicPr>
          <p:cNvPr id="2" name="Picture 21" descr="賀茂なす横">
            <a:extLst>
              <a:ext uri="{FF2B5EF4-FFF2-40B4-BE49-F238E27FC236}">
                <a16:creationId xmlns:a16="http://schemas.microsoft.com/office/drawing/2014/main" id="{157DE088-6F4F-C518-D4A7-8BB23686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24000" contrast="24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2188" l="16716" r="85044">
                        <a14:foregroundMark x1="49267" y1="5859" x2="56012" y2="4688"/>
                        <a14:foregroundMark x1="21408" y1="52344" x2="34018" y2="88672"/>
                        <a14:foregroundMark x1="34018" y1="88672" x2="46334" y2="88672"/>
                        <a14:foregroundMark x1="46334" y1="88672" x2="58065" y2="78906"/>
                        <a14:foregroundMark x1="58065" y1="78906" x2="70968" y2="60156"/>
                        <a14:foregroundMark x1="70968" y1="60156" x2="72727" y2="45313"/>
                        <a14:foregroundMark x1="44575" y1="92188" x2="60997" y2="92188"/>
                        <a14:foregroundMark x1="61584" y1="15625" x2="61584" y2="12891"/>
                        <a14:foregroundMark x1="62170" y1="11719" x2="62170" y2="11719"/>
                      </a14:backgroundRemoval>
                    </a14:imgEffect>
                  </a14:imgLayer>
                </a14:imgProps>
              </a:ext>
            </a:extLst>
          </a:blip>
          <a:srcRect l="8101" r="5521" b="5510"/>
          <a:stretch>
            <a:fillRect/>
          </a:stretch>
        </p:blipFill>
        <p:spPr bwMode="auto">
          <a:xfrm>
            <a:off x="3128564" y="2774861"/>
            <a:ext cx="2882937" cy="23650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E32A4A6-7EFF-4C1A-121C-D1ED00D0702B}"/>
              </a:ext>
            </a:extLst>
          </p:cNvPr>
          <p:cNvGrpSpPr/>
          <p:nvPr/>
        </p:nvGrpSpPr>
        <p:grpSpPr>
          <a:xfrm>
            <a:off x="634889" y="1522911"/>
            <a:ext cx="1845226" cy="1062192"/>
            <a:chOff x="634889" y="1522911"/>
            <a:chExt cx="1845226" cy="1062192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4727BF9E-D43F-3368-87D9-3E6686F3EEEC}"/>
                </a:ext>
              </a:extLst>
            </p:cNvPr>
            <p:cNvSpPr/>
            <p:nvPr/>
          </p:nvSpPr>
          <p:spPr>
            <a:xfrm>
              <a:off x="634889" y="1522911"/>
              <a:ext cx="1822039" cy="1062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14297AB5-5AFD-0897-1EF8-F2E22917D837}"/>
                </a:ext>
              </a:extLst>
            </p:cNvPr>
            <p:cNvGrpSpPr/>
            <p:nvPr/>
          </p:nvGrpSpPr>
          <p:grpSpPr>
            <a:xfrm>
              <a:off x="1120629" y="1522911"/>
              <a:ext cx="1359486" cy="1062192"/>
              <a:chOff x="-3265040" y="4712667"/>
              <a:chExt cx="2243392" cy="1199473"/>
            </a:xfrm>
          </p:grpSpPr>
          <p:sp>
            <p:nvSpPr>
              <p:cNvPr id="4" name="テキスト ボックス 11">
                <a:extLst>
                  <a:ext uri="{FF2B5EF4-FFF2-40B4-BE49-F238E27FC236}">
                    <a16:creationId xmlns:a16="http://schemas.microsoft.com/office/drawing/2014/main" id="{8C0F525F-5790-A37C-48B7-91F84A9DF6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65040" y="5043254"/>
                <a:ext cx="2243392" cy="868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4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春</a:t>
                </a:r>
              </a:p>
            </p:txBody>
          </p:sp>
          <p:sp>
            <p:nvSpPr>
              <p:cNvPr id="6" name="テキスト ボックス 63">
                <a:extLst>
                  <a:ext uri="{FF2B5EF4-FFF2-40B4-BE49-F238E27FC236}">
                    <a16:creationId xmlns:a16="http://schemas.microsoft.com/office/drawing/2014/main" id="{A9518614-27F1-0841-C6A4-5B75C9F5E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03756" y="4712667"/>
                <a:ext cx="20154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はる</a:t>
                </a:r>
              </a:p>
            </p:txBody>
          </p:sp>
        </p:grp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BAC7819-744B-4787-3B57-A963FA291574}"/>
              </a:ext>
            </a:extLst>
          </p:cNvPr>
          <p:cNvGrpSpPr/>
          <p:nvPr/>
        </p:nvGrpSpPr>
        <p:grpSpPr>
          <a:xfrm>
            <a:off x="6185658" y="5458037"/>
            <a:ext cx="2576886" cy="1710912"/>
            <a:chOff x="6835033" y="5529767"/>
            <a:chExt cx="3262601" cy="1710912"/>
          </a:xfrm>
        </p:grpSpPr>
        <p:sp>
          <p:nvSpPr>
            <p:cNvPr id="31" name="テキスト ボックス 11">
              <a:extLst>
                <a:ext uri="{FF2B5EF4-FFF2-40B4-BE49-F238E27FC236}">
                  <a16:creationId xmlns:a16="http://schemas.microsoft.com/office/drawing/2014/main" id="{FD45766B-97FF-2795-264B-1F57DAD0D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5735" y="5794106"/>
              <a:ext cx="3091899" cy="144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4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紫ずきん</a:t>
              </a:r>
            </a:p>
          </p:txBody>
        </p:sp>
        <p:sp>
          <p:nvSpPr>
            <p:cNvPr id="33832" name="テキスト ボックス 63">
              <a:extLst>
                <a:ext uri="{FF2B5EF4-FFF2-40B4-BE49-F238E27FC236}">
                  <a16:creationId xmlns:a16="http://schemas.microsoft.com/office/drawing/2014/main" id="{34EEBA98-E94F-A6B3-A01A-949177410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5033" y="5529767"/>
              <a:ext cx="1389813" cy="75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2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むらさき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75F9CFA-3594-0D9E-665B-C6D14FB19B8B}"/>
              </a:ext>
            </a:extLst>
          </p:cNvPr>
          <p:cNvGrpSpPr/>
          <p:nvPr/>
        </p:nvGrpSpPr>
        <p:grpSpPr>
          <a:xfrm>
            <a:off x="3605211" y="1528924"/>
            <a:ext cx="1845226" cy="1062192"/>
            <a:chOff x="634889" y="1522911"/>
            <a:chExt cx="1845226" cy="1062192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8200B31C-FDB1-936D-58A0-A67BB71122CB}"/>
                </a:ext>
              </a:extLst>
            </p:cNvPr>
            <p:cNvSpPr/>
            <p:nvPr/>
          </p:nvSpPr>
          <p:spPr>
            <a:xfrm>
              <a:off x="634889" y="1522911"/>
              <a:ext cx="1822039" cy="1062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23846B61-F48B-0331-FC86-186F408900D1}"/>
                </a:ext>
              </a:extLst>
            </p:cNvPr>
            <p:cNvGrpSpPr/>
            <p:nvPr/>
          </p:nvGrpSpPr>
          <p:grpSpPr>
            <a:xfrm>
              <a:off x="1120629" y="1522911"/>
              <a:ext cx="1359486" cy="1062192"/>
              <a:chOff x="-3265040" y="4712667"/>
              <a:chExt cx="2243392" cy="1199473"/>
            </a:xfrm>
          </p:grpSpPr>
          <p:sp>
            <p:nvSpPr>
              <p:cNvPr id="20" name="テキスト ボックス 11">
                <a:extLst>
                  <a:ext uri="{FF2B5EF4-FFF2-40B4-BE49-F238E27FC236}">
                    <a16:creationId xmlns:a16="http://schemas.microsoft.com/office/drawing/2014/main" id="{62101418-56E9-7288-8983-F5FD87CFC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65040" y="5043254"/>
                <a:ext cx="2243392" cy="868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4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夏</a:t>
                </a:r>
              </a:p>
            </p:txBody>
          </p:sp>
          <p:sp>
            <p:nvSpPr>
              <p:cNvPr id="21" name="テキスト ボックス 63">
                <a:extLst>
                  <a:ext uri="{FF2B5EF4-FFF2-40B4-BE49-F238E27FC236}">
                    <a16:creationId xmlns:a16="http://schemas.microsoft.com/office/drawing/2014/main" id="{30E71618-F5F0-5287-9836-0AEFA0CB97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03756" y="4712667"/>
                <a:ext cx="20154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なつ</a:t>
                </a:r>
              </a:p>
            </p:txBody>
          </p:sp>
        </p:grp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D700859-5B72-1FC5-82BD-107DAD5005F7}"/>
              </a:ext>
            </a:extLst>
          </p:cNvPr>
          <p:cNvGrpSpPr/>
          <p:nvPr/>
        </p:nvGrpSpPr>
        <p:grpSpPr>
          <a:xfrm>
            <a:off x="6741565" y="1522911"/>
            <a:ext cx="1845226" cy="1062192"/>
            <a:chOff x="634889" y="1522911"/>
            <a:chExt cx="1845226" cy="1062192"/>
          </a:xfrm>
        </p:grpSpPr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D1D3AF25-470F-3F05-619A-F3176562814A}"/>
                </a:ext>
              </a:extLst>
            </p:cNvPr>
            <p:cNvSpPr/>
            <p:nvPr/>
          </p:nvSpPr>
          <p:spPr>
            <a:xfrm>
              <a:off x="634889" y="1522911"/>
              <a:ext cx="1822039" cy="1062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9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3825" name="グループ化 33824">
              <a:extLst>
                <a:ext uri="{FF2B5EF4-FFF2-40B4-BE49-F238E27FC236}">
                  <a16:creationId xmlns:a16="http://schemas.microsoft.com/office/drawing/2014/main" id="{524F4E0E-558B-6F98-6C4E-038BC3D137D0}"/>
                </a:ext>
              </a:extLst>
            </p:cNvPr>
            <p:cNvGrpSpPr/>
            <p:nvPr/>
          </p:nvGrpSpPr>
          <p:grpSpPr>
            <a:xfrm>
              <a:off x="1120629" y="1522911"/>
              <a:ext cx="1359486" cy="1062192"/>
              <a:chOff x="-3265040" y="4712667"/>
              <a:chExt cx="2243392" cy="1199473"/>
            </a:xfrm>
          </p:grpSpPr>
          <p:sp>
            <p:nvSpPr>
              <p:cNvPr id="33834" name="テキスト ボックス 11">
                <a:extLst>
                  <a:ext uri="{FF2B5EF4-FFF2-40B4-BE49-F238E27FC236}">
                    <a16:creationId xmlns:a16="http://schemas.microsoft.com/office/drawing/2014/main" id="{7D37003E-46E1-FAE0-AC1A-BEBD0A4B0F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65040" y="5043254"/>
                <a:ext cx="2243392" cy="868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4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秋</a:t>
                </a:r>
              </a:p>
            </p:txBody>
          </p:sp>
          <p:sp>
            <p:nvSpPr>
              <p:cNvPr id="33835" name="テキスト ボックス 63">
                <a:extLst>
                  <a:ext uri="{FF2B5EF4-FFF2-40B4-BE49-F238E27FC236}">
                    <a16:creationId xmlns:a16="http://schemas.microsoft.com/office/drawing/2014/main" id="{7054773D-3C7A-D7D8-FFD5-06F50F2231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03756" y="4712667"/>
                <a:ext cx="20154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あき</a:t>
                </a:r>
              </a:p>
            </p:txBody>
          </p:sp>
        </p:grp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C85D1C7-726C-B030-EB01-297E0EBF77D4}"/>
              </a:ext>
            </a:extLst>
          </p:cNvPr>
          <p:cNvGrpSpPr/>
          <p:nvPr/>
        </p:nvGrpSpPr>
        <p:grpSpPr>
          <a:xfrm>
            <a:off x="9857415" y="1522911"/>
            <a:ext cx="1845226" cy="1062192"/>
            <a:chOff x="634889" y="1522911"/>
            <a:chExt cx="1845226" cy="1062192"/>
          </a:xfrm>
        </p:grpSpPr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1C26DAB9-28E4-61A6-6CDD-17E8C522F75D}"/>
                </a:ext>
              </a:extLst>
            </p:cNvPr>
            <p:cNvSpPr/>
            <p:nvPr/>
          </p:nvSpPr>
          <p:spPr>
            <a:xfrm>
              <a:off x="634889" y="1522911"/>
              <a:ext cx="1822039" cy="1062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A4EC2F96-1F98-785F-EF92-CE24D2DEAD96}"/>
                </a:ext>
              </a:extLst>
            </p:cNvPr>
            <p:cNvGrpSpPr/>
            <p:nvPr/>
          </p:nvGrpSpPr>
          <p:grpSpPr>
            <a:xfrm>
              <a:off x="1120629" y="1522911"/>
              <a:ext cx="1359486" cy="1062192"/>
              <a:chOff x="-3265040" y="4712667"/>
              <a:chExt cx="2243392" cy="1199473"/>
            </a:xfrm>
          </p:grpSpPr>
          <p:sp>
            <p:nvSpPr>
              <p:cNvPr id="33837" name="テキスト ボックス 11">
                <a:extLst>
                  <a:ext uri="{FF2B5EF4-FFF2-40B4-BE49-F238E27FC236}">
                    <a16:creationId xmlns:a16="http://schemas.microsoft.com/office/drawing/2014/main" id="{9304D7F0-E47F-E50B-96B6-96373591A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65040" y="5043254"/>
                <a:ext cx="2243392" cy="868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4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冬</a:t>
                </a:r>
              </a:p>
            </p:txBody>
          </p:sp>
          <p:sp>
            <p:nvSpPr>
              <p:cNvPr id="33838" name="テキスト ボックス 63">
                <a:extLst>
                  <a:ext uri="{FF2B5EF4-FFF2-40B4-BE49-F238E27FC236}">
                    <a16:creationId xmlns:a16="http://schemas.microsoft.com/office/drawing/2014/main" id="{45CE99FC-54C6-1032-E2DE-C57E27E3CB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203756" y="4712667"/>
                <a:ext cx="20154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20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ふゆ</a:t>
                </a:r>
              </a:p>
            </p:txBody>
          </p:sp>
        </p:grpSp>
      </p:grpSp>
      <p:pic>
        <p:nvPicPr>
          <p:cNvPr id="33845" name="図 33844">
            <a:extLst>
              <a:ext uri="{FF2B5EF4-FFF2-40B4-BE49-F238E27FC236}">
                <a16:creationId xmlns:a16="http://schemas.microsoft.com/office/drawing/2014/main" id="{BF053775-05A6-BD3C-B2E1-5C1A91E92B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634889" y="-19866"/>
            <a:ext cx="1527450" cy="14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8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グループ化 13"/>
          <p:cNvGrpSpPr>
            <a:grpSpLocks/>
          </p:cNvGrpSpPr>
          <p:nvPr/>
        </p:nvGrpSpPr>
        <p:grpSpPr bwMode="auto">
          <a:xfrm>
            <a:off x="2871253" y="1665755"/>
            <a:ext cx="6324667" cy="4040195"/>
            <a:chOff x="419268" y="1390041"/>
            <a:chExt cx="8122207" cy="4770086"/>
          </a:xfrm>
        </p:grpSpPr>
        <p:sp>
          <p:nvSpPr>
            <p:cNvPr id="37903" name="円/楕円 8"/>
            <p:cNvSpPr>
              <a:spLocks noChangeArrowheads="1"/>
            </p:cNvSpPr>
            <p:nvPr/>
          </p:nvSpPr>
          <p:spPr bwMode="auto">
            <a:xfrm>
              <a:off x="1331640" y="1390041"/>
              <a:ext cx="6912767" cy="4770086"/>
            </a:xfrm>
            <a:prstGeom prst="ellipse">
              <a:avLst/>
            </a:prstGeom>
            <a:blipFill dpi="0" rotWithShape="1">
              <a:blip r:embed="rId3">
                <a:lum contrast="-10000"/>
              </a:blip>
              <a:srcRect/>
              <a:tile tx="0" ty="0" sx="100000" sy="100000" flip="none" algn="tl"/>
            </a:blipFill>
            <a:ln w="57150" algn="ctr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en-US" sz="1800" b="1"/>
            </a:p>
          </p:txBody>
        </p:sp>
        <p:grpSp>
          <p:nvGrpSpPr>
            <p:cNvPr id="37904" name="グループ化 4"/>
            <p:cNvGrpSpPr>
              <a:grpSpLocks/>
            </p:cNvGrpSpPr>
            <p:nvPr/>
          </p:nvGrpSpPr>
          <p:grpSpPr bwMode="auto">
            <a:xfrm>
              <a:off x="419268" y="2669750"/>
              <a:ext cx="8122207" cy="2106530"/>
              <a:chOff x="936732" y="2603052"/>
              <a:chExt cx="6464458" cy="1771601"/>
            </a:xfrm>
          </p:grpSpPr>
          <p:pic>
            <p:nvPicPr>
              <p:cNvPr id="37905" name="Picture 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A349A4"/>
                  </a:clrFrom>
                  <a:clrTo>
                    <a:srgbClr val="A349A4">
                      <a:alpha val="0"/>
                    </a:srgbClr>
                  </a:clrTo>
                </a:clrChange>
                <a:lum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753822" flipH="1">
                <a:off x="2913490" y="703143"/>
                <a:ext cx="1647422" cy="56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A349A4"/>
                  </a:clrFrom>
                  <a:clrTo>
                    <a:srgbClr val="A349A4">
                      <a:alpha val="0"/>
                    </a:srgbClr>
                  </a:clrTo>
                </a:clrChange>
                <a:lum bright="1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46236">
                <a:off x="3829103" y="802565"/>
                <a:ext cx="1543234" cy="5600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A349A4"/>
                  </a:clrFrom>
                  <a:clrTo>
                    <a:srgbClr val="A349A4">
                      <a:alpha val="0"/>
                    </a:srgbClr>
                  </a:clrTo>
                </a:clrChange>
                <a:lum bright="1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14618">
                <a:off x="3342793" y="574200"/>
                <a:ext cx="1543235" cy="5600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900" name="グループ化 13"/>
          <p:cNvGrpSpPr>
            <a:grpSpLocks/>
          </p:cNvGrpSpPr>
          <p:nvPr/>
        </p:nvGrpSpPr>
        <p:grpSpPr bwMode="auto">
          <a:xfrm>
            <a:off x="3451636" y="173143"/>
            <a:ext cx="6960343" cy="1680977"/>
            <a:chOff x="4057997" y="149079"/>
            <a:chExt cx="6872001" cy="1775680"/>
          </a:xfrm>
        </p:grpSpPr>
        <p:sp>
          <p:nvSpPr>
            <p:cNvPr id="37901" name="テキスト ボックス 24"/>
            <p:cNvSpPr txBox="1">
              <a:spLocks noChangeArrowheads="1"/>
            </p:cNvSpPr>
            <p:nvPr/>
          </p:nvSpPr>
          <p:spPr bwMode="auto">
            <a:xfrm>
              <a:off x="4057997" y="526760"/>
              <a:ext cx="6872001" cy="13979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800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金時にんじん</a:t>
              </a:r>
            </a:p>
          </p:txBody>
        </p:sp>
        <p:sp>
          <p:nvSpPr>
            <p:cNvPr id="37902" name="テキスト ボックス 7"/>
            <p:cNvSpPr txBox="1">
              <a:spLocks noChangeArrowheads="1"/>
            </p:cNvSpPr>
            <p:nvPr/>
          </p:nvSpPr>
          <p:spPr bwMode="auto">
            <a:xfrm>
              <a:off x="4174802" y="149079"/>
              <a:ext cx="1932741" cy="552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800" b="1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きん   とき</a:t>
              </a: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1BE49FA8-C2C4-3411-7B2C-625AABCAAD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 flipH="1">
            <a:off x="9254790" y="5313418"/>
            <a:ext cx="1527450" cy="14441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D58DB9B-2DE5-D222-927C-8C0122F6A5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51301" r="20823" b="23309"/>
          <a:stretch/>
        </p:blipFill>
        <p:spPr>
          <a:xfrm>
            <a:off x="10590622" y="5333966"/>
            <a:ext cx="1601378" cy="1507331"/>
          </a:xfrm>
          <a:prstGeom prst="rect">
            <a:avLst/>
          </a:prstGeom>
        </p:spPr>
      </p:pic>
      <p:grpSp>
        <p:nvGrpSpPr>
          <p:cNvPr id="3" name="グループ化 4">
            <a:extLst>
              <a:ext uri="{FF2B5EF4-FFF2-40B4-BE49-F238E27FC236}">
                <a16:creationId xmlns:a16="http://schemas.microsoft.com/office/drawing/2014/main" id="{9D7AF886-5AA7-F308-2F2D-6F363A33788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946457" y="5825218"/>
            <a:ext cx="6501637" cy="834700"/>
            <a:chOff x="-227784" y="5499027"/>
            <a:chExt cx="6721126" cy="1302040"/>
          </a:xfrm>
        </p:grpSpPr>
        <p:sp>
          <p:nvSpPr>
            <p:cNvPr id="4" name="角丸四角形吹き出し 18">
              <a:extLst>
                <a:ext uri="{FF2B5EF4-FFF2-40B4-BE49-F238E27FC236}">
                  <a16:creationId xmlns:a16="http://schemas.microsoft.com/office/drawing/2014/main" id="{E989EDD9-BD42-BB3E-0502-AE6C4635E902}"/>
                </a:ext>
              </a:extLst>
            </p:cNvPr>
            <p:cNvSpPr/>
            <p:nvPr/>
          </p:nvSpPr>
          <p:spPr>
            <a:xfrm>
              <a:off x="-227784" y="5529375"/>
              <a:ext cx="6721126" cy="1271692"/>
            </a:xfrm>
            <a:prstGeom prst="wedgeRoundRectCallout">
              <a:avLst>
                <a:gd name="adj1" fmla="val 55078"/>
                <a:gd name="adj2" fmla="val -11491"/>
                <a:gd name="adj3" fmla="val 16667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「京にんじん」とも</a:t>
              </a:r>
              <a:r>
                <a:rPr lang="ja-JP" altLang="en-US" sz="3200" b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よばれているわね。</a:t>
              </a: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8" name="テキスト ボックス 29">
              <a:extLst>
                <a:ext uri="{FF2B5EF4-FFF2-40B4-BE49-F238E27FC236}">
                  <a16:creationId xmlns:a16="http://schemas.microsoft.com/office/drawing/2014/main" id="{D4EE6180-19DD-CDFC-B12A-AC6A29424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404" y="5499027"/>
              <a:ext cx="962418" cy="5761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きょう</a:t>
              </a:r>
            </a:p>
          </p:txBody>
        </p:sp>
      </p:grpSp>
      <p:pic>
        <p:nvPicPr>
          <p:cNvPr id="10" name="図 9" descr="時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03B1E57F-76B1-3D83-8A7B-CC3F88FECD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t="27953" r="36500" b="39359"/>
          <a:stretch/>
        </p:blipFill>
        <p:spPr>
          <a:xfrm>
            <a:off x="102221" y="5417655"/>
            <a:ext cx="1390119" cy="1339952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A75298A-1F0D-F6FA-618B-F02E9B56A035}"/>
              </a:ext>
            </a:extLst>
          </p:cNvPr>
          <p:cNvGrpSpPr/>
          <p:nvPr/>
        </p:nvGrpSpPr>
        <p:grpSpPr>
          <a:xfrm>
            <a:off x="9104798" y="2519213"/>
            <a:ext cx="2971648" cy="2316114"/>
            <a:chOff x="9104798" y="2519213"/>
            <a:chExt cx="2971648" cy="2316114"/>
          </a:xfrm>
        </p:grpSpPr>
        <p:sp>
          <p:nvSpPr>
            <p:cNvPr id="12" name="思考の吹き出し: 雲形 11">
              <a:extLst>
                <a:ext uri="{FF2B5EF4-FFF2-40B4-BE49-F238E27FC236}">
                  <a16:creationId xmlns:a16="http://schemas.microsoft.com/office/drawing/2014/main" id="{006FE55D-A72C-94F0-2870-8FCD1D487569}"/>
                </a:ext>
              </a:extLst>
            </p:cNvPr>
            <p:cNvSpPr/>
            <p:nvPr/>
          </p:nvSpPr>
          <p:spPr>
            <a:xfrm>
              <a:off x="9104798" y="2519213"/>
              <a:ext cx="2971648" cy="2316114"/>
            </a:xfrm>
            <a:prstGeom prst="cloudCallout">
              <a:avLst>
                <a:gd name="adj1" fmla="val -16819"/>
                <a:gd name="adj2" fmla="val 72799"/>
              </a:avLst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3BA381A-8183-5911-4C96-5A1D34F3A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371" y="2877046"/>
              <a:ext cx="1550501" cy="1550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1185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02" y="1647413"/>
            <a:ext cx="2909888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5" descr="IMG_4668"/>
          <p:cNvPicPr>
            <a:picLocks noChangeAspect="1" noChangeArrowheads="1"/>
          </p:cNvPicPr>
          <p:nvPr/>
        </p:nvPicPr>
        <p:blipFill>
          <a:blip r:embed="rId4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9" y="1550574"/>
            <a:ext cx="5257800" cy="394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9510BC6-EE66-1923-A20F-9E9755E33876}"/>
              </a:ext>
            </a:extLst>
          </p:cNvPr>
          <p:cNvGrpSpPr/>
          <p:nvPr/>
        </p:nvGrpSpPr>
        <p:grpSpPr>
          <a:xfrm>
            <a:off x="3061494" y="126101"/>
            <a:ext cx="6923088" cy="1614035"/>
            <a:chOff x="3061494" y="126101"/>
            <a:chExt cx="6923088" cy="1614035"/>
          </a:xfrm>
        </p:grpSpPr>
        <p:sp>
          <p:nvSpPr>
            <p:cNvPr id="39952" name="テキスト ボックス 24"/>
            <p:cNvSpPr txBox="1">
              <a:spLocks noChangeArrowheads="1"/>
            </p:cNvSpPr>
            <p:nvPr/>
          </p:nvSpPr>
          <p:spPr bwMode="auto">
            <a:xfrm>
              <a:off x="3061494" y="539807"/>
              <a:ext cx="692308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7200">
                  <a:ln>
                    <a:solidFill>
                      <a:sysClr val="windowText" lastClr="000000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聖護院だいこん</a:t>
              </a:r>
            </a:p>
          </p:txBody>
        </p:sp>
        <p:sp>
          <p:nvSpPr>
            <p:cNvPr id="39953" name="テキスト ボックス 7"/>
            <p:cNvSpPr txBox="1">
              <a:spLocks noChangeArrowheads="1"/>
            </p:cNvSpPr>
            <p:nvPr/>
          </p:nvSpPr>
          <p:spPr bwMode="auto">
            <a:xfrm>
              <a:off x="3179787" y="126101"/>
              <a:ext cx="29498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b="1">
                  <a:ln>
                    <a:solidFill>
                      <a:sysClr val="windowText" lastClr="000000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しょう　ご　いん　</a:t>
              </a:r>
            </a:p>
          </p:txBody>
        </p:sp>
      </p:grpSp>
      <p:grpSp>
        <p:nvGrpSpPr>
          <p:cNvPr id="2" name="グループ化 1"/>
          <p:cNvGrpSpPr>
            <a:grpSpLocks/>
          </p:cNvGrpSpPr>
          <p:nvPr/>
        </p:nvGrpSpPr>
        <p:grpSpPr bwMode="auto">
          <a:xfrm>
            <a:off x="2814577" y="4350924"/>
            <a:ext cx="5583238" cy="2228850"/>
            <a:chOff x="2195512" y="4649149"/>
            <a:chExt cx="5508415" cy="2092962"/>
          </a:xfrm>
        </p:grpSpPr>
        <p:sp>
          <p:nvSpPr>
            <p:cNvPr id="3" name="円/楕円 2"/>
            <p:cNvSpPr/>
            <p:nvPr/>
          </p:nvSpPr>
          <p:spPr bwMode="auto">
            <a:xfrm>
              <a:off x="7561400" y="4649149"/>
              <a:ext cx="142527" cy="1759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線吹き出し 2 (枠付き) 12"/>
            <p:cNvSpPr/>
            <p:nvPr/>
          </p:nvSpPr>
          <p:spPr bwMode="auto">
            <a:xfrm flipH="1">
              <a:off x="2195512" y="5725444"/>
              <a:ext cx="2881855" cy="1016667"/>
            </a:xfrm>
            <a:prstGeom prst="borderCallout2">
              <a:avLst>
                <a:gd name="adj1" fmla="val 55307"/>
                <a:gd name="adj2" fmla="val 133"/>
                <a:gd name="adj3" fmla="val 57231"/>
                <a:gd name="adj4" fmla="val -18254"/>
                <a:gd name="adj5" fmla="val -93546"/>
                <a:gd name="adj6" fmla="val -86449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b"/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3200" b="1" kern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左京区聖護院</a:t>
              </a:r>
            </a:p>
          </p:txBody>
        </p:sp>
      </p:grpSp>
      <p:sp>
        <p:nvSpPr>
          <p:cNvPr id="39944" name="テキスト ボックス 47"/>
          <p:cNvSpPr txBox="1">
            <a:spLocks noChangeArrowheads="1"/>
          </p:cNvSpPr>
          <p:nvPr/>
        </p:nvSpPr>
        <p:spPr bwMode="auto">
          <a:xfrm>
            <a:off x="3061494" y="5658753"/>
            <a:ext cx="328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さきょう く　しょう ご いん</a:t>
            </a:r>
          </a:p>
        </p:txBody>
      </p:sp>
      <p:grpSp>
        <p:nvGrpSpPr>
          <p:cNvPr id="5" name="グループ化 4"/>
          <p:cNvGrpSpPr>
            <a:grpSpLocks/>
          </p:cNvGrpSpPr>
          <p:nvPr/>
        </p:nvGrpSpPr>
        <p:grpSpPr bwMode="auto">
          <a:xfrm>
            <a:off x="6055255" y="1750093"/>
            <a:ext cx="1162050" cy="677862"/>
            <a:chOff x="5868349" y="1650064"/>
            <a:chExt cx="1163351" cy="676914"/>
          </a:xfrm>
        </p:grpSpPr>
        <p:sp>
          <p:nvSpPr>
            <p:cNvPr id="39947" name="テキスト ボックス 47"/>
            <p:cNvSpPr txBox="1">
              <a:spLocks noChangeArrowheads="1"/>
            </p:cNvSpPr>
            <p:nvPr/>
          </p:nvSpPr>
          <p:spPr bwMode="auto">
            <a:xfrm>
              <a:off x="5868349" y="1865313"/>
              <a:ext cx="11519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京都市</a:t>
              </a:r>
            </a:p>
          </p:txBody>
        </p:sp>
        <p:sp>
          <p:nvSpPr>
            <p:cNvPr id="39948" name="テキスト ボックス 47"/>
            <p:cNvSpPr txBox="1">
              <a:spLocks noChangeArrowheads="1"/>
            </p:cNvSpPr>
            <p:nvPr/>
          </p:nvSpPr>
          <p:spPr bwMode="auto">
            <a:xfrm>
              <a:off x="5868349" y="1650064"/>
              <a:ext cx="11633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きょうと し</a:t>
              </a: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6AE5A16B-6D50-1F6D-F76D-A28D585142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 t="51558" b="23052"/>
          <a:stretch/>
        </p:blipFill>
        <p:spPr>
          <a:xfrm>
            <a:off x="9238137" y="5216972"/>
            <a:ext cx="1574754" cy="1521266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C0A4B7B-403E-0CDF-1A3F-1AA697C97490}"/>
              </a:ext>
            </a:extLst>
          </p:cNvPr>
          <p:cNvGrpSpPr/>
          <p:nvPr/>
        </p:nvGrpSpPr>
        <p:grpSpPr>
          <a:xfrm>
            <a:off x="9113668" y="2310516"/>
            <a:ext cx="2971648" cy="2316114"/>
            <a:chOff x="9104798" y="2519213"/>
            <a:chExt cx="2971648" cy="2316114"/>
          </a:xfrm>
        </p:grpSpPr>
        <p:sp>
          <p:nvSpPr>
            <p:cNvPr id="9" name="思考の吹き出し: 雲形 8">
              <a:extLst>
                <a:ext uri="{FF2B5EF4-FFF2-40B4-BE49-F238E27FC236}">
                  <a16:creationId xmlns:a16="http://schemas.microsoft.com/office/drawing/2014/main" id="{62BD989B-53E3-C786-C0E8-7D3A9748FA2D}"/>
                </a:ext>
              </a:extLst>
            </p:cNvPr>
            <p:cNvSpPr/>
            <p:nvPr/>
          </p:nvSpPr>
          <p:spPr>
            <a:xfrm>
              <a:off x="9104798" y="2519213"/>
              <a:ext cx="2971648" cy="2316114"/>
            </a:xfrm>
            <a:prstGeom prst="cloudCallout">
              <a:avLst>
                <a:gd name="adj1" fmla="val -16819"/>
                <a:gd name="adj2" fmla="val 72799"/>
              </a:avLst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9E14D77-A2DC-AB49-C85D-33678AE2F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0825" y="2874696"/>
              <a:ext cx="1059593" cy="1550501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2BDFB299-E348-1BE1-1175-8E03E625DE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 flipH="1">
            <a:off x="10812891" y="5407671"/>
            <a:ext cx="1355726" cy="1281826"/>
          </a:xfrm>
          <a:prstGeom prst="rect">
            <a:avLst/>
          </a:prstGeom>
        </p:spPr>
      </p:pic>
      <p:pic>
        <p:nvPicPr>
          <p:cNvPr id="14" name="図 13" descr="時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0DE6720C-BC55-15DC-EA88-522928A231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t="27953" r="36500" b="39359"/>
          <a:stretch/>
        </p:blipFill>
        <p:spPr>
          <a:xfrm>
            <a:off x="102221" y="5417655"/>
            <a:ext cx="1390119" cy="13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67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9C09C0A-14F7-48C4-9EE0-9FD0B4E60E48}"/>
              </a:ext>
            </a:extLst>
          </p:cNvPr>
          <p:cNvGrpSpPr>
            <a:grpSpLocks/>
          </p:cNvGrpSpPr>
          <p:nvPr/>
        </p:nvGrpSpPr>
        <p:grpSpPr bwMode="auto">
          <a:xfrm>
            <a:off x="3724383" y="274485"/>
            <a:ext cx="4743232" cy="1372147"/>
            <a:chOff x="-1692905" y="-110738"/>
            <a:chExt cx="4752746" cy="1828629"/>
          </a:xfrm>
        </p:grpSpPr>
        <p:sp>
          <p:nvSpPr>
            <p:cNvPr id="3" name="角丸四角形 22">
              <a:extLst>
                <a:ext uri="{FF2B5EF4-FFF2-40B4-BE49-F238E27FC236}">
                  <a16:creationId xmlns:a16="http://schemas.microsoft.com/office/drawing/2014/main" id="{29DCD1D4-E2BA-4154-B8C5-AE4A5E1E08BC}"/>
                </a:ext>
              </a:extLst>
            </p:cNvPr>
            <p:cNvSpPr/>
            <p:nvPr/>
          </p:nvSpPr>
          <p:spPr>
            <a:xfrm>
              <a:off x="-1692905" y="-110738"/>
              <a:ext cx="4752746" cy="1689541"/>
            </a:xfrm>
            <a:prstGeom prst="roundRect">
              <a:avLst/>
            </a:prstGeom>
            <a:solidFill>
              <a:srgbClr val="99FF66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>
                <a:solidFill>
                  <a:prstClr val="white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4" name="テキスト ボックス 6">
              <a:extLst>
                <a:ext uri="{FF2B5EF4-FFF2-40B4-BE49-F238E27FC236}">
                  <a16:creationId xmlns:a16="http://schemas.microsoft.com/office/drawing/2014/main" id="{A2CCE1D9-498B-4E84-8C13-A2A70CC9F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90293" y="241291"/>
              <a:ext cx="4378873" cy="14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旬の食べ物</a:t>
              </a:r>
            </a:p>
          </p:txBody>
        </p:sp>
        <p:sp>
          <p:nvSpPr>
            <p:cNvPr id="5" name="テキスト ボックス 7">
              <a:extLst>
                <a:ext uri="{FF2B5EF4-FFF2-40B4-BE49-F238E27FC236}">
                  <a16:creationId xmlns:a16="http://schemas.microsoft.com/office/drawing/2014/main" id="{935229C4-27F2-4507-90D1-98B5209A8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53833" y="-28012"/>
              <a:ext cx="772912" cy="4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しゅん</a:t>
              </a:r>
            </a:p>
          </p:txBody>
        </p:sp>
        <p:sp>
          <p:nvSpPr>
            <p:cNvPr id="6" name="テキスト ボックス 8">
              <a:extLst>
                <a:ext uri="{FF2B5EF4-FFF2-40B4-BE49-F238E27FC236}">
                  <a16:creationId xmlns:a16="http://schemas.microsoft.com/office/drawing/2014/main" id="{6C0533C2-3391-4175-8668-36CEE42AD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590" y="-28012"/>
              <a:ext cx="400269" cy="4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</a:t>
              </a:r>
            </a:p>
          </p:txBody>
        </p:sp>
        <p:sp>
          <p:nvSpPr>
            <p:cNvPr id="7" name="テキスト ボックス 9">
              <a:extLst>
                <a:ext uri="{FF2B5EF4-FFF2-40B4-BE49-F238E27FC236}">
                  <a16:creationId xmlns:a16="http://schemas.microsoft.com/office/drawing/2014/main" id="{F31F28E2-30D8-4E98-9DB8-842AA1A4A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118" y="-28012"/>
              <a:ext cx="601047" cy="4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もの</a:t>
              </a:r>
            </a:p>
          </p:txBody>
        </p:sp>
      </p:grpSp>
      <p:grpSp>
        <p:nvGrpSpPr>
          <p:cNvPr id="11" name="グループ化 30">
            <a:extLst>
              <a:ext uri="{FF2B5EF4-FFF2-40B4-BE49-F238E27FC236}">
                <a16:creationId xmlns:a16="http://schemas.microsoft.com/office/drawing/2014/main" id="{E505151E-6E1C-D310-0F00-93D988EBEE68}"/>
              </a:ext>
            </a:extLst>
          </p:cNvPr>
          <p:cNvGrpSpPr>
            <a:grpSpLocks/>
          </p:cNvGrpSpPr>
          <p:nvPr/>
        </p:nvGrpSpPr>
        <p:grpSpPr bwMode="auto">
          <a:xfrm>
            <a:off x="6748432" y="1998403"/>
            <a:ext cx="4371355" cy="4800385"/>
            <a:chOff x="3597877" y="983719"/>
            <a:chExt cx="3882835" cy="4288134"/>
          </a:xfrm>
        </p:grpSpPr>
        <p:pic>
          <p:nvPicPr>
            <p:cNvPr id="12" name="Picture 15" descr="IMG_4668">
              <a:extLst>
                <a:ext uri="{FF2B5EF4-FFF2-40B4-BE49-F238E27FC236}">
                  <a16:creationId xmlns:a16="http://schemas.microsoft.com/office/drawing/2014/main" id="{4255264F-ED4C-7B01-D339-F38C0F516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20000"/>
            </a:blip>
            <a:srcRect/>
            <a:stretch>
              <a:fillRect/>
            </a:stretch>
          </p:blipFill>
          <p:spPr bwMode="auto">
            <a:xfrm>
              <a:off x="3597877" y="983719"/>
              <a:ext cx="3882835" cy="29133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テキスト ボックス 4">
              <a:extLst>
                <a:ext uri="{FF2B5EF4-FFF2-40B4-BE49-F238E27FC236}">
                  <a16:creationId xmlns:a16="http://schemas.microsoft.com/office/drawing/2014/main" id="{D7551B18-82CC-D700-C8D4-D00712FAA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5406" y="4529532"/>
              <a:ext cx="3801990" cy="74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4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聖護院だいこん</a:t>
              </a:r>
            </a:p>
          </p:txBody>
        </p:sp>
        <p:sp>
          <p:nvSpPr>
            <p:cNvPr id="15" name="テキスト ボックス 20">
              <a:extLst>
                <a:ext uri="{FF2B5EF4-FFF2-40B4-BE49-F238E27FC236}">
                  <a16:creationId xmlns:a16="http://schemas.microsoft.com/office/drawing/2014/main" id="{CBB52C96-F1A3-8BFF-7CC3-587B607B3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590" y="4304553"/>
              <a:ext cx="1908705" cy="357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000" b="1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しょう　ご　　いん</a:t>
              </a:r>
            </a:p>
          </p:txBody>
        </p:sp>
      </p:grpSp>
      <p:grpSp>
        <p:nvGrpSpPr>
          <p:cNvPr id="18" name="グループ化 4">
            <a:extLst>
              <a:ext uri="{FF2B5EF4-FFF2-40B4-BE49-F238E27FC236}">
                <a16:creationId xmlns:a16="http://schemas.microsoft.com/office/drawing/2014/main" id="{8A39F9C3-79FB-6A35-EB91-25E91DA99459}"/>
              </a:ext>
            </a:extLst>
          </p:cNvPr>
          <p:cNvGrpSpPr>
            <a:grpSpLocks/>
          </p:cNvGrpSpPr>
          <p:nvPr/>
        </p:nvGrpSpPr>
        <p:grpSpPr bwMode="auto">
          <a:xfrm>
            <a:off x="960504" y="1723119"/>
            <a:ext cx="3730025" cy="5134973"/>
            <a:chOff x="3460393" y="1507188"/>
            <a:chExt cx="2725034" cy="4748011"/>
          </a:xfrm>
        </p:grpSpPr>
        <p:pic>
          <p:nvPicPr>
            <p:cNvPr id="19" name="Picture 17" descr="1130387410">
              <a:extLst>
                <a:ext uri="{FF2B5EF4-FFF2-40B4-BE49-F238E27FC236}">
                  <a16:creationId xmlns:a16="http://schemas.microsoft.com/office/drawing/2014/main" id="{860CA7D7-2EAE-848F-AAB9-19FDBBA831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" r="10435"/>
            <a:stretch/>
          </p:blipFill>
          <p:spPr bwMode="auto">
            <a:xfrm>
              <a:off x="3533009" y="1507188"/>
              <a:ext cx="2448174" cy="37183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テキスト ボックス 20">
              <a:extLst>
                <a:ext uri="{FF2B5EF4-FFF2-40B4-BE49-F238E27FC236}">
                  <a16:creationId xmlns:a16="http://schemas.microsoft.com/office/drawing/2014/main" id="{F7AA223A-8FD2-80CB-DC79-6F5C05AF5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0393" y="5273096"/>
              <a:ext cx="1191434" cy="36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000" b="1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きん　</a:t>
              </a:r>
              <a:r>
                <a:rPr lang="ja-JP" altLang="en-US" sz="20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ja-JP" altLang="en-US" sz="2000" b="1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とき</a:t>
              </a:r>
            </a:p>
          </p:txBody>
        </p:sp>
        <p:sp>
          <p:nvSpPr>
            <p:cNvPr id="21" name="テキスト ボックス 4">
              <a:extLst>
                <a:ext uri="{FF2B5EF4-FFF2-40B4-BE49-F238E27FC236}">
                  <a16:creationId xmlns:a16="http://schemas.microsoft.com/office/drawing/2014/main" id="{9AD14083-E9DA-D90A-E502-ACB006A4E5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524450" y="5486824"/>
              <a:ext cx="2660977" cy="7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4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金時にんじん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5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7" ma:contentTypeDescription="新しいドキュメントを作成します。" ma:contentTypeScope="" ma:versionID="3aa632bf691bca03d3db28ffe9cc6d89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49b2f461f43d3962461b89c84e73df72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0FFA19-6EAB-4E30-B7E9-7B7DE8514E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AA2BAF-7490-4317-81E0-0FAFA62350C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cccc959-cbcd-4f5a-8246-4a64457110a5"/>
    <ds:schemaRef ds:uri="http://schemas.microsoft.com/office/infopath/2007/PartnerControls"/>
    <ds:schemaRef ds:uri="568903fa-c7eb-4110-a242-edf4570a66c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3122BF-400F-458D-80B3-B75406BF12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254</Words>
  <Application>Microsoft Office PowerPoint</Application>
  <PresentationFormat>ワイド画面</PresentationFormat>
  <Paragraphs>96</Paragraphs>
  <Slides>10</Slides>
  <Notes>10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ＭＳ Ｐゴシック</vt:lpstr>
      <vt:lpstr>UD デジタル 教科書体 NK-B</vt:lpstr>
      <vt:lpstr>UD デジタル 教科書体 NP-B</vt:lpstr>
      <vt:lpstr>游ゴシック</vt:lpstr>
      <vt:lpstr>游ゴシック Light</vt:lpstr>
      <vt:lpstr>Arial</vt:lpstr>
      <vt:lpstr>Calibri</vt:lpstr>
      <vt:lpstr>Office ​​テーマ</vt:lpstr>
      <vt:lpstr>デザインの設定</vt:lpstr>
      <vt:lpstr>1２月の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京都市教育委員会</dc:creator>
  <cp:lastModifiedBy>京都市教育委員会</cp:lastModifiedBy>
  <cp:revision>3</cp:revision>
  <cp:lastPrinted>2025-10-30T01:13:44Z</cp:lastPrinted>
  <dcterms:created xsi:type="dcterms:W3CDTF">2009-09-06T13:15:10Z</dcterms:created>
  <dcterms:modified xsi:type="dcterms:W3CDTF">2025-12-09T06:53:22Z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</Properties>
</file>